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2.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90.xml" ContentType="application/vnd.openxmlformats-officedocument.presentationml.tags+xml"/>
  <Override PartName="/ppt/notesSlides/notesSlide113.xml" ContentType="application/vnd.openxmlformats-officedocument.presentationml.notesSlide+xml"/>
  <Override PartName="/ppt/tags/tag91.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tags/tag92.xml" ContentType="application/vnd.openxmlformats-officedocument.presentationml.tags+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9"/>
  </p:notesMasterIdLst>
  <p:sldIdLst>
    <p:sldId id="257" r:id="rId2"/>
    <p:sldId id="267" r:id="rId3"/>
    <p:sldId id="274" r:id="rId4"/>
    <p:sldId id="276" r:id="rId5"/>
    <p:sldId id="277" r:id="rId6"/>
    <p:sldId id="278" r:id="rId7"/>
    <p:sldId id="279" r:id="rId8"/>
    <p:sldId id="280" r:id="rId9"/>
    <p:sldId id="281" r:id="rId10"/>
    <p:sldId id="285" r:id="rId11"/>
    <p:sldId id="288" r:id="rId12"/>
    <p:sldId id="290" r:id="rId13"/>
    <p:sldId id="291" r:id="rId14"/>
    <p:sldId id="292" r:id="rId15"/>
    <p:sldId id="293" r:id="rId16"/>
    <p:sldId id="294" r:id="rId17"/>
    <p:sldId id="295" r:id="rId18"/>
    <p:sldId id="296" r:id="rId19"/>
    <p:sldId id="297" r:id="rId20"/>
    <p:sldId id="298" r:id="rId21"/>
    <p:sldId id="497" r:id="rId22"/>
    <p:sldId id="299"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57" r:id="rId80"/>
    <p:sldId id="358" r:id="rId81"/>
    <p:sldId id="359" r:id="rId82"/>
    <p:sldId id="360" r:id="rId83"/>
    <p:sldId id="361" r:id="rId84"/>
    <p:sldId id="362" r:id="rId85"/>
    <p:sldId id="363" r:id="rId86"/>
    <p:sldId id="364" r:id="rId87"/>
    <p:sldId id="365" r:id="rId88"/>
    <p:sldId id="499"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79" r:id="rId102"/>
    <p:sldId id="380" r:id="rId103"/>
    <p:sldId id="381" r:id="rId104"/>
    <p:sldId id="382" r:id="rId105"/>
    <p:sldId id="383" r:id="rId106"/>
    <p:sldId id="384"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7" r:id="rId120"/>
    <p:sldId id="398" r:id="rId121"/>
    <p:sldId id="399" r:id="rId122"/>
    <p:sldId id="400" r:id="rId123"/>
    <p:sldId id="401" r:id="rId124"/>
    <p:sldId id="402" r:id="rId125"/>
    <p:sldId id="403" r:id="rId126"/>
    <p:sldId id="404" r:id="rId127"/>
    <p:sldId id="405" r:id="rId128"/>
    <p:sldId id="406" r:id="rId129"/>
    <p:sldId id="407" r:id="rId130"/>
    <p:sldId id="408" r:id="rId131"/>
    <p:sldId id="409" r:id="rId132"/>
    <p:sldId id="410" r:id="rId133"/>
    <p:sldId id="411" r:id="rId134"/>
    <p:sldId id="412" r:id="rId135"/>
    <p:sldId id="413" r:id="rId136"/>
    <p:sldId id="414" r:id="rId137"/>
    <p:sldId id="415" r:id="rId138"/>
    <p:sldId id="416" r:id="rId139"/>
    <p:sldId id="417" r:id="rId140"/>
    <p:sldId id="418" r:id="rId141"/>
    <p:sldId id="420" r:id="rId142"/>
    <p:sldId id="421" r:id="rId143"/>
    <p:sldId id="422" r:id="rId144"/>
    <p:sldId id="423" r:id="rId145"/>
    <p:sldId id="424" r:id="rId146"/>
    <p:sldId id="425" r:id="rId147"/>
    <p:sldId id="426" r:id="rId148"/>
    <p:sldId id="427" r:id="rId149"/>
    <p:sldId id="428" r:id="rId150"/>
    <p:sldId id="429" r:id="rId151"/>
    <p:sldId id="430" r:id="rId152"/>
    <p:sldId id="431" r:id="rId153"/>
    <p:sldId id="432" r:id="rId154"/>
    <p:sldId id="433" r:id="rId155"/>
    <p:sldId id="434" r:id="rId156"/>
    <p:sldId id="435" r:id="rId157"/>
    <p:sldId id="436" r:id="rId158"/>
    <p:sldId id="437" r:id="rId159"/>
    <p:sldId id="438" r:id="rId160"/>
    <p:sldId id="439" r:id="rId161"/>
    <p:sldId id="440" r:id="rId162"/>
    <p:sldId id="441" r:id="rId163"/>
    <p:sldId id="442" r:id="rId164"/>
    <p:sldId id="443" r:id="rId165"/>
    <p:sldId id="444" r:id="rId166"/>
    <p:sldId id="445" r:id="rId167"/>
    <p:sldId id="446" r:id="rId168"/>
    <p:sldId id="447" r:id="rId169"/>
    <p:sldId id="448" r:id="rId170"/>
    <p:sldId id="449" r:id="rId171"/>
    <p:sldId id="450" r:id="rId172"/>
    <p:sldId id="451" r:id="rId173"/>
    <p:sldId id="452" r:id="rId174"/>
    <p:sldId id="453" r:id="rId175"/>
    <p:sldId id="454" r:id="rId176"/>
    <p:sldId id="455" r:id="rId177"/>
    <p:sldId id="456" r:id="rId178"/>
    <p:sldId id="457" r:id="rId179"/>
    <p:sldId id="458" r:id="rId180"/>
    <p:sldId id="459" r:id="rId181"/>
    <p:sldId id="460" r:id="rId182"/>
    <p:sldId id="461" r:id="rId183"/>
    <p:sldId id="462" r:id="rId184"/>
    <p:sldId id="463" r:id="rId185"/>
    <p:sldId id="464" r:id="rId186"/>
    <p:sldId id="465" r:id="rId187"/>
    <p:sldId id="466" r:id="rId188"/>
    <p:sldId id="467" r:id="rId189"/>
    <p:sldId id="468" r:id="rId190"/>
    <p:sldId id="469" r:id="rId191"/>
    <p:sldId id="470" r:id="rId192"/>
    <p:sldId id="471" r:id="rId193"/>
    <p:sldId id="472" r:id="rId194"/>
    <p:sldId id="473" r:id="rId195"/>
    <p:sldId id="474" r:id="rId196"/>
    <p:sldId id="475" r:id="rId197"/>
    <p:sldId id="476" r:id="rId198"/>
    <p:sldId id="477" r:id="rId199"/>
    <p:sldId id="478" r:id="rId200"/>
    <p:sldId id="479" r:id="rId201"/>
    <p:sldId id="480" r:id="rId202"/>
    <p:sldId id="481" r:id="rId203"/>
    <p:sldId id="482" r:id="rId204"/>
    <p:sldId id="483" r:id="rId205"/>
    <p:sldId id="484" r:id="rId206"/>
    <p:sldId id="485" r:id="rId207"/>
    <p:sldId id="486" r:id="rId208"/>
    <p:sldId id="487" r:id="rId209"/>
    <p:sldId id="488" r:id="rId210"/>
    <p:sldId id="489" r:id="rId211"/>
    <p:sldId id="490" r:id="rId212"/>
    <p:sldId id="491" r:id="rId213"/>
    <p:sldId id="492" r:id="rId214"/>
    <p:sldId id="493" r:id="rId215"/>
    <p:sldId id="494" r:id="rId216"/>
    <p:sldId id="495" r:id="rId217"/>
    <p:sldId id="496" r:id="rId2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848"/>
    <a:srgbClr val="2479BE"/>
    <a:srgbClr val="F7C027"/>
    <a:srgbClr val="EFF0D2"/>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48" d="100"/>
          <a:sy n="48" d="100"/>
        </p:scale>
        <p:origin x="29"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microsoft.com/office/2015/10/relationships/revisionInfo" Target="revisionInfo.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147E46-F393-4331-BD0A-56353B46E4B1}"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en-US"/>
        </a:p>
      </dgm:t>
    </dgm:pt>
    <dgm:pt modelId="{CC40E2D1-C967-478D-B943-123B823EE508}">
      <dgm:prSet phldrT="[Text]"/>
      <dgm:spPr>
        <a:solidFill>
          <a:srgbClr val="2479BE"/>
        </a:solidFill>
        <a:ln>
          <a:solidFill>
            <a:srgbClr val="2479BE"/>
          </a:solidFill>
        </a:ln>
      </dgm:spPr>
      <dgm:t>
        <a:bodyPr/>
        <a:lstStyle/>
        <a:p>
          <a:r>
            <a:rPr lang="en-US" dirty="0">
              <a:latin typeface="Fira Sans" panose="020B0503050000020004" pitchFamily="34" charset="0"/>
            </a:rPr>
            <a:t>Compute</a:t>
          </a:r>
        </a:p>
      </dgm:t>
    </dgm:pt>
    <dgm:pt modelId="{E675B66E-8539-4983-83BF-3B6AD55CF9A0}" type="parTrans" cxnId="{16E768A5-F045-43E3-94A2-AF38FF29D53E}">
      <dgm:prSet/>
      <dgm:spPr/>
      <dgm:t>
        <a:bodyPr/>
        <a:lstStyle/>
        <a:p>
          <a:endParaRPr lang="en-US"/>
        </a:p>
      </dgm:t>
    </dgm:pt>
    <dgm:pt modelId="{F5182253-116C-46F0-B9E5-05B3368BCDBB}" type="sibTrans" cxnId="{16E768A5-F045-43E3-94A2-AF38FF29D53E}">
      <dgm:prSet/>
      <dgm:spPr/>
      <dgm:t>
        <a:bodyPr/>
        <a:lstStyle/>
        <a:p>
          <a:endParaRPr lang="en-US"/>
        </a:p>
      </dgm:t>
    </dgm:pt>
    <dgm:pt modelId="{78B02271-631E-491E-B22A-4433EFD81082}">
      <dgm:prSet phldrT="[Text]"/>
      <dgm:spPr>
        <a:solidFill>
          <a:srgbClr val="2479BE"/>
        </a:solidFill>
        <a:ln>
          <a:solidFill>
            <a:srgbClr val="2479BE"/>
          </a:solidFill>
        </a:ln>
      </dgm:spPr>
      <dgm:t>
        <a:bodyPr/>
        <a:lstStyle/>
        <a:p>
          <a:r>
            <a:rPr lang="en-US" dirty="0">
              <a:latin typeface="Fira Sans" panose="020B0503050000020004" pitchFamily="34" charset="0"/>
            </a:rPr>
            <a:t>Network</a:t>
          </a:r>
        </a:p>
      </dgm:t>
    </dgm:pt>
    <dgm:pt modelId="{BF07AF58-EF4C-41EF-AAFF-70A6AF0FCE23}" type="parTrans" cxnId="{852A375E-3120-4A9D-B862-5A7565C44195}">
      <dgm:prSet/>
      <dgm:spPr/>
      <dgm:t>
        <a:bodyPr/>
        <a:lstStyle/>
        <a:p>
          <a:endParaRPr lang="en-US"/>
        </a:p>
      </dgm:t>
    </dgm:pt>
    <dgm:pt modelId="{9DF1B458-C81A-45C7-9FB7-A816AEBD94D8}" type="sibTrans" cxnId="{852A375E-3120-4A9D-B862-5A7565C44195}">
      <dgm:prSet/>
      <dgm:spPr/>
      <dgm:t>
        <a:bodyPr/>
        <a:lstStyle/>
        <a:p>
          <a:endParaRPr lang="en-US"/>
        </a:p>
      </dgm:t>
    </dgm:pt>
    <dgm:pt modelId="{15D88864-D833-48F7-A6B1-CF0215E63C16}">
      <dgm:prSet phldrT="[Text]"/>
      <dgm:spPr>
        <a:solidFill>
          <a:srgbClr val="2479BE"/>
        </a:solidFill>
        <a:ln>
          <a:solidFill>
            <a:srgbClr val="2479BE"/>
          </a:solidFill>
        </a:ln>
      </dgm:spPr>
      <dgm:t>
        <a:bodyPr/>
        <a:lstStyle/>
        <a:p>
          <a:r>
            <a:rPr lang="en-US" dirty="0">
              <a:latin typeface="Fira Sans" panose="020B0503050000020004" pitchFamily="34" charset="0"/>
            </a:rPr>
            <a:t>Storage</a:t>
          </a:r>
        </a:p>
      </dgm:t>
    </dgm:pt>
    <dgm:pt modelId="{F2BA0CFA-C9BF-4634-819E-AF52E893313B}" type="parTrans" cxnId="{BB42EB78-E275-4BD9-A1BB-B6DCC81C6853}">
      <dgm:prSet/>
      <dgm:spPr/>
      <dgm:t>
        <a:bodyPr/>
        <a:lstStyle/>
        <a:p>
          <a:endParaRPr lang="en-US"/>
        </a:p>
      </dgm:t>
    </dgm:pt>
    <dgm:pt modelId="{480FEA4C-44DA-465A-AE9C-EF0DF51D8794}" type="sibTrans" cxnId="{BB42EB78-E275-4BD9-A1BB-B6DCC81C6853}">
      <dgm:prSet/>
      <dgm:spPr/>
      <dgm:t>
        <a:bodyPr/>
        <a:lstStyle/>
        <a:p>
          <a:endParaRPr lang="en-US"/>
        </a:p>
      </dgm:t>
    </dgm:pt>
    <dgm:pt modelId="{C6531163-926E-4F32-B822-0A7E276CF7F3}">
      <dgm:prSet phldrT="[Text]"/>
      <dgm:spPr>
        <a:solidFill>
          <a:srgbClr val="2479BE"/>
        </a:solidFill>
        <a:ln>
          <a:solidFill>
            <a:srgbClr val="2479BE"/>
          </a:solidFill>
        </a:ln>
      </dgm:spPr>
      <dgm:t>
        <a:bodyPr/>
        <a:lstStyle/>
        <a:p>
          <a:r>
            <a:rPr lang="en-US" dirty="0">
              <a:latin typeface="Fira Sans" panose="020B0503050000020004" pitchFamily="34" charset="0"/>
            </a:rPr>
            <a:t>Security &amp; Identity</a:t>
          </a:r>
        </a:p>
      </dgm:t>
    </dgm:pt>
    <dgm:pt modelId="{7A6720C6-7871-42C2-AAA4-5EBB7DD1C243}" type="parTrans" cxnId="{C269533C-487F-42F6-A320-C48103A191A7}">
      <dgm:prSet/>
      <dgm:spPr/>
      <dgm:t>
        <a:bodyPr/>
        <a:lstStyle/>
        <a:p>
          <a:endParaRPr lang="en-US"/>
        </a:p>
      </dgm:t>
    </dgm:pt>
    <dgm:pt modelId="{952BA0ED-6896-42B9-BD10-E64A83F7A857}" type="sibTrans" cxnId="{C269533C-487F-42F6-A320-C48103A191A7}">
      <dgm:prSet/>
      <dgm:spPr/>
      <dgm:t>
        <a:bodyPr/>
        <a:lstStyle/>
        <a:p>
          <a:endParaRPr lang="en-US"/>
        </a:p>
      </dgm:t>
    </dgm:pt>
    <dgm:pt modelId="{DAB76512-46E9-45B8-8270-65D9865F24BF}">
      <dgm:prSet phldrT="[Text]"/>
      <dgm:spPr>
        <a:solidFill>
          <a:srgbClr val="2479BE"/>
        </a:solidFill>
        <a:ln>
          <a:solidFill>
            <a:srgbClr val="2479BE"/>
          </a:solidFill>
        </a:ln>
      </dgm:spPr>
      <dgm:t>
        <a:bodyPr/>
        <a:lstStyle/>
        <a:p>
          <a:r>
            <a:rPr lang="en-US" dirty="0">
              <a:latin typeface="Fira Sans" panose="020B0503050000020004" pitchFamily="34" charset="0"/>
            </a:rPr>
            <a:t>Applications </a:t>
          </a:r>
        </a:p>
      </dgm:t>
    </dgm:pt>
    <dgm:pt modelId="{1CBFF740-4D62-452A-AE44-6FB2589EE883}" type="parTrans" cxnId="{5A74B7A9-3DE4-4B49-9664-0EC3A9DE072F}">
      <dgm:prSet/>
      <dgm:spPr/>
      <dgm:t>
        <a:bodyPr/>
        <a:lstStyle/>
        <a:p>
          <a:endParaRPr lang="en-US"/>
        </a:p>
      </dgm:t>
    </dgm:pt>
    <dgm:pt modelId="{C56D77CC-1415-4838-9B82-E73FEAD14EFD}" type="sibTrans" cxnId="{5A74B7A9-3DE4-4B49-9664-0EC3A9DE072F}">
      <dgm:prSet/>
      <dgm:spPr/>
      <dgm:t>
        <a:bodyPr/>
        <a:lstStyle/>
        <a:p>
          <a:endParaRPr lang="en-US"/>
        </a:p>
      </dgm:t>
    </dgm:pt>
    <dgm:pt modelId="{2F03232B-611F-490E-9973-D8A34215FC9D}">
      <dgm:prSet/>
      <dgm:spPr/>
      <dgm:t>
        <a:bodyPr/>
        <a:lstStyle/>
        <a:p>
          <a:endParaRPr lang="en-US" dirty="0"/>
        </a:p>
      </dgm:t>
    </dgm:pt>
    <dgm:pt modelId="{99F0C7FF-0D17-44BD-AAFF-BAD8450AF408}" type="parTrans" cxnId="{976842EA-36C8-481C-85BF-50DDE2D1E7DA}">
      <dgm:prSet/>
      <dgm:spPr/>
      <dgm:t>
        <a:bodyPr/>
        <a:lstStyle/>
        <a:p>
          <a:endParaRPr lang="en-US"/>
        </a:p>
      </dgm:t>
    </dgm:pt>
    <dgm:pt modelId="{EC718F1B-8DD1-43EE-B577-E9FABE56107A}" type="sibTrans" cxnId="{976842EA-36C8-481C-85BF-50DDE2D1E7DA}">
      <dgm:prSet/>
      <dgm:spPr/>
      <dgm:t>
        <a:bodyPr/>
        <a:lstStyle/>
        <a:p>
          <a:endParaRPr lang="en-US"/>
        </a:p>
      </dgm:t>
    </dgm:pt>
    <dgm:pt modelId="{A34BBBAD-B455-442B-BB5F-98FB2F19809B}">
      <dgm:prSet/>
      <dgm:spPr/>
      <dgm:t>
        <a:bodyPr/>
        <a:lstStyle/>
        <a:p>
          <a:endParaRPr lang="en-US"/>
        </a:p>
      </dgm:t>
    </dgm:pt>
    <dgm:pt modelId="{F2B2C176-B303-4575-AECD-50EC537D6474}" type="parTrans" cxnId="{F231D06C-800E-4E6B-BBE1-FC20F5945E6E}">
      <dgm:prSet/>
      <dgm:spPr/>
      <dgm:t>
        <a:bodyPr/>
        <a:lstStyle/>
        <a:p>
          <a:endParaRPr lang="en-US"/>
        </a:p>
      </dgm:t>
    </dgm:pt>
    <dgm:pt modelId="{FD48E19F-40DE-4F1A-AF77-63C45D2550ED}" type="sibTrans" cxnId="{F231D06C-800E-4E6B-BBE1-FC20F5945E6E}">
      <dgm:prSet/>
      <dgm:spPr/>
      <dgm:t>
        <a:bodyPr/>
        <a:lstStyle/>
        <a:p>
          <a:endParaRPr lang="en-US"/>
        </a:p>
      </dgm:t>
    </dgm:pt>
    <dgm:pt modelId="{E1A63C05-F4CA-474E-9004-4427D6E9A073}">
      <dgm:prSet/>
      <dgm:spPr/>
      <dgm:t>
        <a:bodyPr/>
        <a:lstStyle/>
        <a:p>
          <a:endParaRPr lang="en-US"/>
        </a:p>
      </dgm:t>
    </dgm:pt>
    <dgm:pt modelId="{F409FE25-48C0-413C-9FD8-67A5F565D03E}" type="parTrans" cxnId="{A1350565-A26B-42A3-A038-06EDEF766075}">
      <dgm:prSet/>
      <dgm:spPr/>
      <dgm:t>
        <a:bodyPr/>
        <a:lstStyle/>
        <a:p>
          <a:endParaRPr lang="en-US"/>
        </a:p>
      </dgm:t>
    </dgm:pt>
    <dgm:pt modelId="{1CA10215-B8C7-4048-97DA-615AD08EBC4B}" type="sibTrans" cxnId="{A1350565-A26B-42A3-A038-06EDEF766075}">
      <dgm:prSet/>
      <dgm:spPr/>
      <dgm:t>
        <a:bodyPr/>
        <a:lstStyle/>
        <a:p>
          <a:endParaRPr lang="en-US"/>
        </a:p>
      </dgm:t>
    </dgm:pt>
    <dgm:pt modelId="{5446E15A-F17C-4CE0-B790-9DB14724E089}">
      <dgm:prSet/>
      <dgm:spPr/>
      <dgm:t>
        <a:bodyPr/>
        <a:lstStyle/>
        <a:p>
          <a:endParaRPr lang="en-US" dirty="0"/>
        </a:p>
      </dgm:t>
    </dgm:pt>
    <dgm:pt modelId="{A7541B05-D655-457F-B334-7251A39B3E0D}" type="parTrans" cxnId="{7149FF7D-F1EA-4D18-8B37-E7E68DA00D47}">
      <dgm:prSet/>
      <dgm:spPr/>
      <dgm:t>
        <a:bodyPr/>
        <a:lstStyle/>
        <a:p>
          <a:endParaRPr lang="en-US"/>
        </a:p>
      </dgm:t>
    </dgm:pt>
    <dgm:pt modelId="{06F45976-4958-45BD-8B06-30B874A62BB0}" type="sibTrans" cxnId="{7149FF7D-F1EA-4D18-8B37-E7E68DA00D47}">
      <dgm:prSet/>
      <dgm:spPr/>
      <dgm:t>
        <a:bodyPr/>
        <a:lstStyle/>
        <a:p>
          <a:endParaRPr lang="en-US"/>
        </a:p>
      </dgm:t>
    </dgm:pt>
    <dgm:pt modelId="{E3D04836-31C1-4A7B-BDA0-0CD974CD6228}">
      <dgm:prSet/>
      <dgm:spPr/>
      <dgm:t>
        <a:bodyPr/>
        <a:lstStyle/>
        <a:p>
          <a:endParaRPr lang="en-US" dirty="0"/>
        </a:p>
      </dgm:t>
    </dgm:pt>
    <dgm:pt modelId="{AF4ED941-8C24-442E-A0F3-2534AB514A8A}" type="parTrans" cxnId="{93A99931-4E71-4EF1-AB10-B84C6BD4027D}">
      <dgm:prSet/>
      <dgm:spPr/>
      <dgm:t>
        <a:bodyPr/>
        <a:lstStyle/>
        <a:p>
          <a:endParaRPr lang="en-US"/>
        </a:p>
      </dgm:t>
    </dgm:pt>
    <dgm:pt modelId="{7C0525F1-41B2-45E0-96EA-83B03E087314}" type="sibTrans" cxnId="{93A99931-4E71-4EF1-AB10-B84C6BD4027D}">
      <dgm:prSet/>
      <dgm:spPr/>
      <dgm:t>
        <a:bodyPr/>
        <a:lstStyle/>
        <a:p>
          <a:endParaRPr lang="en-US"/>
        </a:p>
      </dgm:t>
    </dgm:pt>
    <dgm:pt modelId="{82486D15-E01F-40F4-9858-1BA4F0C428B6}">
      <dgm:prSet/>
      <dgm:spPr/>
      <dgm:t>
        <a:bodyPr/>
        <a:lstStyle/>
        <a:p>
          <a:endParaRPr lang="en-US" dirty="0"/>
        </a:p>
      </dgm:t>
    </dgm:pt>
    <dgm:pt modelId="{1AF210ED-0BD1-4898-937D-32ABEFEE6711}" type="parTrans" cxnId="{B6340124-94BE-4A65-ACC2-8EED92E07BA0}">
      <dgm:prSet/>
      <dgm:spPr/>
      <dgm:t>
        <a:bodyPr/>
        <a:lstStyle/>
        <a:p>
          <a:endParaRPr lang="en-US"/>
        </a:p>
      </dgm:t>
    </dgm:pt>
    <dgm:pt modelId="{C39717BD-6D04-4CAA-AC67-5CE456FDBC07}" type="sibTrans" cxnId="{B6340124-94BE-4A65-ACC2-8EED92E07BA0}">
      <dgm:prSet/>
      <dgm:spPr/>
      <dgm:t>
        <a:bodyPr/>
        <a:lstStyle/>
        <a:p>
          <a:endParaRPr lang="en-US"/>
        </a:p>
      </dgm:t>
    </dgm:pt>
    <dgm:pt modelId="{1C81022A-B9AD-4403-85D4-CBAA1A9241D3}">
      <dgm:prSet/>
      <dgm:spPr/>
      <dgm:t>
        <a:bodyPr/>
        <a:lstStyle/>
        <a:p>
          <a:endParaRPr lang="en-US" dirty="0"/>
        </a:p>
      </dgm:t>
    </dgm:pt>
    <dgm:pt modelId="{1587729A-6C55-41CE-90ED-439D06F4CB3D}" type="parTrans" cxnId="{175F9056-49CE-4550-AAAE-ECE37A4DEB16}">
      <dgm:prSet/>
      <dgm:spPr/>
      <dgm:t>
        <a:bodyPr/>
        <a:lstStyle/>
        <a:p>
          <a:endParaRPr lang="en-US"/>
        </a:p>
      </dgm:t>
    </dgm:pt>
    <dgm:pt modelId="{EE93F0E2-6132-445E-A001-DACCFE7FEFAB}" type="sibTrans" cxnId="{175F9056-49CE-4550-AAAE-ECE37A4DEB16}">
      <dgm:prSet/>
      <dgm:spPr/>
      <dgm:t>
        <a:bodyPr/>
        <a:lstStyle/>
        <a:p>
          <a:endParaRPr lang="en-US"/>
        </a:p>
      </dgm:t>
    </dgm:pt>
    <dgm:pt modelId="{0EF72324-92B4-409C-ADC7-AC1FE42FAA30}">
      <dgm:prSet/>
      <dgm:spPr/>
      <dgm:t>
        <a:bodyPr/>
        <a:lstStyle/>
        <a:p>
          <a:endParaRPr lang="en-US" dirty="0"/>
        </a:p>
      </dgm:t>
    </dgm:pt>
    <dgm:pt modelId="{CBE220A3-1BAA-4027-AE46-07EA05492C09}" type="parTrans" cxnId="{CB653130-6555-4B7D-8A85-B343EDC2E3BF}">
      <dgm:prSet/>
      <dgm:spPr/>
      <dgm:t>
        <a:bodyPr/>
        <a:lstStyle/>
        <a:p>
          <a:endParaRPr lang="en-US"/>
        </a:p>
      </dgm:t>
    </dgm:pt>
    <dgm:pt modelId="{6E099951-E318-4EDA-B7F3-2099D1E12C96}" type="sibTrans" cxnId="{CB653130-6555-4B7D-8A85-B343EDC2E3BF}">
      <dgm:prSet/>
      <dgm:spPr/>
      <dgm:t>
        <a:bodyPr/>
        <a:lstStyle/>
        <a:p>
          <a:endParaRPr lang="en-US"/>
        </a:p>
      </dgm:t>
    </dgm:pt>
    <dgm:pt modelId="{7D9B83C9-D979-4BA7-8BCE-ED3F1DE89350}">
      <dgm:prSet/>
      <dgm:spPr/>
      <dgm:t>
        <a:bodyPr/>
        <a:lstStyle/>
        <a:p>
          <a:endParaRPr lang="en-US" dirty="0"/>
        </a:p>
      </dgm:t>
    </dgm:pt>
    <dgm:pt modelId="{8A1FD180-E4E5-4A91-82A4-B22AAAC6072C}" type="parTrans" cxnId="{95F3853D-87F6-418B-9EC8-93BC37F77989}">
      <dgm:prSet/>
      <dgm:spPr/>
      <dgm:t>
        <a:bodyPr/>
        <a:lstStyle/>
        <a:p>
          <a:endParaRPr lang="en-US"/>
        </a:p>
      </dgm:t>
    </dgm:pt>
    <dgm:pt modelId="{1300CF4A-DAA4-4E6A-8F94-905DA7B0C10C}" type="sibTrans" cxnId="{95F3853D-87F6-418B-9EC8-93BC37F77989}">
      <dgm:prSet/>
      <dgm:spPr/>
      <dgm:t>
        <a:bodyPr/>
        <a:lstStyle/>
        <a:p>
          <a:endParaRPr lang="en-US"/>
        </a:p>
      </dgm:t>
    </dgm:pt>
    <dgm:pt modelId="{59C00242-C6B6-4952-95E7-71BAF21C8209}">
      <dgm:prSet/>
      <dgm:spPr/>
      <dgm:t>
        <a:bodyPr/>
        <a:lstStyle/>
        <a:p>
          <a:endParaRPr lang="en-US"/>
        </a:p>
      </dgm:t>
    </dgm:pt>
    <dgm:pt modelId="{E9976641-8D3B-41C1-A3A1-D85336319B4E}" type="parTrans" cxnId="{AABE715E-078D-47AF-9B9C-636DA74BE614}">
      <dgm:prSet/>
      <dgm:spPr/>
      <dgm:t>
        <a:bodyPr/>
        <a:lstStyle/>
        <a:p>
          <a:endParaRPr lang="en-US"/>
        </a:p>
      </dgm:t>
    </dgm:pt>
    <dgm:pt modelId="{BC287F71-29F6-48C7-B0D9-DE17B5E20775}" type="sibTrans" cxnId="{AABE715E-078D-47AF-9B9C-636DA74BE614}">
      <dgm:prSet/>
      <dgm:spPr/>
      <dgm:t>
        <a:bodyPr/>
        <a:lstStyle/>
        <a:p>
          <a:endParaRPr lang="en-US"/>
        </a:p>
      </dgm:t>
    </dgm:pt>
    <dgm:pt modelId="{240892CE-4929-495C-A11B-77DAB8A23EC3}">
      <dgm:prSet/>
      <dgm:spPr/>
      <dgm:t>
        <a:bodyPr/>
        <a:lstStyle/>
        <a:p>
          <a:endParaRPr lang="en-US"/>
        </a:p>
      </dgm:t>
    </dgm:pt>
    <dgm:pt modelId="{FDFC7F31-594C-4F49-9367-BC4E7B3A5E46}" type="parTrans" cxnId="{0B903B15-F1D3-4276-ADE1-E1B28A8DF0D5}">
      <dgm:prSet/>
      <dgm:spPr/>
      <dgm:t>
        <a:bodyPr/>
        <a:lstStyle/>
        <a:p>
          <a:endParaRPr lang="en-US"/>
        </a:p>
      </dgm:t>
    </dgm:pt>
    <dgm:pt modelId="{FDAAAAD6-1CA9-4593-A64F-5EEC1087E62D}" type="sibTrans" cxnId="{0B903B15-F1D3-4276-ADE1-E1B28A8DF0D5}">
      <dgm:prSet/>
      <dgm:spPr/>
      <dgm:t>
        <a:bodyPr/>
        <a:lstStyle/>
        <a:p>
          <a:endParaRPr lang="en-US"/>
        </a:p>
      </dgm:t>
    </dgm:pt>
    <dgm:pt modelId="{2E5CA954-A3D3-481C-A1FB-73FD75F55799}">
      <dgm:prSet/>
      <dgm:spPr/>
      <dgm:t>
        <a:bodyPr/>
        <a:lstStyle/>
        <a:p>
          <a:endParaRPr lang="en-US"/>
        </a:p>
      </dgm:t>
    </dgm:pt>
    <dgm:pt modelId="{39C1E877-9720-4B7E-965D-4127F1D4D27B}" type="parTrans" cxnId="{DB17D83D-B6FA-4590-A7B0-FC653746D5B7}">
      <dgm:prSet/>
      <dgm:spPr/>
      <dgm:t>
        <a:bodyPr/>
        <a:lstStyle/>
        <a:p>
          <a:endParaRPr lang="en-US"/>
        </a:p>
      </dgm:t>
    </dgm:pt>
    <dgm:pt modelId="{EECFAE7B-55F6-4EB6-89C3-3689867084E9}" type="sibTrans" cxnId="{DB17D83D-B6FA-4590-A7B0-FC653746D5B7}">
      <dgm:prSet/>
      <dgm:spPr/>
      <dgm:t>
        <a:bodyPr/>
        <a:lstStyle/>
        <a:p>
          <a:endParaRPr lang="en-US"/>
        </a:p>
      </dgm:t>
    </dgm:pt>
    <dgm:pt modelId="{3649E0A3-F9F5-4049-89F2-3FF3A8E53B3E}">
      <dgm:prSet/>
      <dgm:spPr/>
      <dgm:t>
        <a:bodyPr/>
        <a:lstStyle/>
        <a:p>
          <a:endParaRPr lang="en-US" dirty="0"/>
        </a:p>
      </dgm:t>
    </dgm:pt>
    <dgm:pt modelId="{E7247109-B27F-4F78-9B9F-EE3EB879DE26}" type="parTrans" cxnId="{99397F86-8496-4396-A474-1FB1DE0D2B84}">
      <dgm:prSet/>
      <dgm:spPr/>
      <dgm:t>
        <a:bodyPr/>
        <a:lstStyle/>
        <a:p>
          <a:endParaRPr lang="en-US"/>
        </a:p>
      </dgm:t>
    </dgm:pt>
    <dgm:pt modelId="{0D7D25AC-8B22-4A5A-B905-077AF86BA3CC}" type="sibTrans" cxnId="{99397F86-8496-4396-A474-1FB1DE0D2B84}">
      <dgm:prSet/>
      <dgm:spPr/>
      <dgm:t>
        <a:bodyPr/>
        <a:lstStyle/>
        <a:p>
          <a:endParaRPr lang="en-US"/>
        </a:p>
      </dgm:t>
    </dgm:pt>
    <dgm:pt modelId="{C8DC7200-C9B9-4705-9490-8E0A70A32408}">
      <dgm:prSet/>
      <dgm:spPr/>
      <dgm:t>
        <a:bodyPr/>
        <a:lstStyle/>
        <a:p>
          <a:endParaRPr lang="en-US" dirty="0"/>
        </a:p>
      </dgm:t>
    </dgm:pt>
    <dgm:pt modelId="{EA6F9A8A-74A6-4918-BA7C-184D71D79D3D}" type="parTrans" cxnId="{545EAD06-AA8D-4FBD-A475-45C7F4F44BA8}">
      <dgm:prSet/>
      <dgm:spPr/>
      <dgm:t>
        <a:bodyPr/>
        <a:lstStyle/>
        <a:p>
          <a:endParaRPr lang="en-US"/>
        </a:p>
      </dgm:t>
    </dgm:pt>
    <dgm:pt modelId="{06022813-D2FC-4F19-A1AE-B9831461A56C}" type="sibTrans" cxnId="{545EAD06-AA8D-4FBD-A475-45C7F4F44BA8}">
      <dgm:prSet/>
      <dgm:spPr/>
      <dgm:t>
        <a:bodyPr/>
        <a:lstStyle/>
        <a:p>
          <a:endParaRPr lang="en-US"/>
        </a:p>
      </dgm:t>
    </dgm:pt>
    <dgm:pt modelId="{1C5AF105-DF32-42A6-BBF6-2DC88D84A507}">
      <dgm:prSet/>
      <dgm:spPr/>
      <dgm:t>
        <a:bodyPr/>
        <a:lstStyle/>
        <a:p>
          <a:endParaRPr lang="en-US" dirty="0"/>
        </a:p>
      </dgm:t>
    </dgm:pt>
    <dgm:pt modelId="{2E8BBA43-577D-43E7-B080-92C459F12EC2}" type="parTrans" cxnId="{4D145B35-213B-4A5E-9AFE-7AABB176EFEC}">
      <dgm:prSet/>
      <dgm:spPr/>
      <dgm:t>
        <a:bodyPr/>
        <a:lstStyle/>
        <a:p>
          <a:endParaRPr lang="en-US"/>
        </a:p>
      </dgm:t>
    </dgm:pt>
    <dgm:pt modelId="{E09FA189-D1C4-47CB-852C-EFD40F66BF76}" type="sibTrans" cxnId="{4D145B35-213B-4A5E-9AFE-7AABB176EFEC}">
      <dgm:prSet/>
      <dgm:spPr/>
      <dgm:t>
        <a:bodyPr/>
        <a:lstStyle/>
        <a:p>
          <a:endParaRPr lang="en-US"/>
        </a:p>
      </dgm:t>
    </dgm:pt>
    <dgm:pt modelId="{66E10D53-7099-4F5C-A664-86DFB83279A0}">
      <dgm:prSet/>
      <dgm:spPr/>
      <dgm:t>
        <a:bodyPr/>
        <a:lstStyle/>
        <a:p>
          <a:endParaRPr lang="en-US" dirty="0"/>
        </a:p>
      </dgm:t>
    </dgm:pt>
    <dgm:pt modelId="{F1ADEE56-BFE0-4384-A21A-CCB8340C170B}" type="parTrans" cxnId="{1A5312F4-FFD1-46B2-B433-9427BEDF0CC4}">
      <dgm:prSet/>
      <dgm:spPr/>
      <dgm:t>
        <a:bodyPr/>
        <a:lstStyle/>
        <a:p>
          <a:endParaRPr lang="en-US"/>
        </a:p>
      </dgm:t>
    </dgm:pt>
    <dgm:pt modelId="{1B466DEA-C047-4309-BA80-F4DABB7C9490}" type="sibTrans" cxnId="{1A5312F4-FFD1-46B2-B433-9427BEDF0CC4}">
      <dgm:prSet/>
      <dgm:spPr/>
      <dgm:t>
        <a:bodyPr/>
        <a:lstStyle/>
        <a:p>
          <a:endParaRPr lang="en-US"/>
        </a:p>
      </dgm:t>
    </dgm:pt>
    <dgm:pt modelId="{333318AB-6EC4-4559-8690-274A1D787C80}">
      <dgm:prSet/>
      <dgm:spPr/>
      <dgm:t>
        <a:bodyPr/>
        <a:lstStyle/>
        <a:p>
          <a:endParaRPr lang="en-US" dirty="0"/>
        </a:p>
      </dgm:t>
    </dgm:pt>
    <dgm:pt modelId="{544BF68E-4628-48C8-ABBB-1418A47F818D}" type="parTrans" cxnId="{EBE4C69E-A012-40DA-B063-EE73C52CA73C}">
      <dgm:prSet/>
      <dgm:spPr/>
      <dgm:t>
        <a:bodyPr/>
        <a:lstStyle/>
        <a:p>
          <a:endParaRPr lang="en-US"/>
        </a:p>
      </dgm:t>
    </dgm:pt>
    <dgm:pt modelId="{0EFB8AD6-82ED-497B-A4DE-9AC08A7CD088}" type="sibTrans" cxnId="{EBE4C69E-A012-40DA-B063-EE73C52CA73C}">
      <dgm:prSet/>
      <dgm:spPr/>
      <dgm:t>
        <a:bodyPr/>
        <a:lstStyle/>
        <a:p>
          <a:endParaRPr lang="en-US"/>
        </a:p>
      </dgm:t>
    </dgm:pt>
    <dgm:pt modelId="{AF85A136-90CE-4312-B91F-8A542A07C72D}">
      <dgm:prSet/>
      <dgm:spPr/>
      <dgm:t>
        <a:bodyPr/>
        <a:lstStyle/>
        <a:p>
          <a:endParaRPr lang="en-US" dirty="0"/>
        </a:p>
      </dgm:t>
    </dgm:pt>
    <dgm:pt modelId="{8346F05B-1980-4DC1-BDF7-14D310B0494C}" type="parTrans" cxnId="{CDDEA866-093E-4329-BE53-7A8E2BC8F08F}">
      <dgm:prSet/>
      <dgm:spPr/>
      <dgm:t>
        <a:bodyPr/>
        <a:lstStyle/>
        <a:p>
          <a:endParaRPr lang="en-US"/>
        </a:p>
      </dgm:t>
    </dgm:pt>
    <dgm:pt modelId="{C7604BF5-812B-4581-AD49-B15897D7F84F}" type="sibTrans" cxnId="{CDDEA866-093E-4329-BE53-7A8E2BC8F08F}">
      <dgm:prSet/>
      <dgm:spPr/>
      <dgm:t>
        <a:bodyPr/>
        <a:lstStyle/>
        <a:p>
          <a:endParaRPr lang="en-US"/>
        </a:p>
      </dgm:t>
    </dgm:pt>
    <dgm:pt modelId="{6F5D3C56-C34F-496E-A55E-79091B9819F6}">
      <dgm:prSet/>
      <dgm:spPr/>
      <dgm:t>
        <a:bodyPr/>
        <a:lstStyle/>
        <a:p>
          <a:endParaRPr lang="en-US" dirty="0"/>
        </a:p>
      </dgm:t>
    </dgm:pt>
    <dgm:pt modelId="{ECD669D9-2575-48BC-9973-C82D00B74960}" type="parTrans" cxnId="{51F1445E-5B22-4A7A-93C6-537B518266DF}">
      <dgm:prSet/>
      <dgm:spPr/>
      <dgm:t>
        <a:bodyPr/>
        <a:lstStyle/>
        <a:p>
          <a:endParaRPr lang="en-US"/>
        </a:p>
      </dgm:t>
    </dgm:pt>
    <dgm:pt modelId="{D7ADE525-DAA0-4167-8A54-30B20B68A22E}" type="sibTrans" cxnId="{51F1445E-5B22-4A7A-93C6-537B518266DF}">
      <dgm:prSet/>
      <dgm:spPr/>
      <dgm:t>
        <a:bodyPr/>
        <a:lstStyle/>
        <a:p>
          <a:endParaRPr lang="en-US"/>
        </a:p>
      </dgm:t>
    </dgm:pt>
    <dgm:pt modelId="{4A4F9B30-7A11-49D6-929F-3464DFB2787E}">
      <dgm:prSet/>
      <dgm:spPr/>
      <dgm:t>
        <a:bodyPr/>
        <a:lstStyle/>
        <a:p>
          <a:endParaRPr lang="en-US" dirty="0"/>
        </a:p>
      </dgm:t>
    </dgm:pt>
    <dgm:pt modelId="{66916401-6E6D-454A-911A-1448221A65AE}" type="parTrans" cxnId="{A77C6DC6-78A8-4CE1-876C-CB5F52122A6B}">
      <dgm:prSet/>
      <dgm:spPr/>
      <dgm:t>
        <a:bodyPr/>
        <a:lstStyle/>
        <a:p>
          <a:endParaRPr lang="en-US"/>
        </a:p>
      </dgm:t>
    </dgm:pt>
    <dgm:pt modelId="{7B6351E3-29B3-4C4A-BA47-9D3E4BEC5BD2}" type="sibTrans" cxnId="{A77C6DC6-78A8-4CE1-876C-CB5F52122A6B}">
      <dgm:prSet/>
      <dgm:spPr/>
      <dgm:t>
        <a:bodyPr/>
        <a:lstStyle/>
        <a:p>
          <a:endParaRPr lang="en-US"/>
        </a:p>
      </dgm:t>
    </dgm:pt>
    <dgm:pt modelId="{14F771F2-424B-468E-9948-BC01B69E93F8}" type="pres">
      <dgm:prSet presAssocID="{D7147E46-F393-4331-BD0A-56353B46E4B1}" presName="Name0" presStyleCnt="0">
        <dgm:presLayoutVars>
          <dgm:dir/>
          <dgm:animLvl val="lvl"/>
          <dgm:resizeHandles val="exact"/>
        </dgm:presLayoutVars>
      </dgm:prSet>
      <dgm:spPr/>
    </dgm:pt>
    <dgm:pt modelId="{FEEE6575-E18F-4A90-9CEC-465D759359B7}" type="pres">
      <dgm:prSet presAssocID="{CC40E2D1-C967-478D-B943-123B823EE508}" presName="composite" presStyleCnt="0"/>
      <dgm:spPr/>
    </dgm:pt>
    <dgm:pt modelId="{2696C907-A392-4F5F-9381-98900312FCB7}" type="pres">
      <dgm:prSet presAssocID="{CC40E2D1-C967-478D-B943-123B823EE508}" presName="parTx" presStyleLbl="alignNode1" presStyleIdx="0" presStyleCnt="5" custLinFactNeighborY="-1200">
        <dgm:presLayoutVars>
          <dgm:chMax val="0"/>
          <dgm:chPref val="0"/>
          <dgm:bulletEnabled val="1"/>
        </dgm:presLayoutVars>
      </dgm:prSet>
      <dgm:spPr/>
    </dgm:pt>
    <dgm:pt modelId="{2826BAE8-D32D-44D3-82CD-6E3E4058CB54}" type="pres">
      <dgm:prSet presAssocID="{CC40E2D1-C967-478D-B943-123B823EE508}" presName="desTx" presStyleLbl="alignAccFollowNode1" presStyleIdx="0" presStyleCnt="5">
        <dgm:presLayoutVars>
          <dgm:bulletEnabled val="1"/>
        </dgm:presLayoutVars>
      </dgm:prSet>
      <dgm:spPr/>
    </dgm:pt>
    <dgm:pt modelId="{BBB3F8DD-AEAC-4D94-9BFD-FCB4FF52C750}" type="pres">
      <dgm:prSet presAssocID="{F5182253-116C-46F0-B9E5-05B3368BCDBB}" presName="space" presStyleCnt="0"/>
      <dgm:spPr/>
    </dgm:pt>
    <dgm:pt modelId="{A2F91E9B-9502-4D58-B627-A73B2A4F48CC}" type="pres">
      <dgm:prSet presAssocID="{78B02271-631E-491E-B22A-4433EFD81082}" presName="composite" presStyleCnt="0"/>
      <dgm:spPr/>
    </dgm:pt>
    <dgm:pt modelId="{B3216DB8-D77A-4DF3-B434-ED94EAE16406}" type="pres">
      <dgm:prSet presAssocID="{78B02271-631E-491E-B22A-4433EFD81082}" presName="parTx" presStyleLbl="alignNode1" presStyleIdx="1" presStyleCnt="5" custLinFactNeighborY="-1200">
        <dgm:presLayoutVars>
          <dgm:chMax val="0"/>
          <dgm:chPref val="0"/>
          <dgm:bulletEnabled val="1"/>
        </dgm:presLayoutVars>
      </dgm:prSet>
      <dgm:spPr/>
    </dgm:pt>
    <dgm:pt modelId="{05FC1A44-EDCC-42CF-B147-57E36A4FDD2F}" type="pres">
      <dgm:prSet presAssocID="{78B02271-631E-491E-B22A-4433EFD81082}" presName="desTx" presStyleLbl="alignAccFollowNode1" presStyleIdx="1" presStyleCnt="5">
        <dgm:presLayoutVars>
          <dgm:bulletEnabled val="1"/>
        </dgm:presLayoutVars>
      </dgm:prSet>
      <dgm:spPr/>
    </dgm:pt>
    <dgm:pt modelId="{092FFDE0-9D70-41DF-B660-9662CA38F883}" type="pres">
      <dgm:prSet presAssocID="{9DF1B458-C81A-45C7-9FB7-A816AEBD94D8}" presName="space" presStyleCnt="0"/>
      <dgm:spPr/>
    </dgm:pt>
    <dgm:pt modelId="{B3817C91-151F-4033-8B63-ACBC23CA5A4C}" type="pres">
      <dgm:prSet presAssocID="{15D88864-D833-48F7-A6B1-CF0215E63C16}" presName="composite" presStyleCnt="0"/>
      <dgm:spPr/>
    </dgm:pt>
    <dgm:pt modelId="{296798E8-6FB7-4D59-A7A4-DEA378B6DBB3}" type="pres">
      <dgm:prSet presAssocID="{15D88864-D833-48F7-A6B1-CF0215E63C16}" presName="parTx" presStyleLbl="alignNode1" presStyleIdx="2" presStyleCnt="5" custLinFactNeighborY="-1200">
        <dgm:presLayoutVars>
          <dgm:chMax val="0"/>
          <dgm:chPref val="0"/>
          <dgm:bulletEnabled val="1"/>
        </dgm:presLayoutVars>
      </dgm:prSet>
      <dgm:spPr/>
    </dgm:pt>
    <dgm:pt modelId="{A498402C-154C-4DEF-A30D-2EA96C8A8657}" type="pres">
      <dgm:prSet presAssocID="{15D88864-D833-48F7-A6B1-CF0215E63C16}" presName="desTx" presStyleLbl="alignAccFollowNode1" presStyleIdx="2" presStyleCnt="5">
        <dgm:presLayoutVars>
          <dgm:bulletEnabled val="1"/>
        </dgm:presLayoutVars>
      </dgm:prSet>
      <dgm:spPr/>
    </dgm:pt>
    <dgm:pt modelId="{6DF01226-8886-4EA2-BD57-D3203A13262B}" type="pres">
      <dgm:prSet presAssocID="{480FEA4C-44DA-465A-AE9C-EF0DF51D8794}" presName="space" presStyleCnt="0"/>
      <dgm:spPr/>
    </dgm:pt>
    <dgm:pt modelId="{717FC3B4-D84F-45E1-8370-6161D031A1D1}" type="pres">
      <dgm:prSet presAssocID="{C6531163-926E-4F32-B822-0A7E276CF7F3}" presName="composite" presStyleCnt="0"/>
      <dgm:spPr/>
    </dgm:pt>
    <dgm:pt modelId="{B161AEF5-FF98-4CA7-80E8-CFE8A4063CA1}" type="pres">
      <dgm:prSet presAssocID="{C6531163-926E-4F32-B822-0A7E276CF7F3}" presName="parTx" presStyleLbl="alignNode1" presStyleIdx="3" presStyleCnt="5" custLinFactNeighborY="-1200">
        <dgm:presLayoutVars>
          <dgm:chMax val="0"/>
          <dgm:chPref val="0"/>
          <dgm:bulletEnabled val="1"/>
        </dgm:presLayoutVars>
      </dgm:prSet>
      <dgm:spPr/>
    </dgm:pt>
    <dgm:pt modelId="{4CEA6CA0-C98E-4BBC-A57E-83946B039A3E}" type="pres">
      <dgm:prSet presAssocID="{C6531163-926E-4F32-B822-0A7E276CF7F3}" presName="desTx" presStyleLbl="alignAccFollowNode1" presStyleIdx="3" presStyleCnt="5">
        <dgm:presLayoutVars>
          <dgm:bulletEnabled val="1"/>
        </dgm:presLayoutVars>
      </dgm:prSet>
      <dgm:spPr/>
    </dgm:pt>
    <dgm:pt modelId="{DC27E3F0-B0AA-4E1F-918F-F60486126D67}" type="pres">
      <dgm:prSet presAssocID="{952BA0ED-6896-42B9-BD10-E64A83F7A857}" presName="space" presStyleCnt="0"/>
      <dgm:spPr/>
    </dgm:pt>
    <dgm:pt modelId="{4551F997-04D4-473E-AF03-23CE717370BE}" type="pres">
      <dgm:prSet presAssocID="{DAB76512-46E9-45B8-8270-65D9865F24BF}" presName="composite" presStyleCnt="0"/>
      <dgm:spPr/>
    </dgm:pt>
    <dgm:pt modelId="{A3B17F03-4D0D-4C62-ACF2-9EFC5BE37596}" type="pres">
      <dgm:prSet presAssocID="{DAB76512-46E9-45B8-8270-65D9865F24BF}" presName="parTx" presStyleLbl="alignNode1" presStyleIdx="4" presStyleCnt="5" custLinFactNeighborY="-1200">
        <dgm:presLayoutVars>
          <dgm:chMax val="0"/>
          <dgm:chPref val="0"/>
          <dgm:bulletEnabled val="1"/>
        </dgm:presLayoutVars>
      </dgm:prSet>
      <dgm:spPr/>
    </dgm:pt>
    <dgm:pt modelId="{442AFB97-3561-416A-8C8F-1803865B3D65}" type="pres">
      <dgm:prSet presAssocID="{DAB76512-46E9-45B8-8270-65D9865F24BF}" presName="desTx" presStyleLbl="alignAccFollowNode1" presStyleIdx="4" presStyleCnt="5">
        <dgm:presLayoutVars>
          <dgm:bulletEnabled val="1"/>
        </dgm:presLayoutVars>
      </dgm:prSet>
      <dgm:spPr/>
    </dgm:pt>
  </dgm:ptLst>
  <dgm:cxnLst>
    <dgm:cxn modelId="{E33C3906-FD7A-4B9E-A55D-D91888CC8C45}" type="presOf" srcId="{E1A63C05-F4CA-474E-9004-4427D6E9A073}" destId="{05FC1A44-EDCC-42CF-B147-57E36A4FDD2F}" srcOrd="0" destOrd="1" presId="urn:microsoft.com/office/officeart/2005/8/layout/hList1"/>
    <dgm:cxn modelId="{545EAD06-AA8D-4FBD-A475-45C7F4F44BA8}" srcId="{15D88864-D833-48F7-A6B1-CF0215E63C16}" destId="{C8DC7200-C9B9-4705-9490-8E0A70A32408}" srcOrd="4" destOrd="0" parTransId="{EA6F9A8A-74A6-4918-BA7C-184D71D79D3D}" sibTransId="{06022813-D2FC-4F19-A1AE-B9831461A56C}"/>
    <dgm:cxn modelId="{0B903B15-F1D3-4276-ADE1-E1B28A8DF0D5}" srcId="{15D88864-D833-48F7-A6B1-CF0215E63C16}" destId="{240892CE-4929-495C-A11B-77DAB8A23EC3}" srcOrd="1" destOrd="0" parTransId="{FDFC7F31-594C-4F49-9367-BC4E7B3A5E46}" sibTransId="{FDAAAAD6-1CA9-4593-A64F-5EEC1087E62D}"/>
    <dgm:cxn modelId="{BFD2E218-EF31-47EB-91C6-210D9BF94889}" type="presOf" srcId="{2F03232B-611F-490E-9973-D8A34215FC9D}" destId="{05FC1A44-EDCC-42CF-B147-57E36A4FDD2F}" srcOrd="0" destOrd="8" presId="urn:microsoft.com/office/officeart/2005/8/layout/hList1"/>
    <dgm:cxn modelId="{B6340124-94BE-4A65-ACC2-8EED92E07BA0}" srcId="{78B02271-631E-491E-B22A-4433EFD81082}" destId="{82486D15-E01F-40F4-9858-1BA4F0C428B6}" srcOrd="4" destOrd="0" parTransId="{1AF210ED-0BD1-4898-937D-32ABEFEE6711}" sibTransId="{C39717BD-6D04-4CAA-AC67-5CE456FDBC07}"/>
    <dgm:cxn modelId="{EEF76424-9A9D-447B-8D7F-381ABDC0E184}" type="presOf" srcId="{7D9B83C9-D979-4BA7-8BCE-ED3F1DE89350}" destId="{05FC1A44-EDCC-42CF-B147-57E36A4FDD2F}" srcOrd="0" destOrd="7" presId="urn:microsoft.com/office/officeart/2005/8/layout/hList1"/>
    <dgm:cxn modelId="{5ED66C2A-12C6-4DCC-9F50-6267E90CD2EA}" type="presOf" srcId="{333318AB-6EC4-4559-8690-274A1D787C80}" destId="{A498402C-154C-4DEF-A30D-2EA96C8A8657}" srcOrd="0" destOrd="7" presId="urn:microsoft.com/office/officeart/2005/8/layout/hList1"/>
    <dgm:cxn modelId="{9710A52A-E414-4A7B-9C05-2F976C600C4A}" type="presOf" srcId="{0EF72324-92B4-409C-ADC7-AC1FE42FAA30}" destId="{05FC1A44-EDCC-42CF-B147-57E36A4FDD2F}" srcOrd="0" destOrd="6" presId="urn:microsoft.com/office/officeart/2005/8/layout/hList1"/>
    <dgm:cxn modelId="{7734532B-1B0F-47A9-B47B-6B76C070C6B2}" type="presOf" srcId="{1C5AF105-DF32-42A6-BBF6-2DC88D84A507}" destId="{A498402C-154C-4DEF-A30D-2EA96C8A8657}" srcOrd="0" destOrd="5" presId="urn:microsoft.com/office/officeart/2005/8/layout/hList1"/>
    <dgm:cxn modelId="{CB653130-6555-4B7D-8A85-B343EDC2E3BF}" srcId="{78B02271-631E-491E-B22A-4433EFD81082}" destId="{0EF72324-92B4-409C-ADC7-AC1FE42FAA30}" srcOrd="6" destOrd="0" parTransId="{CBE220A3-1BAA-4027-AE46-07EA05492C09}" sibTransId="{6E099951-E318-4EDA-B7F3-2099D1E12C96}"/>
    <dgm:cxn modelId="{93A99931-4E71-4EF1-AB10-B84C6BD4027D}" srcId="{78B02271-631E-491E-B22A-4433EFD81082}" destId="{E3D04836-31C1-4A7B-BDA0-0CD974CD6228}" srcOrd="3" destOrd="0" parTransId="{AF4ED941-8C24-442E-A0F3-2534AB514A8A}" sibTransId="{7C0525F1-41B2-45E0-96EA-83B03E087314}"/>
    <dgm:cxn modelId="{4D145B35-213B-4A5E-9AFE-7AABB176EFEC}" srcId="{15D88864-D833-48F7-A6B1-CF0215E63C16}" destId="{1C5AF105-DF32-42A6-BBF6-2DC88D84A507}" srcOrd="5" destOrd="0" parTransId="{2E8BBA43-577D-43E7-B080-92C459F12EC2}" sibTransId="{E09FA189-D1C4-47CB-852C-EFD40F66BF76}"/>
    <dgm:cxn modelId="{C269533C-487F-42F6-A320-C48103A191A7}" srcId="{D7147E46-F393-4331-BD0A-56353B46E4B1}" destId="{C6531163-926E-4F32-B822-0A7E276CF7F3}" srcOrd="3" destOrd="0" parTransId="{7A6720C6-7871-42C2-AAA4-5EBB7DD1C243}" sibTransId="{952BA0ED-6896-42B9-BD10-E64A83F7A857}"/>
    <dgm:cxn modelId="{95F3853D-87F6-418B-9EC8-93BC37F77989}" srcId="{78B02271-631E-491E-B22A-4433EFD81082}" destId="{7D9B83C9-D979-4BA7-8BCE-ED3F1DE89350}" srcOrd="7" destOrd="0" parTransId="{8A1FD180-E4E5-4A91-82A4-B22AAAC6072C}" sibTransId="{1300CF4A-DAA4-4E6A-8F94-905DA7B0C10C}"/>
    <dgm:cxn modelId="{DB17D83D-B6FA-4590-A7B0-FC653746D5B7}" srcId="{15D88864-D833-48F7-A6B1-CF0215E63C16}" destId="{2E5CA954-A3D3-481C-A1FB-73FD75F55799}" srcOrd="2" destOrd="0" parTransId="{39C1E877-9720-4B7E-965D-4127F1D4D27B}" sibTransId="{EECFAE7B-55F6-4EB6-89C3-3689867084E9}"/>
    <dgm:cxn modelId="{18D17640-414E-4358-9044-06B3CBC9FD22}" type="presOf" srcId="{78B02271-631E-491E-B22A-4433EFD81082}" destId="{B3216DB8-D77A-4DF3-B434-ED94EAE16406}" srcOrd="0" destOrd="0" presId="urn:microsoft.com/office/officeart/2005/8/layout/hList1"/>
    <dgm:cxn modelId="{852A375E-3120-4A9D-B862-5A7565C44195}" srcId="{D7147E46-F393-4331-BD0A-56353B46E4B1}" destId="{78B02271-631E-491E-B22A-4433EFD81082}" srcOrd="1" destOrd="0" parTransId="{BF07AF58-EF4C-41EF-AAFF-70A6AF0FCE23}" sibTransId="{9DF1B458-C81A-45C7-9FB7-A816AEBD94D8}"/>
    <dgm:cxn modelId="{51F1445E-5B22-4A7A-93C6-537B518266DF}" srcId="{15D88864-D833-48F7-A6B1-CF0215E63C16}" destId="{6F5D3C56-C34F-496E-A55E-79091B9819F6}" srcOrd="9" destOrd="0" parTransId="{ECD669D9-2575-48BC-9973-C82D00B74960}" sibTransId="{D7ADE525-DAA0-4167-8A54-30B20B68A22E}"/>
    <dgm:cxn modelId="{AABE715E-078D-47AF-9B9C-636DA74BE614}" srcId="{15D88864-D833-48F7-A6B1-CF0215E63C16}" destId="{59C00242-C6B6-4952-95E7-71BAF21C8209}" srcOrd="0" destOrd="0" parTransId="{E9976641-8D3B-41C1-A3A1-D85336319B4E}" sibTransId="{BC287F71-29F6-48C7-B0D9-DE17B5E20775}"/>
    <dgm:cxn modelId="{A1350565-A26B-42A3-A038-06EDEF766075}" srcId="{78B02271-631E-491E-B22A-4433EFD81082}" destId="{E1A63C05-F4CA-474E-9004-4427D6E9A073}" srcOrd="1" destOrd="0" parTransId="{F409FE25-48C0-413C-9FD8-67A5F565D03E}" sibTransId="{1CA10215-B8C7-4048-97DA-615AD08EBC4B}"/>
    <dgm:cxn modelId="{997D1145-BF16-4BB9-BA9E-A427E532F7D4}" type="presOf" srcId="{D7147E46-F393-4331-BD0A-56353B46E4B1}" destId="{14F771F2-424B-468E-9948-BC01B69E93F8}" srcOrd="0" destOrd="0" presId="urn:microsoft.com/office/officeart/2005/8/layout/hList1"/>
    <dgm:cxn modelId="{CDDEA866-093E-4329-BE53-7A8E2BC8F08F}" srcId="{15D88864-D833-48F7-A6B1-CF0215E63C16}" destId="{AF85A136-90CE-4312-B91F-8A542A07C72D}" srcOrd="8" destOrd="0" parTransId="{8346F05B-1980-4DC1-BDF7-14D310B0494C}" sibTransId="{C7604BF5-812B-4581-AD49-B15897D7F84F}"/>
    <dgm:cxn modelId="{88D20B6B-B616-4798-9D53-97687B15DACC}" type="presOf" srcId="{240892CE-4929-495C-A11B-77DAB8A23EC3}" destId="{A498402C-154C-4DEF-A30D-2EA96C8A8657}" srcOrd="0" destOrd="1" presId="urn:microsoft.com/office/officeart/2005/8/layout/hList1"/>
    <dgm:cxn modelId="{F231D06C-800E-4E6B-BBE1-FC20F5945E6E}" srcId="{78B02271-631E-491E-B22A-4433EFD81082}" destId="{A34BBBAD-B455-442B-BB5F-98FB2F19809B}" srcOrd="0" destOrd="0" parTransId="{F2B2C176-B303-4575-AECD-50EC537D6474}" sibTransId="{FD48E19F-40DE-4F1A-AF77-63C45D2550ED}"/>
    <dgm:cxn modelId="{1938664D-C662-4C28-AFE6-F375AD5274C3}" type="presOf" srcId="{3649E0A3-F9F5-4049-89F2-3FF3A8E53B3E}" destId="{A498402C-154C-4DEF-A30D-2EA96C8A8657}" srcOrd="0" destOrd="3" presId="urn:microsoft.com/office/officeart/2005/8/layout/hList1"/>
    <dgm:cxn modelId="{9E50D353-E295-4851-974E-49F3580FA663}" type="presOf" srcId="{66E10D53-7099-4F5C-A664-86DFB83279A0}" destId="{A498402C-154C-4DEF-A30D-2EA96C8A8657}" srcOrd="0" destOrd="6" presId="urn:microsoft.com/office/officeart/2005/8/layout/hList1"/>
    <dgm:cxn modelId="{F3DA3D54-ECAA-446C-9433-3CFCCC8B1099}" type="presOf" srcId="{82486D15-E01F-40F4-9858-1BA4F0C428B6}" destId="{05FC1A44-EDCC-42CF-B147-57E36A4FDD2F}" srcOrd="0" destOrd="4" presId="urn:microsoft.com/office/officeart/2005/8/layout/hList1"/>
    <dgm:cxn modelId="{175F9056-49CE-4550-AAAE-ECE37A4DEB16}" srcId="{78B02271-631E-491E-B22A-4433EFD81082}" destId="{1C81022A-B9AD-4403-85D4-CBAA1A9241D3}" srcOrd="5" destOrd="0" parTransId="{1587729A-6C55-41CE-90ED-439D06F4CB3D}" sibTransId="{EE93F0E2-6132-445E-A001-DACCFE7FEFAB}"/>
    <dgm:cxn modelId="{BB42EB78-E275-4BD9-A1BB-B6DCC81C6853}" srcId="{D7147E46-F393-4331-BD0A-56353B46E4B1}" destId="{15D88864-D833-48F7-A6B1-CF0215E63C16}" srcOrd="2" destOrd="0" parTransId="{F2BA0CFA-C9BF-4634-819E-AF52E893313B}" sibTransId="{480FEA4C-44DA-465A-AE9C-EF0DF51D8794}"/>
    <dgm:cxn modelId="{7149FF7D-F1EA-4D18-8B37-E7E68DA00D47}" srcId="{78B02271-631E-491E-B22A-4433EFD81082}" destId="{5446E15A-F17C-4CE0-B790-9DB14724E089}" srcOrd="2" destOrd="0" parTransId="{A7541B05-D655-457F-B334-7251A39B3E0D}" sibTransId="{06F45976-4958-45BD-8B06-30B874A62BB0}"/>
    <dgm:cxn modelId="{99397F86-8496-4396-A474-1FB1DE0D2B84}" srcId="{15D88864-D833-48F7-A6B1-CF0215E63C16}" destId="{3649E0A3-F9F5-4049-89F2-3FF3A8E53B3E}" srcOrd="3" destOrd="0" parTransId="{E7247109-B27F-4F78-9B9F-EE3EB879DE26}" sibTransId="{0D7D25AC-8B22-4A5A-B905-077AF86BA3CC}"/>
    <dgm:cxn modelId="{EE82E289-2941-4981-8212-6DF17FFE89ED}" type="presOf" srcId="{2E5CA954-A3D3-481C-A1FB-73FD75F55799}" destId="{A498402C-154C-4DEF-A30D-2EA96C8A8657}" srcOrd="0" destOrd="2" presId="urn:microsoft.com/office/officeart/2005/8/layout/hList1"/>
    <dgm:cxn modelId="{7663F18C-B7E4-4BA5-B048-23B043DF7997}" type="presOf" srcId="{59C00242-C6B6-4952-95E7-71BAF21C8209}" destId="{A498402C-154C-4DEF-A30D-2EA96C8A8657}" srcOrd="0" destOrd="0" presId="urn:microsoft.com/office/officeart/2005/8/layout/hList1"/>
    <dgm:cxn modelId="{AE4A3E8F-0C29-4BEF-964D-19F0D97CF4E3}" type="presOf" srcId="{1C81022A-B9AD-4403-85D4-CBAA1A9241D3}" destId="{05FC1A44-EDCC-42CF-B147-57E36A4FDD2F}" srcOrd="0" destOrd="5" presId="urn:microsoft.com/office/officeart/2005/8/layout/hList1"/>
    <dgm:cxn modelId="{EBE4C69E-A012-40DA-B063-EE73C52CA73C}" srcId="{15D88864-D833-48F7-A6B1-CF0215E63C16}" destId="{333318AB-6EC4-4559-8690-274A1D787C80}" srcOrd="7" destOrd="0" parTransId="{544BF68E-4628-48C8-ABBB-1418A47F818D}" sibTransId="{0EFB8AD6-82ED-497B-A4DE-9AC08A7CD088}"/>
    <dgm:cxn modelId="{84E5F1A2-61FA-44D4-8582-F9BF2D00DE29}" type="presOf" srcId="{4A4F9B30-7A11-49D6-929F-3464DFB2787E}" destId="{A498402C-154C-4DEF-A30D-2EA96C8A8657}" srcOrd="0" destOrd="10" presId="urn:microsoft.com/office/officeart/2005/8/layout/hList1"/>
    <dgm:cxn modelId="{8B0054A3-079A-43C0-BD42-CE7E8C7918AD}" type="presOf" srcId="{DAB76512-46E9-45B8-8270-65D9865F24BF}" destId="{A3B17F03-4D0D-4C62-ACF2-9EFC5BE37596}" srcOrd="0" destOrd="0" presId="urn:microsoft.com/office/officeart/2005/8/layout/hList1"/>
    <dgm:cxn modelId="{16E768A5-F045-43E3-94A2-AF38FF29D53E}" srcId="{D7147E46-F393-4331-BD0A-56353B46E4B1}" destId="{CC40E2D1-C967-478D-B943-123B823EE508}" srcOrd="0" destOrd="0" parTransId="{E675B66E-8539-4983-83BF-3B6AD55CF9A0}" sibTransId="{F5182253-116C-46F0-B9E5-05B3368BCDBB}"/>
    <dgm:cxn modelId="{FF29DFA5-9C56-4B6E-A62A-9EDEBA723E2D}" type="presOf" srcId="{6F5D3C56-C34F-496E-A55E-79091B9819F6}" destId="{A498402C-154C-4DEF-A30D-2EA96C8A8657}" srcOrd="0" destOrd="9" presId="urn:microsoft.com/office/officeart/2005/8/layout/hList1"/>
    <dgm:cxn modelId="{5A74B7A9-3DE4-4B49-9664-0EC3A9DE072F}" srcId="{D7147E46-F393-4331-BD0A-56353B46E4B1}" destId="{DAB76512-46E9-45B8-8270-65D9865F24BF}" srcOrd="4" destOrd="0" parTransId="{1CBFF740-4D62-452A-AE44-6FB2589EE883}" sibTransId="{C56D77CC-1415-4838-9B82-E73FEAD14EFD}"/>
    <dgm:cxn modelId="{447418AA-59A5-47E5-8797-B5EBFDCE7665}" type="presOf" srcId="{A34BBBAD-B455-442B-BB5F-98FB2F19809B}" destId="{05FC1A44-EDCC-42CF-B147-57E36A4FDD2F}" srcOrd="0" destOrd="0" presId="urn:microsoft.com/office/officeart/2005/8/layout/hList1"/>
    <dgm:cxn modelId="{5B5AE7C3-37D0-45BF-A528-50C066B9CA88}" type="presOf" srcId="{5446E15A-F17C-4CE0-B790-9DB14724E089}" destId="{05FC1A44-EDCC-42CF-B147-57E36A4FDD2F}" srcOrd="0" destOrd="2" presId="urn:microsoft.com/office/officeart/2005/8/layout/hList1"/>
    <dgm:cxn modelId="{218C87C4-38FC-4DFD-964F-DCB4DA7ACB0A}" type="presOf" srcId="{CC40E2D1-C967-478D-B943-123B823EE508}" destId="{2696C907-A392-4F5F-9381-98900312FCB7}" srcOrd="0" destOrd="0" presId="urn:microsoft.com/office/officeart/2005/8/layout/hList1"/>
    <dgm:cxn modelId="{A77C6DC6-78A8-4CE1-876C-CB5F52122A6B}" srcId="{15D88864-D833-48F7-A6B1-CF0215E63C16}" destId="{4A4F9B30-7A11-49D6-929F-3464DFB2787E}" srcOrd="10" destOrd="0" parTransId="{66916401-6E6D-454A-911A-1448221A65AE}" sibTransId="{7B6351E3-29B3-4C4A-BA47-9D3E4BEC5BD2}"/>
    <dgm:cxn modelId="{9C0751DF-9EA3-4694-A8AB-37D14A6018F0}" type="presOf" srcId="{AF85A136-90CE-4312-B91F-8A542A07C72D}" destId="{A498402C-154C-4DEF-A30D-2EA96C8A8657}" srcOrd="0" destOrd="8" presId="urn:microsoft.com/office/officeart/2005/8/layout/hList1"/>
    <dgm:cxn modelId="{A7C4D1E2-0890-42E8-A639-DD72DC393DD2}" type="presOf" srcId="{E3D04836-31C1-4A7B-BDA0-0CD974CD6228}" destId="{05FC1A44-EDCC-42CF-B147-57E36A4FDD2F}" srcOrd="0" destOrd="3" presId="urn:microsoft.com/office/officeart/2005/8/layout/hList1"/>
    <dgm:cxn modelId="{9B5319E9-0EEC-40DE-8397-41DC76BBEB50}" type="presOf" srcId="{15D88864-D833-48F7-A6B1-CF0215E63C16}" destId="{296798E8-6FB7-4D59-A7A4-DEA378B6DBB3}" srcOrd="0" destOrd="0" presId="urn:microsoft.com/office/officeart/2005/8/layout/hList1"/>
    <dgm:cxn modelId="{976842EA-36C8-481C-85BF-50DDE2D1E7DA}" srcId="{78B02271-631E-491E-B22A-4433EFD81082}" destId="{2F03232B-611F-490E-9973-D8A34215FC9D}" srcOrd="8" destOrd="0" parTransId="{99F0C7FF-0D17-44BD-AAFF-BAD8450AF408}" sibTransId="{EC718F1B-8DD1-43EE-B577-E9FABE56107A}"/>
    <dgm:cxn modelId="{451DC2ED-647E-436A-8866-337C5FC8C44A}" type="presOf" srcId="{C8DC7200-C9B9-4705-9490-8E0A70A32408}" destId="{A498402C-154C-4DEF-A30D-2EA96C8A8657}" srcOrd="0" destOrd="4" presId="urn:microsoft.com/office/officeart/2005/8/layout/hList1"/>
    <dgm:cxn modelId="{1A5312F4-FFD1-46B2-B433-9427BEDF0CC4}" srcId="{15D88864-D833-48F7-A6B1-CF0215E63C16}" destId="{66E10D53-7099-4F5C-A664-86DFB83279A0}" srcOrd="6" destOrd="0" parTransId="{F1ADEE56-BFE0-4384-A21A-CCB8340C170B}" sibTransId="{1B466DEA-C047-4309-BA80-F4DABB7C9490}"/>
    <dgm:cxn modelId="{7E07EEF5-CC4B-4116-8F10-2D5EFBA66AF4}" type="presOf" srcId="{C6531163-926E-4F32-B822-0A7E276CF7F3}" destId="{B161AEF5-FF98-4CA7-80E8-CFE8A4063CA1}" srcOrd="0" destOrd="0" presId="urn:microsoft.com/office/officeart/2005/8/layout/hList1"/>
    <dgm:cxn modelId="{BE26B2DA-2246-4D71-B5B2-5FEA70E75DB3}" type="presParOf" srcId="{14F771F2-424B-468E-9948-BC01B69E93F8}" destId="{FEEE6575-E18F-4A90-9CEC-465D759359B7}" srcOrd="0" destOrd="0" presId="urn:microsoft.com/office/officeart/2005/8/layout/hList1"/>
    <dgm:cxn modelId="{B2D9B6A5-B8A1-4B91-BE45-3F3464918A19}" type="presParOf" srcId="{FEEE6575-E18F-4A90-9CEC-465D759359B7}" destId="{2696C907-A392-4F5F-9381-98900312FCB7}" srcOrd="0" destOrd="0" presId="urn:microsoft.com/office/officeart/2005/8/layout/hList1"/>
    <dgm:cxn modelId="{5F045FFA-7D03-46D4-9847-FA6C2838C551}" type="presParOf" srcId="{FEEE6575-E18F-4A90-9CEC-465D759359B7}" destId="{2826BAE8-D32D-44D3-82CD-6E3E4058CB54}" srcOrd="1" destOrd="0" presId="urn:microsoft.com/office/officeart/2005/8/layout/hList1"/>
    <dgm:cxn modelId="{8843532A-E3F1-435D-85A4-85DAF5C98C1E}" type="presParOf" srcId="{14F771F2-424B-468E-9948-BC01B69E93F8}" destId="{BBB3F8DD-AEAC-4D94-9BFD-FCB4FF52C750}" srcOrd="1" destOrd="0" presId="urn:microsoft.com/office/officeart/2005/8/layout/hList1"/>
    <dgm:cxn modelId="{80808748-8DFE-4CF4-A08A-561CC303241D}" type="presParOf" srcId="{14F771F2-424B-468E-9948-BC01B69E93F8}" destId="{A2F91E9B-9502-4D58-B627-A73B2A4F48CC}" srcOrd="2" destOrd="0" presId="urn:microsoft.com/office/officeart/2005/8/layout/hList1"/>
    <dgm:cxn modelId="{9A0B1983-4889-4737-A3A9-05141F61A9B0}" type="presParOf" srcId="{A2F91E9B-9502-4D58-B627-A73B2A4F48CC}" destId="{B3216DB8-D77A-4DF3-B434-ED94EAE16406}" srcOrd="0" destOrd="0" presId="urn:microsoft.com/office/officeart/2005/8/layout/hList1"/>
    <dgm:cxn modelId="{F04C333B-C699-4E37-AA80-7C73B15C0B57}" type="presParOf" srcId="{A2F91E9B-9502-4D58-B627-A73B2A4F48CC}" destId="{05FC1A44-EDCC-42CF-B147-57E36A4FDD2F}" srcOrd="1" destOrd="0" presId="urn:microsoft.com/office/officeart/2005/8/layout/hList1"/>
    <dgm:cxn modelId="{84DF8936-C76B-476A-B44D-DF9F7EADDB14}" type="presParOf" srcId="{14F771F2-424B-468E-9948-BC01B69E93F8}" destId="{092FFDE0-9D70-41DF-B660-9662CA38F883}" srcOrd="3" destOrd="0" presId="urn:microsoft.com/office/officeart/2005/8/layout/hList1"/>
    <dgm:cxn modelId="{09F4D71D-EA70-4536-8C63-C9A7D8F974B8}" type="presParOf" srcId="{14F771F2-424B-468E-9948-BC01B69E93F8}" destId="{B3817C91-151F-4033-8B63-ACBC23CA5A4C}" srcOrd="4" destOrd="0" presId="urn:microsoft.com/office/officeart/2005/8/layout/hList1"/>
    <dgm:cxn modelId="{7F1AEA95-AF83-434B-9D16-849931BA097D}" type="presParOf" srcId="{B3817C91-151F-4033-8B63-ACBC23CA5A4C}" destId="{296798E8-6FB7-4D59-A7A4-DEA378B6DBB3}" srcOrd="0" destOrd="0" presId="urn:microsoft.com/office/officeart/2005/8/layout/hList1"/>
    <dgm:cxn modelId="{38B3DAAA-44AA-44B2-93D1-A5CE139D35D6}" type="presParOf" srcId="{B3817C91-151F-4033-8B63-ACBC23CA5A4C}" destId="{A498402C-154C-4DEF-A30D-2EA96C8A8657}" srcOrd="1" destOrd="0" presId="urn:microsoft.com/office/officeart/2005/8/layout/hList1"/>
    <dgm:cxn modelId="{B1F20B94-63EB-4BC2-BDC9-2E5C9C70238A}" type="presParOf" srcId="{14F771F2-424B-468E-9948-BC01B69E93F8}" destId="{6DF01226-8886-4EA2-BD57-D3203A13262B}" srcOrd="5" destOrd="0" presId="urn:microsoft.com/office/officeart/2005/8/layout/hList1"/>
    <dgm:cxn modelId="{7218FC97-407D-4654-BE55-E5EA84AA177B}" type="presParOf" srcId="{14F771F2-424B-468E-9948-BC01B69E93F8}" destId="{717FC3B4-D84F-45E1-8370-6161D031A1D1}" srcOrd="6" destOrd="0" presId="urn:microsoft.com/office/officeart/2005/8/layout/hList1"/>
    <dgm:cxn modelId="{5F9B733D-895F-432B-BA92-AD80B7DDE6DA}" type="presParOf" srcId="{717FC3B4-D84F-45E1-8370-6161D031A1D1}" destId="{B161AEF5-FF98-4CA7-80E8-CFE8A4063CA1}" srcOrd="0" destOrd="0" presId="urn:microsoft.com/office/officeart/2005/8/layout/hList1"/>
    <dgm:cxn modelId="{F28B0070-7005-48C2-876B-10AEE7597DDB}" type="presParOf" srcId="{717FC3B4-D84F-45E1-8370-6161D031A1D1}" destId="{4CEA6CA0-C98E-4BBC-A57E-83946B039A3E}" srcOrd="1" destOrd="0" presId="urn:microsoft.com/office/officeart/2005/8/layout/hList1"/>
    <dgm:cxn modelId="{C689FBB2-AB77-4FD8-9CCF-B58CC7CDB041}" type="presParOf" srcId="{14F771F2-424B-468E-9948-BC01B69E93F8}" destId="{DC27E3F0-B0AA-4E1F-918F-F60486126D67}" srcOrd="7" destOrd="0" presId="urn:microsoft.com/office/officeart/2005/8/layout/hList1"/>
    <dgm:cxn modelId="{24EFD5FB-7100-4021-BC62-DD7A0077385C}" type="presParOf" srcId="{14F771F2-424B-468E-9948-BC01B69E93F8}" destId="{4551F997-04D4-473E-AF03-23CE717370BE}" srcOrd="8" destOrd="0" presId="urn:microsoft.com/office/officeart/2005/8/layout/hList1"/>
    <dgm:cxn modelId="{40580793-FDB3-42B0-8550-29B73873AE69}" type="presParOf" srcId="{4551F997-04D4-473E-AF03-23CE717370BE}" destId="{A3B17F03-4D0D-4C62-ACF2-9EFC5BE37596}" srcOrd="0" destOrd="0" presId="urn:microsoft.com/office/officeart/2005/8/layout/hList1"/>
    <dgm:cxn modelId="{462A26A6-0152-40E2-A28C-BC763B7BFF96}" type="presParOf" srcId="{4551F997-04D4-473E-AF03-23CE717370BE}" destId="{442AFB97-3561-416A-8C8F-1803865B3D6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B73B30-F0BE-4FEE-8207-A7490ABE9531}"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en-US"/>
        </a:p>
      </dgm:t>
    </dgm:pt>
    <dgm:pt modelId="{AA1F2B17-C779-4323-BF98-08624DB7AE06}">
      <dgm:prSet phldrT="[Text]"/>
      <dgm:spPr>
        <a:solidFill>
          <a:srgbClr val="2479BE"/>
        </a:solidFill>
        <a:ln>
          <a:solidFill>
            <a:srgbClr val="2479BE"/>
          </a:solidFill>
        </a:ln>
      </dgm:spPr>
      <dgm:t>
        <a:bodyPr/>
        <a:lstStyle/>
        <a:p>
          <a:r>
            <a:rPr lang="en-US" dirty="0">
              <a:latin typeface="Fira Sans" panose="020B0503050000020004" pitchFamily="34" charset="0"/>
            </a:rPr>
            <a:t>Databases</a:t>
          </a:r>
        </a:p>
      </dgm:t>
    </dgm:pt>
    <dgm:pt modelId="{DFCF90FD-58E3-4014-8BB7-9D11B1B6C3A2}" type="parTrans" cxnId="{1D7B7C6F-883C-4628-94D8-636156D61B7E}">
      <dgm:prSet/>
      <dgm:spPr/>
      <dgm:t>
        <a:bodyPr/>
        <a:lstStyle/>
        <a:p>
          <a:endParaRPr lang="en-US"/>
        </a:p>
      </dgm:t>
    </dgm:pt>
    <dgm:pt modelId="{09E6CF98-AFC2-4867-9CF7-BEAA5E3093B2}" type="sibTrans" cxnId="{1D7B7C6F-883C-4628-94D8-636156D61B7E}">
      <dgm:prSet/>
      <dgm:spPr/>
      <dgm:t>
        <a:bodyPr/>
        <a:lstStyle/>
        <a:p>
          <a:endParaRPr lang="en-US"/>
        </a:p>
      </dgm:t>
    </dgm:pt>
    <dgm:pt modelId="{26B47EF9-4ECE-4B9B-9B34-FBC0E5D771FB}">
      <dgm:prSet phldrT="[Text]"/>
      <dgm:spPr>
        <a:solidFill>
          <a:srgbClr val="2479BE"/>
        </a:solidFill>
        <a:ln>
          <a:solidFill>
            <a:srgbClr val="2479BE"/>
          </a:solidFill>
        </a:ln>
      </dgm:spPr>
      <dgm:t>
        <a:bodyPr/>
        <a:lstStyle/>
        <a:p>
          <a:r>
            <a:rPr lang="en-US" dirty="0">
              <a:latin typeface="Fira Sans" panose="020B0503050000020004" pitchFamily="34" charset="0"/>
            </a:rPr>
            <a:t>Analytics</a:t>
          </a:r>
        </a:p>
      </dgm:t>
    </dgm:pt>
    <dgm:pt modelId="{864D9709-BBA6-4192-A589-EF7E8FA75CAF}" type="parTrans" cxnId="{19D4F8E6-5F24-4F07-840C-162009CA4BC9}">
      <dgm:prSet/>
      <dgm:spPr/>
      <dgm:t>
        <a:bodyPr/>
        <a:lstStyle/>
        <a:p>
          <a:endParaRPr lang="en-US"/>
        </a:p>
      </dgm:t>
    </dgm:pt>
    <dgm:pt modelId="{D5035400-28F7-43AF-A532-0D85EB55B286}" type="sibTrans" cxnId="{19D4F8E6-5F24-4F07-840C-162009CA4BC9}">
      <dgm:prSet/>
      <dgm:spPr/>
      <dgm:t>
        <a:bodyPr/>
        <a:lstStyle/>
        <a:p>
          <a:endParaRPr lang="en-US"/>
        </a:p>
      </dgm:t>
    </dgm:pt>
    <dgm:pt modelId="{55B13306-B3B6-4397-8D55-A677A0553E4A}">
      <dgm:prSet phldrT="[Text]"/>
      <dgm:spPr>
        <a:solidFill>
          <a:srgbClr val="2479BE"/>
        </a:solidFill>
        <a:ln>
          <a:solidFill>
            <a:srgbClr val="2479BE"/>
          </a:solidFill>
        </a:ln>
      </dgm:spPr>
      <dgm:t>
        <a:bodyPr/>
        <a:lstStyle/>
        <a:p>
          <a:r>
            <a:rPr lang="en-US" dirty="0">
              <a:latin typeface="Fira Sans" panose="020B0503050000020004" pitchFamily="34" charset="0"/>
            </a:rPr>
            <a:t>App Services</a:t>
          </a:r>
        </a:p>
      </dgm:t>
    </dgm:pt>
    <dgm:pt modelId="{48D4DD0F-57AC-447A-9E64-C8323C766F39}" type="parTrans" cxnId="{B5231312-780E-4408-A686-62E5D29C14D4}">
      <dgm:prSet/>
      <dgm:spPr/>
      <dgm:t>
        <a:bodyPr/>
        <a:lstStyle/>
        <a:p>
          <a:endParaRPr lang="en-US"/>
        </a:p>
      </dgm:t>
    </dgm:pt>
    <dgm:pt modelId="{1223A57B-3080-4C9D-8923-E95BCDE29F1F}" type="sibTrans" cxnId="{B5231312-780E-4408-A686-62E5D29C14D4}">
      <dgm:prSet/>
      <dgm:spPr/>
      <dgm:t>
        <a:bodyPr/>
        <a:lstStyle/>
        <a:p>
          <a:endParaRPr lang="en-US"/>
        </a:p>
      </dgm:t>
    </dgm:pt>
    <dgm:pt modelId="{A7E76A7E-5908-40AB-85A2-9340EE7095EA}">
      <dgm:prSet phldrT="[Text]"/>
      <dgm:spPr>
        <a:solidFill>
          <a:srgbClr val="2479BE"/>
        </a:solidFill>
        <a:ln>
          <a:solidFill>
            <a:srgbClr val="2479BE"/>
          </a:solidFill>
        </a:ln>
      </dgm:spPr>
      <dgm:t>
        <a:bodyPr/>
        <a:lstStyle/>
        <a:p>
          <a:r>
            <a:rPr lang="en-US" dirty="0">
              <a:latin typeface="Fira Sans" panose="020B0503050000020004" pitchFamily="34" charset="0"/>
            </a:rPr>
            <a:t>Management Tools</a:t>
          </a:r>
        </a:p>
      </dgm:t>
    </dgm:pt>
    <dgm:pt modelId="{930FF519-6D08-43AB-9944-6E65C65C701E}" type="parTrans" cxnId="{A85ADFA4-074D-4022-AAF5-1A4F964FAB5B}">
      <dgm:prSet/>
      <dgm:spPr/>
      <dgm:t>
        <a:bodyPr/>
        <a:lstStyle/>
        <a:p>
          <a:endParaRPr lang="en-US"/>
        </a:p>
      </dgm:t>
    </dgm:pt>
    <dgm:pt modelId="{F2263B2A-6E04-458E-96F9-357BEB2747C4}" type="sibTrans" cxnId="{A85ADFA4-074D-4022-AAF5-1A4F964FAB5B}">
      <dgm:prSet/>
      <dgm:spPr/>
      <dgm:t>
        <a:bodyPr/>
        <a:lstStyle/>
        <a:p>
          <a:endParaRPr lang="en-US"/>
        </a:p>
      </dgm:t>
    </dgm:pt>
    <dgm:pt modelId="{67CEC44E-41AD-48EF-AC16-1A15E67B9FDE}">
      <dgm:prSet phldrT="[Text]"/>
      <dgm:spPr>
        <a:solidFill>
          <a:srgbClr val="2479BE"/>
        </a:solidFill>
        <a:ln>
          <a:solidFill>
            <a:srgbClr val="2479BE"/>
          </a:solidFill>
        </a:ln>
      </dgm:spPr>
      <dgm:t>
        <a:bodyPr/>
        <a:lstStyle/>
        <a:p>
          <a:r>
            <a:rPr lang="en-US" dirty="0">
              <a:latin typeface="Fira Sans" panose="020B0503050000020004" pitchFamily="34" charset="0"/>
            </a:rPr>
            <a:t>Developer Tools</a:t>
          </a:r>
        </a:p>
      </dgm:t>
    </dgm:pt>
    <dgm:pt modelId="{FDD58B7F-AF13-4611-A95B-C19E872F1E52}" type="parTrans" cxnId="{2CABEA01-8D6F-45B8-A174-55D4D92078C2}">
      <dgm:prSet/>
      <dgm:spPr/>
      <dgm:t>
        <a:bodyPr/>
        <a:lstStyle/>
        <a:p>
          <a:endParaRPr lang="en-US"/>
        </a:p>
      </dgm:t>
    </dgm:pt>
    <dgm:pt modelId="{9B49BC09-F50C-483C-9F40-77F81D09A6BE}" type="sibTrans" cxnId="{2CABEA01-8D6F-45B8-A174-55D4D92078C2}">
      <dgm:prSet/>
      <dgm:spPr/>
      <dgm:t>
        <a:bodyPr/>
        <a:lstStyle/>
        <a:p>
          <a:endParaRPr lang="en-US"/>
        </a:p>
      </dgm:t>
    </dgm:pt>
    <dgm:pt modelId="{6352CD6C-626F-4C7A-A09D-6EDA3B5626BE}">
      <dgm:prSet phldrT="[Text]"/>
      <dgm:spPr>
        <a:solidFill>
          <a:srgbClr val="2479BE"/>
        </a:solidFill>
        <a:ln>
          <a:solidFill>
            <a:srgbClr val="2479BE"/>
          </a:solidFill>
        </a:ln>
      </dgm:spPr>
      <dgm:t>
        <a:bodyPr/>
        <a:lstStyle/>
        <a:p>
          <a:r>
            <a:rPr lang="en-US" dirty="0">
              <a:latin typeface="Fira Sans" panose="020B0503050000020004" pitchFamily="34" charset="0"/>
            </a:rPr>
            <a:t>Mobile Services</a:t>
          </a:r>
        </a:p>
      </dgm:t>
    </dgm:pt>
    <dgm:pt modelId="{1C4FDBD3-9AAD-4F58-81F8-2DE246E053AC}" type="parTrans" cxnId="{48BDF774-D60F-4B22-8DF7-7E8A2A11E6CE}">
      <dgm:prSet/>
      <dgm:spPr/>
      <dgm:t>
        <a:bodyPr/>
        <a:lstStyle/>
        <a:p>
          <a:endParaRPr lang="en-US"/>
        </a:p>
      </dgm:t>
    </dgm:pt>
    <dgm:pt modelId="{F2C58A8F-A07B-4951-BDFC-01E999373517}" type="sibTrans" cxnId="{48BDF774-D60F-4B22-8DF7-7E8A2A11E6CE}">
      <dgm:prSet/>
      <dgm:spPr/>
      <dgm:t>
        <a:bodyPr/>
        <a:lstStyle/>
        <a:p>
          <a:endParaRPr lang="en-US"/>
        </a:p>
      </dgm:t>
    </dgm:pt>
    <dgm:pt modelId="{13DD08F4-CBE5-4225-A19F-AB0B4459D9AE}">
      <dgm:prSet phldrT="[Text]"/>
      <dgm:spPr>
        <a:solidFill>
          <a:srgbClr val="2479BE"/>
        </a:solidFill>
        <a:ln>
          <a:solidFill>
            <a:srgbClr val="2479BE"/>
          </a:solidFill>
        </a:ln>
      </dgm:spPr>
      <dgm:t>
        <a:bodyPr/>
        <a:lstStyle/>
        <a:p>
          <a:r>
            <a:rPr lang="en-US" dirty="0">
              <a:latin typeface="Fira Sans" panose="020B0503050000020004" pitchFamily="34" charset="0"/>
            </a:rPr>
            <a:t>Internet of Things</a:t>
          </a:r>
        </a:p>
      </dgm:t>
    </dgm:pt>
    <dgm:pt modelId="{9C213CBD-0FD6-4B73-B3C0-AA8A91412F7F}" type="parTrans" cxnId="{E9A9FCAE-6A04-458B-B408-4026ECEAB3FA}">
      <dgm:prSet/>
      <dgm:spPr/>
      <dgm:t>
        <a:bodyPr/>
        <a:lstStyle/>
        <a:p>
          <a:endParaRPr lang="en-US"/>
        </a:p>
      </dgm:t>
    </dgm:pt>
    <dgm:pt modelId="{21EA75FE-F667-44FD-BDBD-3640F0BA50C3}" type="sibTrans" cxnId="{E9A9FCAE-6A04-458B-B408-4026ECEAB3FA}">
      <dgm:prSet/>
      <dgm:spPr/>
      <dgm:t>
        <a:bodyPr/>
        <a:lstStyle/>
        <a:p>
          <a:endParaRPr lang="en-US"/>
        </a:p>
      </dgm:t>
    </dgm:pt>
    <dgm:pt modelId="{7D440807-F1CF-413E-B53D-4326B0C55696}">
      <dgm:prSet/>
      <dgm:spPr/>
      <dgm:t>
        <a:bodyPr/>
        <a:lstStyle/>
        <a:p>
          <a:endParaRPr lang="en-US" dirty="0"/>
        </a:p>
      </dgm:t>
    </dgm:pt>
    <dgm:pt modelId="{7C1A06C0-B11F-43F7-A99F-907D133D63C7}" type="parTrans" cxnId="{250C7109-F4B8-4495-893F-38717E459019}">
      <dgm:prSet/>
      <dgm:spPr/>
      <dgm:t>
        <a:bodyPr/>
        <a:lstStyle/>
        <a:p>
          <a:endParaRPr lang="en-US"/>
        </a:p>
      </dgm:t>
    </dgm:pt>
    <dgm:pt modelId="{308930E3-DDA2-47F7-95DA-5B95BE2599C9}" type="sibTrans" cxnId="{250C7109-F4B8-4495-893F-38717E459019}">
      <dgm:prSet/>
      <dgm:spPr/>
      <dgm:t>
        <a:bodyPr/>
        <a:lstStyle/>
        <a:p>
          <a:endParaRPr lang="en-US"/>
        </a:p>
      </dgm:t>
    </dgm:pt>
    <dgm:pt modelId="{E743BAC4-0A0C-4FFA-9FB0-D42181326C9F}">
      <dgm:prSet/>
      <dgm:spPr/>
      <dgm:t>
        <a:bodyPr/>
        <a:lstStyle/>
        <a:p>
          <a:endParaRPr lang="en-US"/>
        </a:p>
      </dgm:t>
    </dgm:pt>
    <dgm:pt modelId="{6375872F-90A8-4A07-B394-F16EDE1E750E}" type="parTrans" cxnId="{E436DF60-C0A5-4DEB-9B3B-312A893762E6}">
      <dgm:prSet/>
      <dgm:spPr/>
      <dgm:t>
        <a:bodyPr/>
        <a:lstStyle/>
        <a:p>
          <a:endParaRPr lang="en-US"/>
        </a:p>
      </dgm:t>
    </dgm:pt>
    <dgm:pt modelId="{5D99FFAA-2208-40FD-A22A-6B05D0C53E96}" type="sibTrans" cxnId="{E436DF60-C0A5-4DEB-9B3B-312A893762E6}">
      <dgm:prSet/>
      <dgm:spPr/>
      <dgm:t>
        <a:bodyPr/>
        <a:lstStyle/>
        <a:p>
          <a:endParaRPr lang="en-US"/>
        </a:p>
      </dgm:t>
    </dgm:pt>
    <dgm:pt modelId="{C51E7A7F-B7A5-43D2-A066-61BCC4E15C9A}">
      <dgm:prSet/>
      <dgm:spPr/>
      <dgm:t>
        <a:bodyPr/>
        <a:lstStyle/>
        <a:p>
          <a:endParaRPr lang="en-US"/>
        </a:p>
      </dgm:t>
    </dgm:pt>
    <dgm:pt modelId="{F2528B47-5534-4240-911A-72E1F741CFAC}" type="parTrans" cxnId="{C804B59F-4D41-4327-8CC6-6A0C35D6794F}">
      <dgm:prSet/>
      <dgm:spPr/>
      <dgm:t>
        <a:bodyPr/>
        <a:lstStyle/>
        <a:p>
          <a:endParaRPr lang="en-US"/>
        </a:p>
      </dgm:t>
    </dgm:pt>
    <dgm:pt modelId="{AF3A3409-14E8-41CC-8606-A9D84A8FA9B3}" type="sibTrans" cxnId="{C804B59F-4D41-4327-8CC6-6A0C35D6794F}">
      <dgm:prSet/>
      <dgm:spPr/>
      <dgm:t>
        <a:bodyPr/>
        <a:lstStyle/>
        <a:p>
          <a:endParaRPr lang="en-US"/>
        </a:p>
      </dgm:t>
    </dgm:pt>
    <dgm:pt modelId="{7CCF3289-6C77-4882-98D2-62809F2E5D5D}">
      <dgm:prSet/>
      <dgm:spPr/>
      <dgm:t>
        <a:bodyPr/>
        <a:lstStyle/>
        <a:p>
          <a:endParaRPr lang="en-US" dirty="0"/>
        </a:p>
      </dgm:t>
    </dgm:pt>
    <dgm:pt modelId="{94683935-6A2F-4C51-AB4D-559C536873A5}" type="parTrans" cxnId="{D9B03042-302A-493C-9A0F-5D53499F26E1}">
      <dgm:prSet/>
      <dgm:spPr/>
      <dgm:t>
        <a:bodyPr/>
        <a:lstStyle/>
        <a:p>
          <a:endParaRPr lang="en-US"/>
        </a:p>
      </dgm:t>
    </dgm:pt>
    <dgm:pt modelId="{91BCAE4C-DE28-4CF6-8281-F37158E38D15}" type="sibTrans" cxnId="{D9B03042-302A-493C-9A0F-5D53499F26E1}">
      <dgm:prSet/>
      <dgm:spPr/>
      <dgm:t>
        <a:bodyPr/>
        <a:lstStyle/>
        <a:p>
          <a:endParaRPr lang="en-US"/>
        </a:p>
      </dgm:t>
    </dgm:pt>
    <dgm:pt modelId="{BA697399-B23F-436E-AA04-67E3CC488E7F}">
      <dgm:prSet/>
      <dgm:spPr/>
      <dgm:t>
        <a:bodyPr/>
        <a:lstStyle/>
        <a:p>
          <a:endParaRPr lang="en-US" dirty="0"/>
        </a:p>
      </dgm:t>
    </dgm:pt>
    <dgm:pt modelId="{1AFEFCDF-9C43-465D-97C2-5ED43EBC7D88}" type="parTrans" cxnId="{42C1C32D-8221-4E36-BFEC-AC155C17C7E0}">
      <dgm:prSet/>
      <dgm:spPr/>
      <dgm:t>
        <a:bodyPr/>
        <a:lstStyle/>
        <a:p>
          <a:endParaRPr lang="en-US"/>
        </a:p>
      </dgm:t>
    </dgm:pt>
    <dgm:pt modelId="{41E19B2C-59D2-4F93-B5AD-2A69C6618700}" type="sibTrans" cxnId="{42C1C32D-8221-4E36-BFEC-AC155C17C7E0}">
      <dgm:prSet/>
      <dgm:spPr/>
      <dgm:t>
        <a:bodyPr/>
        <a:lstStyle/>
        <a:p>
          <a:endParaRPr lang="en-US"/>
        </a:p>
      </dgm:t>
    </dgm:pt>
    <dgm:pt modelId="{38B2325B-A6EA-4EF2-9E84-F7C1BA9C0A79}">
      <dgm:prSet/>
      <dgm:spPr/>
      <dgm:t>
        <a:bodyPr/>
        <a:lstStyle/>
        <a:p>
          <a:endParaRPr lang="en-US" dirty="0"/>
        </a:p>
      </dgm:t>
    </dgm:pt>
    <dgm:pt modelId="{5A4F21ED-F34A-4D57-A20B-A90EA4FD37AE}" type="parTrans" cxnId="{4A69F0EE-A98F-4A3A-A2BD-6E9428463C35}">
      <dgm:prSet/>
      <dgm:spPr/>
      <dgm:t>
        <a:bodyPr/>
        <a:lstStyle/>
        <a:p>
          <a:endParaRPr lang="en-US"/>
        </a:p>
      </dgm:t>
    </dgm:pt>
    <dgm:pt modelId="{C68E2E82-221B-44D1-AA33-640FE2D204BD}" type="sibTrans" cxnId="{4A69F0EE-A98F-4A3A-A2BD-6E9428463C35}">
      <dgm:prSet/>
      <dgm:spPr/>
      <dgm:t>
        <a:bodyPr/>
        <a:lstStyle/>
        <a:p>
          <a:endParaRPr lang="en-US"/>
        </a:p>
      </dgm:t>
    </dgm:pt>
    <dgm:pt modelId="{9DB774F7-BC2A-4EDE-8DA4-06EDD338A1E0}">
      <dgm:prSet/>
      <dgm:spPr/>
      <dgm:t>
        <a:bodyPr/>
        <a:lstStyle/>
        <a:p>
          <a:endParaRPr lang="en-US" dirty="0"/>
        </a:p>
      </dgm:t>
    </dgm:pt>
    <dgm:pt modelId="{5EE6CE23-3A1E-4FB1-87CC-2F00D057B499}" type="parTrans" cxnId="{560905E5-53E4-42EC-8392-ECAE67B183B7}">
      <dgm:prSet/>
      <dgm:spPr/>
      <dgm:t>
        <a:bodyPr/>
        <a:lstStyle/>
        <a:p>
          <a:endParaRPr lang="en-US"/>
        </a:p>
      </dgm:t>
    </dgm:pt>
    <dgm:pt modelId="{CA7BECD0-7E40-4C03-9819-F0A6026BA1FB}" type="sibTrans" cxnId="{560905E5-53E4-42EC-8392-ECAE67B183B7}">
      <dgm:prSet/>
      <dgm:spPr/>
      <dgm:t>
        <a:bodyPr/>
        <a:lstStyle/>
        <a:p>
          <a:endParaRPr lang="en-US"/>
        </a:p>
      </dgm:t>
    </dgm:pt>
    <dgm:pt modelId="{C4D2A1B3-03D2-47C9-9584-F944C3260018}">
      <dgm:prSet/>
      <dgm:spPr/>
      <dgm:t>
        <a:bodyPr/>
        <a:lstStyle/>
        <a:p>
          <a:endParaRPr lang="en-US" dirty="0"/>
        </a:p>
      </dgm:t>
    </dgm:pt>
    <dgm:pt modelId="{5E0EAD8B-1300-41FC-B684-F44F5B8642DE}" type="parTrans" cxnId="{3823B68B-08A8-4F2D-BF03-235A775B0310}">
      <dgm:prSet/>
      <dgm:spPr/>
      <dgm:t>
        <a:bodyPr/>
        <a:lstStyle/>
        <a:p>
          <a:endParaRPr lang="en-US"/>
        </a:p>
      </dgm:t>
    </dgm:pt>
    <dgm:pt modelId="{D24B3CE3-DA3B-46A2-92E9-68DF2F10FA97}" type="sibTrans" cxnId="{3823B68B-08A8-4F2D-BF03-235A775B0310}">
      <dgm:prSet/>
      <dgm:spPr/>
      <dgm:t>
        <a:bodyPr/>
        <a:lstStyle/>
        <a:p>
          <a:endParaRPr lang="en-US"/>
        </a:p>
      </dgm:t>
    </dgm:pt>
    <dgm:pt modelId="{017797D8-A8EF-49FC-A264-2ABE60DC4AB7}">
      <dgm:prSet/>
      <dgm:spPr/>
      <dgm:t>
        <a:bodyPr/>
        <a:lstStyle/>
        <a:p>
          <a:endParaRPr lang="en-US" dirty="0"/>
        </a:p>
      </dgm:t>
    </dgm:pt>
    <dgm:pt modelId="{FDDC4934-96C6-4C26-A1AD-78D4C2AB3734}" type="parTrans" cxnId="{330D0D5A-B970-4518-AC1D-75011063D361}">
      <dgm:prSet/>
      <dgm:spPr/>
      <dgm:t>
        <a:bodyPr/>
        <a:lstStyle/>
        <a:p>
          <a:endParaRPr lang="en-US"/>
        </a:p>
      </dgm:t>
    </dgm:pt>
    <dgm:pt modelId="{7C70A745-CC42-4A9C-8518-38AB342C1D7A}" type="sibTrans" cxnId="{330D0D5A-B970-4518-AC1D-75011063D361}">
      <dgm:prSet/>
      <dgm:spPr/>
      <dgm:t>
        <a:bodyPr/>
        <a:lstStyle/>
        <a:p>
          <a:endParaRPr lang="en-US"/>
        </a:p>
      </dgm:t>
    </dgm:pt>
    <dgm:pt modelId="{65BF166B-AEC1-46A6-92C2-F387D152F535}">
      <dgm:prSet/>
      <dgm:spPr/>
      <dgm:t>
        <a:bodyPr/>
        <a:lstStyle/>
        <a:p>
          <a:endParaRPr lang="en-US" dirty="0"/>
        </a:p>
      </dgm:t>
    </dgm:pt>
    <dgm:pt modelId="{E7967829-D868-4BFB-B0BE-52B92DBDE163}" type="parTrans" cxnId="{03E00222-A52D-418D-AB13-119A3FB50041}">
      <dgm:prSet/>
      <dgm:spPr/>
      <dgm:t>
        <a:bodyPr/>
        <a:lstStyle/>
        <a:p>
          <a:endParaRPr lang="en-US"/>
        </a:p>
      </dgm:t>
    </dgm:pt>
    <dgm:pt modelId="{00B80A90-005F-4C5E-84B9-85390545E5E4}" type="sibTrans" cxnId="{03E00222-A52D-418D-AB13-119A3FB50041}">
      <dgm:prSet/>
      <dgm:spPr/>
      <dgm:t>
        <a:bodyPr/>
        <a:lstStyle/>
        <a:p>
          <a:endParaRPr lang="en-US"/>
        </a:p>
      </dgm:t>
    </dgm:pt>
    <dgm:pt modelId="{ED71FC5D-4C90-4571-B371-0A1D6826F7AF}">
      <dgm:prSet/>
      <dgm:spPr/>
      <dgm:t>
        <a:bodyPr/>
        <a:lstStyle/>
        <a:p>
          <a:endParaRPr lang="en-US" dirty="0"/>
        </a:p>
      </dgm:t>
    </dgm:pt>
    <dgm:pt modelId="{BF928BDD-91A7-420C-8283-EDE8AAC1C5A6}" type="parTrans" cxnId="{0403DFCD-0BC8-40E2-BD2E-D2DE4682AE5E}">
      <dgm:prSet/>
      <dgm:spPr/>
      <dgm:t>
        <a:bodyPr/>
        <a:lstStyle/>
        <a:p>
          <a:endParaRPr lang="en-US"/>
        </a:p>
      </dgm:t>
    </dgm:pt>
    <dgm:pt modelId="{B4E5631F-F7AA-464D-8D74-7B75DD623D08}" type="sibTrans" cxnId="{0403DFCD-0BC8-40E2-BD2E-D2DE4682AE5E}">
      <dgm:prSet/>
      <dgm:spPr/>
      <dgm:t>
        <a:bodyPr/>
        <a:lstStyle/>
        <a:p>
          <a:endParaRPr lang="en-US"/>
        </a:p>
      </dgm:t>
    </dgm:pt>
    <dgm:pt modelId="{27FD350C-8BBA-4E8B-9B3A-0E8014D51452}">
      <dgm:prSet/>
      <dgm:spPr/>
      <dgm:t>
        <a:bodyPr/>
        <a:lstStyle/>
        <a:p>
          <a:endParaRPr lang="en-US" dirty="0"/>
        </a:p>
      </dgm:t>
    </dgm:pt>
    <dgm:pt modelId="{2AA19C9F-29DA-4E4C-BD75-22AC940AAC1D}" type="parTrans" cxnId="{2B1A26B8-6379-498F-8F77-F508FA38E450}">
      <dgm:prSet/>
      <dgm:spPr/>
      <dgm:t>
        <a:bodyPr/>
        <a:lstStyle/>
        <a:p>
          <a:endParaRPr lang="en-US"/>
        </a:p>
      </dgm:t>
    </dgm:pt>
    <dgm:pt modelId="{7E06B536-2742-41EC-9694-C79A42A3FC1C}" type="sibTrans" cxnId="{2B1A26B8-6379-498F-8F77-F508FA38E450}">
      <dgm:prSet/>
      <dgm:spPr/>
      <dgm:t>
        <a:bodyPr/>
        <a:lstStyle/>
        <a:p>
          <a:endParaRPr lang="en-US"/>
        </a:p>
      </dgm:t>
    </dgm:pt>
    <dgm:pt modelId="{A7EBCBF6-62EE-4A35-AF31-8AE302397987}">
      <dgm:prSet/>
      <dgm:spPr/>
      <dgm:t>
        <a:bodyPr/>
        <a:lstStyle/>
        <a:p>
          <a:endParaRPr lang="en-US" dirty="0"/>
        </a:p>
      </dgm:t>
    </dgm:pt>
    <dgm:pt modelId="{A257AD8F-ECDA-4814-B3AA-9740554C981E}" type="parTrans" cxnId="{C47E4719-8E0A-4199-9FE4-9C936AF6DA05}">
      <dgm:prSet/>
      <dgm:spPr/>
      <dgm:t>
        <a:bodyPr/>
        <a:lstStyle/>
        <a:p>
          <a:endParaRPr lang="en-US"/>
        </a:p>
      </dgm:t>
    </dgm:pt>
    <dgm:pt modelId="{C8E1CD59-7281-4372-BBC3-3FC3DA683EAC}" type="sibTrans" cxnId="{C47E4719-8E0A-4199-9FE4-9C936AF6DA05}">
      <dgm:prSet/>
      <dgm:spPr/>
      <dgm:t>
        <a:bodyPr/>
        <a:lstStyle/>
        <a:p>
          <a:endParaRPr lang="en-US"/>
        </a:p>
      </dgm:t>
    </dgm:pt>
    <dgm:pt modelId="{31E72741-CF69-4306-81B8-F2C8F0D2C2BE}">
      <dgm:prSet/>
      <dgm:spPr/>
      <dgm:t>
        <a:bodyPr/>
        <a:lstStyle/>
        <a:p>
          <a:endParaRPr lang="en-US"/>
        </a:p>
      </dgm:t>
    </dgm:pt>
    <dgm:pt modelId="{4ABFD0D1-3318-438C-A2B0-AE1EFD311E3F}" type="parTrans" cxnId="{98391235-3081-40E2-B435-3A8A646EA67B}">
      <dgm:prSet/>
      <dgm:spPr/>
      <dgm:t>
        <a:bodyPr/>
        <a:lstStyle/>
        <a:p>
          <a:endParaRPr lang="en-US"/>
        </a:p>
      </dgm:t>
    </dgm:pt>
    <dgm:pt modelId="{D0A2F6D7-E599-41FC-8152-F9A92606AC0C}" type="sibTrans" cxnId="{98391235-3081-40E2-B435-3A8A646EA67B}">
      <dgm:prSet/>
      <dgm:spPr/>
      <dgm:t>
        <a:bodyPr/>
        <a:lstStyle/>
        <a:p>
          <a:endParaRPr lang="en-US"/>
        </a:p>
      </dgm:t>
    </dgm:pt>
    <dgm:pt modelId="{3DEC0ABB-6840-4BC9-8E7F-C1138A429727}">
      <dgm:prSet/>
      <dgm:spPr/>
      <dgm:t>
        <a:bodyPr/>
        <a:lstStyle/>
        <a:p>
          <a:endParaRPr lang="en-US"/>
        </a:p>
      </dgm:t>
    </dgm:pt>
    <dgm:pt modelId="{447E4495-8FB7-46C0-98F5-D33AFC0BD957}" type="parTrans" cxnId="{081F66CA-0454-44BB-87EA-010577F2967D}">
      <dgm:prSet/>
      <dgm:spPr/>
      <dgm:t>
        <a:bodyPr/>
        <a:lstStyle/>
        <a:p>
          <a:endParaRPr lang="en-US"/>
        </a:p>
      </dgm:t>
    </dgm:pt>
    <dgm:pt modelId="{8455728C-76BF-400F-85CA-1223BD536EA5}" type="sibTrans" cxnId="{081F66CA-0454-44BB-87EA-010577F2967D}">
      <dgm:prSet/>
      <dgm:spPr/>
      <dgm:t>
        <a:bodyPr/>
        <a:lstStyle/>
        <a:p>
          <a:endParaRPr lang="en-US"/>
        </a:p>
      </dgm:t>
    </dgm:pt>
    <dgm:pt modelId="{D5D15D55-21F2-4E54-BE7D-75DAA0455D40}">
      <dgm:prSet/>
      <dgm:spPr/>
      <dgm:t>
        <a:bodyPr/>
        <a:lstStyle/>
        <a:p>
          <a:endParaRPr lang="en-US" dirty="0"/>
        </a:p>
      </dgm:t>
    </dgm:pt>
    <dgm:pt modelId="{068D39A9-DDC5-433C-93A0-C8391BF9BACC}" type="parTrans" cxnId="{8BE70125-C22E-42AE-9C61-2ABD3A724548}">
      <dgm:prSet/>
      <dgm:spPr/>
      <dgm:t>
        <a:bodyPr/>
        <a:lstStyle/>
        <a:p>
          <a:endParaRPr lang="en-US"/>
        </a:p>
      </dgm:t>
    </dgm:pt>
    <dgm:pt modelId="{AF674459-EABD-498E-94CD-49FCC46D50CB}" type="sibTrans" cxnId="{8BE70125-C22E-42AE-9C61-2ABD3A724548}">
      <dgm:prSet/>
      <dgm:spPr/>
      <dgm:t>
        <a:bodyPr/>
        <a:lstStyle/>
        <a:p>
          <a:endParaRPr lang="en-US"/>
        </a:p>
      </dgm:t>
    </dgm:pt>
    <dgm:pt modelId="{80AD7668-B70D-4847-9D40-938132E20D1F}">
      <dgm:prSet/>
      <dgm:spPr/>
      <dgm:t>
        <a:bodyPr/>
        <a:lstStyle/>
        <a:p>
          <a:endParaRPr lang="en-US" dirty="0"/>
        </a:p>
      </dgm:t>
    </dgm:pt>
    <dgm:pt modelId="{D4CA8B0B-0B8E-4365-B2EB-899D84301CAF}" type="parTrans" cxnId="{8FF31FD3-42F4-4B70-9F2D-1F2407DFFE4D}">
      <dgm:prSet/>
      <dgm:spPr/>
      <dgm:t>
        <a:bodyPr/>
        <a:lstStyle/>
        <a:p>
          <a:endParaRPr lang="en-US"/>
        </a:p>
      </dgm:t>
    </dgm:pt>
    <dgm:pt modelId="{00646328-88D3-4116-ACE3-5E96D3A63CD1}" type="sibTrans" cxnId="{8FF31FD3-42F4-4B70-9F2D-1F2407DFFE4D}">
      <dgm:prSet/>
      <dgm:spPr/>
      <dgm:t>
        <a:bodyPr/>
        <a:lstStyle/>
        <a:p>
          <a:endParaRPr lang="en-US"/>
        </a:p>
      </dgm:t>
    </dgm:pt>
    <dgm:pt modelId="{ECC0CFAD-6EF1-41BA-9615-572A78821299}">
      <dgm:prSet/>
      <dgm:spPr/>
      <dgm:t>
        <a:bodyPr/>
        <a:lstStyle/>
        <a:p>
          <a:endParaRPr lang="en-US" dirty="0"/>
        </a:p>
      </dgm:t>
    </dgm:pt>
    <dgm:pt modelId="{AE19EC6F-023C-4637-A25E-FF4E24B59707}" type="parTrans" cxnId="{658370D6-7888-4F14-BEBB-C573F2FB267F}">
      <dgm:prSet/>
      <dgm:spPr/>
      <dgm:t>
        <a:bodyPr/>
        <a:lstStyle/>
        <a:p>
          <a:endParaRPr lang="en-US"/>
        </a:p>
      </dgm:t>
    </dgm:pt>
    <dgm:pt modelId="{B66D2E4A-0070-41CB-B853-8365B4990963}" type="sibTrans" cxnId="{658370D6-7888-4F14-BEBB-C573F2FB267F}">
      <dgm:prSet/>
      <dgm:spPr/>
      <dgm:t>
        <a:bodyPr/>
        <a:lstStyle/>
        <a:p>
          <a:endParaRPr lang="en-US"/>
        </a:p>
      </dgm:t>
    </dgm:pt>
    <dgm:pt modelId="{712A3CB4-EB53-4C46-A7D4-EC0B0D96AD92}">
      <dgm:prSet/>
      <dgm:spPr/>
      <dgm:t>
        <a:bodyPr/>
        <a:lstStyle/>
        <a:p>
          <a:endParaRPr lang="en-US" dirty="0"/>
        </a:p>
      </dgm:t>
    </dgm:pt>
    <dgm:pt modelId="{A325FF3B-9F07-414F-9EA1-0076967D3759}" type="parTrans" cxnId="{7B895419-BF88-409C-A7FA-CCF5140042EA}">
      <dgm:prSet/>
      <dgm:spPr/>
      <dgm:t>
        <a:bodyPr/>
        <a:lstStyle/>
        <a:p>
          <a:endParaRPr lang="en-US"/>
        </a:p>
      </dgm:t>
    </dgm:pt>
    <dgm:pt modelId="{051A3375-ECB3-4E48-96AE-1D68ECF79A8E}" type="sibTrans" cxnId="{7B895419-BF88-409C-A7FA-CCF5140042EA}">
      <dgm:prSet/>
      <dgm:spPr/>
      <dgm:t>
        <a:bodyPr/>
        <a:lstStyle/>
        <a:p>
          <a:endParaRPr lang="en-US"/>
        </a:p>
      </dgm:t>
    </dgm:pt>
    <dgm:pt modelId="{AAD40700-F137-4152-9973-4C4AB7F04D1A}">
      <dgm:prSet/>
      <dgm:spPr/>
      <dgm:t>
        <a:bodyPr/>
        <a:lstStyle/>
        <a:p>
          <a:endParaRPr lang="en-US" dirty="0"/>
        </a:p>
      </dgm:t>
    </dgm:pt>
    <dgm:pt modelId="{D36141DE-2620-4094-9E00-096EBAB0BDC7}" type="parTrans" cxnId="{8859696D-0DA0-42E3-8181-1A1B05EB02A2}">
      <dgm:prSet/>
      <dgm:spPr/>
      <dgm:t>
        <a:bodyPr/>
        <a:lstStyle/>
        <a:p>
          <a:endParaRPr lang="en-US"/>
        </a:p>
      </dgm:t>
    </dgm:pt>
    <dgm:pt modelId="{260EB3AF-FD47-47B2-AB48-5E775C3914AD}" type="sibTrans" cxnId="{8859696D-0DA0-42E3-8181-1A1B05EB02A2}">
      <dgm:prSet/>
      <dgm:spPr/>
      <dgm:t>
        <a:bodyPr/>
        <a:lstStyle/>
        <a:p>
          <a:endParaRPr lang="en-US"/>
        </a:p>
      </dgm:t>
    </dgm:pt>
    <dgm:pt modelId="{4665DE53-FA93-4F95-8499-2C9AE61028FA}">
      <dgm:prSet/>
      <dgm:spPr/>
      <dgm:t>
        <a:bodyPr/>
        <a:lstStyle/>
        <a:p>
          <a:endParaRPr lang="en-US"/>
        </a:p>
      </dgm:t>
    </dgm:pt>
    <dgm:pt modelId="{A1B78DCD-ABE8-41F1-8872-E99A8DC7C1B4}" type="parTrans" cxnId="{76CEB913-1971-403D-A398-C4CDE32F5C99}">
      <dgm:prSet/>
      <dgm:spPr/>
      <dgm:t>
        <a:bodyPr/>
        <a:lstStyle/>
        <a:p>
          <a:endParaRPr lang="en-US"/>
        </a:p>
      </dgm:t>
    </dgm:pt>
    <dgm:pt modelId="{B37EC7FD-BE8B-49B8-BC55-0718ECABAEFC}" type="sibTrans" cxnId="{76CEB913-1971-403D-A398-C4CDE32F5C99}">
      <dgm:prSet/>
      <dgm:spPr/>
      <dgm:t>
        <a:bodyPr/>
        <a:lstStyle/>
        <a:p>
          <a:endParaRPr lang="en-US"/>
        </a:p>
      </dgm:t>
    </dgm:pt>
    <dgm:pt modelId="{CEF697F7-0B5E-4C3B-BCEA-3BB6BF88EBF5}">
      <dgm:prSet/>
      <dgm:spPr/>
      <dgm:t>
        <a:bodyPr/>
        <a:lstStyle/>
        <a:p>
          <a:endParaRPr lang="en-US" dirty="0"/>
        </a:p>
      </dgm:t>
    </dgm:pt>
    <dgm:pt modelId="{AA33EC63-AFCE-418E-9745-010BBC02C532}" type="parTrans" cxnId="{203EAD71-8C0A-4EEE-8C0F-D97E2410DE9C}">
      <dgm:prSet/>
      <dgm:spPr/>
      <dgm:t>
        <a:bodyPr/>
        <a:lstStyle/>
        <a:p>
          <a:endParaRPr lang="en-US"/>
        </a:p>
      </dgm:t>
    </dgm:pt>
    <dgm:pt modelId="{E179DE80-2809-4EE2-B4D4-3CF382FDC20E}" type="sibTrans" cxnId="{203EAD71-8C0A-4EEE-8C0F-D97E2410DE9C}">
      <dgm:prSet/>
      <dgm:spPr/>
      <dgm:t>
        <a:bodyPr/>
        <a:lstStyle/>
        <a:p>
          <a:endParaRPr lang="en-US"/>
        </a:p>
      </dgm:t>
    </dgm:pt>
    <dgm:pt modelId="{4E5A929E-A277-4F35-934A-A0F12147BCEE}">
      <dgm:prSet/>
      <dgm:spPr/>
      <dgm:t>
        <a:bodyPr/>
        <a:lstStyle/>
        <a:p>
          <a:endParaRPr lang="en-US" dirty="0"/>
        </a:p>
      </dgm:t>
    </dgm:pt>
    <dgm:pt modelId="{986F20F6-88E4-4B65-9F0D-FADC8B8971E1}" type="parTrans" cxnId="{D585F81C-A931-424D-977B-2A0EF71EC0F8}">
      <dgm:prSet/>
      <dgm:spPr/>
      <dgm:t>
        <a:bodyPr/>
        <a:lstStyle/>
        <a:p>
          <a:endParaRPr lang="en-US"/>
        </a:p>
      </dgm:t>
    </dgm:pt>
    <dgm:pt modelId="{11107417-FF17-46B0-9621-85DE6DFA02D2}" type="sibTrans" cxnId="{D585F81C-A931-424D-977B-2A0EF71EC0F8}">
      <dgm:prSet/>
      <dgm:spPr/>
      <dgm:t>
        <a:bodyPr/>
        <a:lstStyle/>
        <a:p>
          <a:endParaRPr lang="en-US"/>
        </a:p>
      </dgm:t>
    </dgm:pt>
    <dgm:pt modelId="{FD1E1E47-3F20-4AD9-B921-761CFA91DA98}">
      <dgm:prSet/>
      <dgm:spPr/>
      <dgm:t>
        <a:bodyPr/>
        <a:lstStyle/>
        <a:p>
          <a:endParaRPr lang="en-US" dirty="0"/>
        </a:p>
      </dgm:t>
    </dgm:pt>
    <dgm:pt modelId="{8D108A27-816F-4366-8623-9F8F4B0A9FA8}" type="parTrans" cxnId="{309C29AB-B738-4856-A5BA-42BC2261DB24}">
      <dgm:prSet/>
      <dgm:spPr/>
      <dgm:t>
        <a:bodyPr/>
        <a:lstStyle/>
        <a:p>
          <a:endParaRPr lang="en-US"/>
        </a:p>
      </dgm:t>
    </dgm:pt>
    <dgm:pt modelId="{DEAE58B3-FA45-4A95-847C-4D6C1868481F}" type="sibTrans" cxnId="{309C29AB-B738-4856-A5BA-42BC2261DB24}">
      <dgm:prSet/>
      <dgm:spPr/>
      <dgm:t>
        <a:bodyPr/>
        <a:lstStyle/>
        <a:p>
          <a:endParaRPr lang="en-US"/>
        </a:p>
      </dgm:t>
    </dgm:pt>
    <dgm:pt modelId="{13DD2FF4-F56A-4B2C-933B-055774D5EE49}">
      <dgm:prSet/>
      <dgm:spPr/>
      <dgm:t>
        <a:bodyPr/>
        <a:lstStyle/>
        <a:p>
          <a:endParaRPr lang="en-US" dirty="0"/>
        </a:p>
      </dgm:t>
    </dgm:pt>
    <dgm:pt modelId="{F9CEFFA3-5B1F-46BF-A77F-3B25706082BD}" type="parTrans" cxnId="{DF36A365-0FB6-4414-B332-B7A6A7CBCAF7}">
      <dgm:prSet/>
      <dgm:spPr/>
      <dgm:t>
        <a:bodyPr/>
        <a:lstStyle/>
        <a:p>
          <a:endParaRPr lang="en-US"/>
        </a:p>
      </dgm:t>
    </dgm:pt>
    <dgm:pt modelId="{070147D1-D5FC-460F-8B37-378EBE165082}" type="sibTrans" cxnId="{DF36A365-0FB6-4414-B332-B7A6A7CBCAF7}">
      <dgm:prSet/>
      <dgm:spPr/>
      <dgm:t>
        <a:bodyPr/>
        <a:lstStyle/>
        <a:p>
          <a:endParaRPr lang="en-US"/>
        </a:p>
      </dgm:t>
    </dgm:pt>
    <dgm:pt modelId="{78DB9BF5-3C57-4C0D-B270-34EE794B51D5}">
      <dgm:prSet/>
      <dgm:spPr/>
      <dgm:t>
        <a:bodyPr/>
        <a:lstStyle/>
        <a:p>
          <a:endParaRPr lang="en-US" dirty="0"/>
        </a:p>
      </dgm:t>
    </dgm:pt>
    <dgm:pt modelId="{DB0EE0E9-97F3-49FC-8915-80B9EED459EE}" type="parTrans" cxnId="{B02618EA-F0FA-4843-850A-6EBEA8150BB5}">
      <dgm:prSet/>
      <dgm:spPr/>
      <dgm:t>
        <a:bodyPr/>
        <a:lstStyle/>
        <a:p>
          <a:endParaRPr lang="en-US"/>
        </a:p>
      </dgm:t>
    </dgm:pt>
    <dgm:pt modelId="{0EE68F70-3DD7-4713-B6E7-FF1591E70C70}" type="sibTrans" cxnId="{B02618EA-F0FA-4843-850A-6EBEA8150BB5}">
      <dgm:prSet/>
      <dgm:spPr/>
      <dgm:t>
        <a:bodyPr/>
        <a:lstStyle/>
        <a:p>
          <a:endParaRPr lang="en-US"/>
        </a:p>
      </dgm:t>
    </dgm:pt>
    <dgm:pt modelId="{B51D0E3D-1E5E-4FBF-A79C-222C5D08BBFD}">
      <dgm:prSet/>
      <dgm:spPr/>
      <dgm:t>
        <a:bodyPr/>
        <a:lstStyle/>
        <a:p>
          <a:endParaRPr lang="en-US" dirty="0"/>
        </a:p>
      </dgm:t>
    </dgm:pt>
    <dgm:pt modelId="{EC5F2D3A-9C30-4155-9E61-C154DA3773C4}" type="parTrans" cxnId="{C708751A-CD99-4B33-B2C7-2924FD2A3321}">
      <dgm:prSet/>
      <dgm:spPr/>
      <dgm:t>
        <a:bodyPr/>
        <a:lstStyle/>
        <a:p>
          <a:endParaRPr lang="en-US"/>
        </a:p>
      </dgm:t>
    </dgm:pt>
    <dgm:pt modelId="{1323238C-D7D7-4DA3-92CC-4AE97CF5B4C2}" type="sibTrans" cxnId="{C708751A-CD99-4B33-B2C7-2924FD2A3321}">
      <dgm:prSet/>
      <dgm:spPr/>
      <dgm:t>
        <a:bodyPr/>
        <a:lstStyle/>
        <a:p>
          <a:endParaRPr lang="en-US"/>
        </a:p>
      </dgm:t>
    </dgm:pt>
    <dgm:pt modelId="{48A2F4E5-1CC9-4CAD-A43A-0651886C313C}">
      <dgm:prSet/>
      <dgm:spPr/>
      <dgm:t>
        <a:bodyPr/>
        <a:lstStyle/>
        <a:p>
          <a:endParaRPr lang="en-US" dirty="0"/>
        </a:p>
      </dgm:t>
    </dgm:pt>
    <dgm:pt modelId="{30D9BC17-1BCC-484C-A503-4DA8EB42E0AC}" type="parTrans" cxnId="{1F4E0F00-A5DC-43CD-979B-10F07F2A9EDE}">
      <dgm:prSet/>
      <dgm:spPr/>
      <dgm:t>
        <a:bodyPr/>
        <a:lstStyle/>
        <a:p>
          <a:endParaRPr lang="en-US"/>
        </a:p>
      </dgm:t>
    </dgm:pt>
    <dgm:pt modelId="{94C280C4-B7AA-42D9-848C-02FD15F73E38}" type="sibTrans" cxnId="{1F4E0F00-A5DC-43CD-979B-10F07F2A9EDE}">
      <dgm:prSet/>
      <dgm:spPr/>
      <dgm:t>
        <a:bodyPr/>
        <a:lstStyle/>
        <a:p>
          <a:endParaRPr lang="en-US"/>
        </a:p>
      </dgm:t>
    </dgm:pt>
    <dgm:pt modelId="{C9BC2F81-A76A-487C-B521-AA4ACD160250}">
      <dgm:prSet/>
      <dgm:spPr/>
      <dgm:t>
        <a:bodyPr/>
        <a:lstStyle/>
        <a:p>
          <a:endParaRPr lang="en-US" dirty="0"/>
        </a:p>
      </dgm:t>
    </dgm:pt>
    <dgm:pt modelId="{2CB189A1-B758-4DCE-9C0A-C15CB0A6EDE3}" type="parTrans" cxnId="{9C2403C2-31BC-4432-8A6F-1456424B94FC}">
      <dgm:prSet/>
      <dgm:spPr/>
      <dgm:t>
        <a:bodyPr/>
        <a:lstStyle/>
        <a:p>
          <a:endParaRPr lang="en-US"/>
        </a:p>
      </dgm:t>
    </dgm:pt>
    <dgm:pt modelId="{8CC859F8-70DD-449E-A084-A51C1FD0B790}" type="sibTrans" cxnId="{9C2403C2-31BC-4432-8A6F-1456424B94FC}">
      <dgm:prSet/>
      <dgm:spPr/>
      <dgm:t>
        <a:bodyPr/>
        <a:lstStyle/>
        <a:p>
          <a:endParaRPr lang="en-US"/>
        </a:p>
      </dgm:t>
    </dgm:pt>
    <dgm:pt modelId="{C4EBCA57-5A60-4BC6-BE5C-DFC9A2318C75}">
      <dgm:prSet/>
      <dgm:spPr/>
      <dgm:t>
        <a:bodyPr/>
        <a:lstStyle/>
        <a:p>
          <a:endParaRPr lang="en-US" dirty="0"/>
        </a:p>
      </dgm:t>
    </dgm:pt>
    <dgm:pt modelId="{3BC8125F-6B16-4035-AF9B-F9B8F444B393}" type="parTrans" cxnId="{FF17F54F-0AAA-49A6-9312-855A493D7F69}">
      <dgm:prSet/>
      <dgm:spPr/>
      <dgm:t>
        <a:bodyPr/>
        <a:lstStyle/>
        <a:p>
          <a:endParaRPr lang="en-US"/>
        </a:p>
      </dgm:t>
    </dgm:pt>
    <dgm:pt modelId="{C40E8F39-D659-4EA1-A5EF-D736418EB5DD}" type="sibTrans" cxnId="{FF17F54F-0AAA-49A6-9312-855A493D7F69}">
      <dgm:prSet/>
      <dgm:spPr/>
      <dgm:t>
        <a:bodyPr/>
        <a:lstStyle/>
        <a:p>
          <a:endParaRPr lang="en-US"/>
        </a:p>
      </dgm:t>
    </dgm:pt>
    <dgm:pt modelId="{C953555F-AF33-4059-A64B-42D03F1101FE}">
      <dgm:prSet/>
      <dgm:spPr/>
      <dgm:t>
        <a:bodyPr/>
        <a:lstStyle/>
        <a:p>
          <a:endParaRPr lang="en-US" dirty="0"/>
        </a:p>
      </dgm:t>
    </dgm:pt>
    <dgm:pt modelId="{CF31704F-0965-4F7C-B071-095EC66CE07B}" type="parTrans" cxnId="{2090376B-50B8-4D32-984F-AA0F0D1D1C50}">
      <dgm:prSet/>
      <dgm:spPr/>
      <dgm:t>
        <a:bodyPr/>
        <a:lstStyle/>
        <a:p>
          <a:endParaRPr lang="en-US"/>
        </a:p>
      </dgm:t>
    </dgm:pt>
    <dgm:pt modelId="{0B6E62F7-A2DE-4478-AE43-F78C35A13870}" type="sibTrans" cxnId="{2090376B-50B8-4D32-984F-AA0F0D1D1C50}">
      <dgm:prSet/>
      <dgm:spPr/>
      <dgm:t>
        <a:bodyPr/>
        <a:lstStyle/>
        <a:p>
          <a:endParaRPr lang="en-US"/>
        </a:p>
      </dgm:t>
    </dgm:pt>
    <dgm:pt modelId="{464528A5-8517-4761-B6E6-D3182C536417}">
      <dgm:prSet/>
      <dgm:spPr/>
      <dgm:t>
        <a:bodyPr/>
        <a:lstStyle/>
        <a:p>
          <a:endParaRPr lang="en-US" dirty="0"/>
        </a:p>
      </dgm:t>
    </dgm:pt>
    <dgm:pt modelId="{7F7F47FE-9122-4C50-9A50-246CC2C4C08E}" type="parTrans" cxnId="{52F7C3D8-9C00-44A0-9EC3-E9F566E67125}">
      <dgm:prSet/>
      <dgm:spPr/>
      <dgm:t>
        <a:bodyPr/>
        <a:lstStyle/>
        <a:p>
          <a:endParaRPr lang="en-US"/>
        </a:p>
      </dgm:t>
    </dgm:pt>
    <dgm:pt modelId="{8EDB71AD-AE5F-4577-8714-BF9577164776}" type="sibTrans" cxnId="{52F7C3D8-9C00-44A0-9EC3-E9F566E67125}">
      <dgm:prSet/>
      <dgm:spPr/>
      <dgm:t>
        <a:bodyPr/>
        <a:lstStyle/>
        <a:p>
          <a:endParaRPr lang="en-US"/>
        </a:p>
      </dgm:t>
    </dgm:pt>
    <dgm:pt modelId="{FD3925CC-00D5-4E5A-9922-7338F9887A0E}">
      <dgm:prSet/>
      <dgm:spPr/>
      <dgm:t>
        <a:bodyPr/>
        <a:lstStyle/>
        <a:p>
          <a:endParaRPr lang="en-US" dirty="0"/>
        </a:p>
      </dgm:t>
    </dgm:pt>
    <dgm:pt modelId="{66629A53-6ED2-4902-984E-5F329EC4BDDC}" type="parTrans" cxnId="{FCC95CF9-D73C-4DCA-ADA7-13B48ABCCDF7}">
      <dgm:prSet/>
      <dgm:spPr/>
      <dgm:t>
        <a:bodyPr/>
        <a:lstStyle/>
        <a:p>
          <a:endParaRPr lang="en-US"/>
        </a:p>
      </dgm:t>
    </dgm:pt>
    <dgm:pt modelId="{EECFB68C-100F-498A-8524-EA76677FF968}" type="sibTrans" cxnId="{FCC95CF9-D73C-4DCA-ADA7-13B48ABCCDF7}">
      <dgm:prSet/>
      <dgm:spPr/>
      <dgm:t>
        <a:bodyPr/>
        <a:lstStyle/>
        <a:p>
          <a:endParaRPr lang="en-US"/>
        </a:p>
      </dgm:t>
    </dgm:pt>
    <dgm:pt modelId="{797733C4-2DE7-4427-81C1-86B9C5F5FEAC}">
      <dgm:prSet/>
      <dgm:spPr/>
      <dgm:t>
        <a:bodyPr/>
        <a:lstStyle/>
        <a:p>
          <a:endParaRPr lang="en-US" dirty="0"/>
        </a:p>
      </dgm:t>
    </dgm:pt>
    <dgm:pt modelId="{5DA9EC3E-37E9-4244-A088-B75353B7558C}" type="parTrans" cxnId="{CADF177D-F0FF-4638-BD66-9DB87C93883B}">
      <dgm:prSet/>
      <dgm:spPr/>
      <dgm:t>
        <a:bodyPr/>
        <a:lstStyle/>
        <a:p>
          <a:endParaRPr lang="en-US"/>
        </a:p>
      </dgm:t>
    </dgm:pt>
    <dgm:pt modelId="{9A02E858-7DDC-418C-9B0F-8F97D514361F}" type="sibTrans" cxnId="{CADF177D-F0FF-4638-BD66-9DB87C93883B}">
      <dgm:prSet/>
      <dgm:spPr/>
      <dgm:t>
        <a:bodyPr/>
        <a:lstStyle/>
        <a:p>
          <a:endParaRPr lang="en-US"/>
        </a:p>
      </dgm:t>
    </dgm:pt>
    <dgm:pt modelId="{8E8CC648-025F-4B1D-857C-5BE4AE7FB703}">
      <dgm:prSet/>
      <dgm:spPr/>
      <dgm:t>
        <a:bodyPr/>
        <a:lstStyle/>
        <a:p>
          <a:endParaRPr lang="en-US" dirty="0"/>
        </a:p>
      </dgm:t>
    </dgm:pt>
    <dgm:pt modelId="{3175BA23-AE9E-4646-A1F1-A7B532129640}" type="parTrans" cxnId="{23409673-095A-4CDF-B32E-16CFAFC01A41}">
      <dgm:prSet/>
      <dgm:spPr/>
      <dgm:t>
        <a:bodyPr/>
        <a:lstStyle/>
        <a:p>
          <a:endParaRPr lang="en-US"/>
        </a:p>
      </dgm:t>
    </dgm:pt>
    <dgm:pt modelId="{344B92DF-EA96-434C-9B2D-F97A1A85FB8A}" type="sibTrans" cxnId="{23409673-095A-4CDF-B32E-16CFAFC01A41}">
      <dgm:prSet/>
      <dgm:spPr/>
      <dgm:t>
        <a:bodyPr/>
        <a:lstStyle/>
        <a:p>
          <a:endParaRPr lang="en-US"/>
        </a:p>
      </dgm:t>
    </dgm:pt>
    <dgm:pt modelId="{909E4FA5-A529-4F87-9F44-11225B0AA6EF}" type="pres">
      <dgm:prSet presAssocID="{C9B73B30-F0BE-4FEE-8207-A7490ABE9531}" presName="Name0" presStyleCnt="0">
        <dgm:presLayoutVars>
          <dgm:dir/>
          <dgm:animLvl val="lvl"/>
          <dgm:resizeHandles val="exact"/>
        </dgm:presLayoutVars>
      </dgm:prSet>
      <dgm:spPr/>
    </dgm:pt>
    <dgm:pt modelId="{87C5B225-2CA7-4050-914C-03E15C29D113}" type="pres">
      <dgm:prSet presAssocID="{AA1F2B17-C779-4323-BF98-08624DB7AE06}" presName="composite" presStyleCnt="0"/>
      <dgm:spPr/>
    </dgm:pt>
    <dgm:pt modelId="{A1626CB0-C560-4731-B38A-17A384302F7C}" type="pres">
      <dgm:prSet presAssocID="{AA1F2B17-C779-4323-BF98-08624DB7AE06}" presName="parTx" presStyleLbl="alignNode1" presStyleIdx="0" presStyleCnt="7">
        <dgm:presLayoutVars>
          <dgm:chMax val="0"/>
          <dgm:chPref val="0"/>
          <dgm:bulletEnabled val="1"/>
        </dgm:presLayoutVars>
      </dgm:prSet>
      <dgm:spPr/>
    </dgm:pt>
    <dgm:pt modelId="{B4E798DD-A78A-4637-B1D3-97A833380200}" type="pres">
      <dgm:prSet presAssocID="{AA1F2B17-C779-4323-BF98-08624DB7AE06}" presName="desTx" presStyleLbl="alignAccFollowNode1" presStyleIdx="0" presStyleCnt="7">
        <dgm:presLayoutVars>
          <dgm:bulletEnabled val="1"/>
        </dgm:presLayoutVars>
      </dgm:prSet>
      <dgm:spPr/>
    </dgm:pt>
    <dgm:pt modelId="{D825B5EC-1CDB-49AF-879C-A4404A2DE7D2}" type="pres">
      <dgm:prSet presAssocID="{09E6CF98-AFC2-4867-9CF7-BEAA5E3093B2}" presName="space" presStyleCnt="0"/>
      <dgm:spPr/>
    </dgm:pt>
    <dgm:pt modelId="{DF26E633-38DF-449A-B739-DF190DFA1C88}" type="pres">
      <dgm:prSet presAssocID="{26B47EF9-4ECE-4B9B-9B34-FBC0E5D771FB}" presName="composite" presStyleCnt="0"/>
      <dgm:spPr/>
    </dgm:pt>
    <dgm:pt modelId="{3CD023F3-014F-4AA1-9116-8EAE1C9B7F0E}" type="pres">
      <dgm:prSet presAssocID="{26B47EF9-4ECE-4B9B-9B34-FBC0E5D771FB}" presName="parTx" presStyleLbl="alignNode1" presStyleIdx="1" presStyleCnt="7">
        <dgm:presLayoutVars>
          <dgm:chMax val="0"/>
          <dgm:chPref val="0"/>
          <dgm:bulletEnabled val="1"/>
        </dgm:presLayoutVars>
      </dgm:prSet>
      <dgm:spPr/>
    </dgm:pt>
    <dgm:pt modelId="{FF0F205A-82F2-425F-9953-EC1F9EABE1E5}" type="pres">
      <dgm:prSet presAssocID="{26B47EF9-4ECE-4B9B-9B34-FBC0E5D771FB}" presName="desTx" presStyleLbl="alignAccFollowNode1" presStyleIdx="1" presStyleCnt="7">
        <dgm:presLayoutVars>
          <dgm:bulletEnabled val="1"/>
        </dgm:presLayoutVars>
      </dgm:prSet>
      <dgm:spPr/>
    </dgm:pt>
    <dgm:pt modelId="{BB4905EF-6122-4CC2-98D2-874693246F77}" type="pres">
      <dgm:prSet presAssocID="{D5035400-28F7-43AF-A532-0D85EB55B286}" presName="space" presStyleCnt="0"/>
      <dgm:spPr/>
    </dgm:pt>
    <dgm:pt modelId="{C54AD06D-2B4A-44C2-8DFE-D581B04B75B4}" type="pres">
      <dgm:prSet presAssocID="{55B13306-B3B6-4397-8D55-A677A0553E4A}" presName="composite" presStyleCnt="0"/>
      <dgm:spPr/>
    </dgm:pt>
    <dgm:pt modelId="{65764293-1A84-4B3D-AD56-BDF228874488}" type="pres">
      <dgm:prSet presAssocID="{55B13306-B3B6-4397-8D55-A677A0553E4A}" presName="parTx" presStyleLbl="alignNode1" presStyleIdx="2" presStyleCnt="7">
        <dgm:presLayoutVars>
          <dgm:chMax val="0"/>
          <dgm:chPref val="0"/>
          <dgm:bulletEnabled val="1"/>
        </dgm:presLayoutVars>
      </dgm:prSet>
      <dgm:spPr/>
    </dgm:pt>
    <dgm:pt modelId="{66ECD1B7-E7B2-411D-A9FA-1829A258AAE7}" type="pres">
      <dgm:prSet presAssocID="{55B13306-B3B6-4397-8D55-A677A0553E4A}" presName="desTx" presStyleLbl="alignAccFollowNode1" presStyleIdx="2" presStyleCnt="7">
        <dgm:presLayoutVars>
          <dgm:bulletEnabled val="1"/>
        </dgm:presLayoutVars>
      </dgm:prSet>
      <dgm:spPr/>
    </dgm:pt>
    <dgm:pt modelId="{BD7C7482-165B-4F56-B04A-8BD41EBD490D}" type="pres">
      <dgm:prSet presAssocID="{1223A57B-3080-4C9D-8923-E95BCDE29F1F}" presName="space" presStyleCnt="0"/>
      <dgm:spPr/>
    </dgm:pt>
    <dgm:pt modelId="{8F732765-28E1-4D89-A3B2-3982B29E47AC}" type="pres">
      <dgm:prSet presAssocID="{A7E76A7E-5908-40AB-85A2-9340EE7095EA}" presName="composite" presStyleCnt="0"/>
      <dgm:spPr/>
    </dgm:pt>
    <dgm:pt modelId="{E61D98B3-4A43-4BE6-9319-862DB9B49446}" type="pres">
      <dgm:prSet presAssocID="{A7E76A7E-5908-40AB-85A2-9340EE7095EA}" presName="parTx" presStyleLbl="alignNode1" presStyleIdx="3" presStyleCnt="7">
        <dgm:presLayoutVars>
          <dgm:chMax val="0"/>
          <dgm:chPref val="0"/>
          <dgm:bulletEnabled val="1"/>
        </dgm:presLayoutVars>
      </dgm:prSet>
      <dgm:spPr/>
    </dgm:pt>
    <dgm:pt modelId="{56F85840-4947-43C5-876E-43C79187E1C4}" type="pres">
      <dgm:prSet presAssocID="{A7E76A7E-5908-40AB-85A2-9340EE7095EA}" presName="desTx" presStyleLbl="alignAccFollowNode1" presStyleIdx="3" presStyleCnt="7">
        <dgm:presLayoutVars>
          <dgm:bulletEnabled val="1"/>
        </dgm:presLayoutVars>
      </dgm:prSet>
      <dgm:spPr/>
    </dgm:pt>
    <dgm:pt modelId="{F7D18CD8-C6F4-4D64-957B-8405381E93F0}" type="pres">
      <dgm:prSet presAssocID="{F2263B2A-6E04-458E-96F9-357BEB2747C4}" presName="space" presStyleCnt="0"/>
      <dgm:spPr/>
    </dgm:pt>
    <dgm:pt modelId="{44EFDE04-F35F-461E-A450-C99BA0F1CDC3}" type="pres">
      <dgm:prSet presAssocID="{67CEC44E-41AD-48EF-AC16-1A15E67B9FDE}" presName="composite" presStyleCnt="0"/>
      <dgm:spPr/>
    </dgm:pt>
    <dgm:pt modelId="{E81A8695-ED68-4365-A890-ADD420487F97}" type="pres">
      <dgm:prSet presAssocID="{67CEC44E-41AD-48EF-AC16-1A15E67B9FDE}" presName="parTx" presStyleLbl="alignNode1" presStyleIdx="4" presStyleCnt="7">
        <dgm:presLayoutVars>
          <dgm:chMax val="0"/>
          <dgm:chPref val="0"/>
          <dgm:bulletEnabled val="1"/>
        </dgm:presLayoutVars>
      </dgm:prSet>
      <dgm:spPr/>
    </dgm:pt>
    <dgm:pt modelId="{985B5523-CBF7-487E-A5FB-991F77701613}" type="pres">
      <dgm:prSet presAssocID="{67CEC44E-41AD-48EF-AC16-1A15E67B9FDE}" presName="desTx" presStyleLbl="alignAccFollowNode1" presStyleIdx="4" presStyleCnt="7">
        <dgm:presLayoutVars>
          <dgm:bulletEnabled val="1"/>
        </dgm:presLayoutVars>
      </dgm:prSet>
      <dgm:spPr/>
    </dgm:pt>
    <dgm:pt modelId="{03FD7103-867F-470B-9C95-49EA49F034E1}" type="pres">
      <dgm:prSet presAssocID="{9B49BC09-F50C-483C-9F40-77F81D09A6BE}" presName="space" presStyleCnt="0"/>
      <dgm:spPr/>
    </dgm:pt>
    <dgm:pt modelId="{C1FF8E04-7BD0-4219-AC0F-1E3959772180}" type="pres">
      <dgm:prSet presAssocID="{6352CD6C-626F-4C7A-A09D-6EDA3B5626BE}" presName="composite" presStyleCnt="0"/>
      <dgm:spPr/>
    </dgm:pt>
    <dgm:pt modelId="{FE534B10-DB47-408C-A5F5-069140D2A5CE}" type="pres">
      <dgm:prSet presAssocID="{6352CD6C-626F-4C7A-A09D-6EDA3B5626BE}" presName="parTx" presStyleLbl="alignNode1" presStyleIdx="5" presStyleCnt="7">
        <dgm:presLayoutVars>
          <dgm:chMax val="0"/>
          <dgm:chPref val="0"/>
          <dgm:bulletEnabled val="1"/>
        </dgm:presLayoutVars>
      </dgm:prSet>
      <dgm:spPr/>
    </dgm:pt>
    <dgm:pt modelId="{BCA60CC0-767B-438D-8CCD-921EAF1D4461}" type="pres">
      <dgm:prSet presAssocID="{6352CD6C-626F-4C7A-A09D-6EDA3B5626BE}" presName="desTx" presStyleLbl="alignAccFollowNode1" presStyleIdx="5" presStyleCnt="7">
        <dgm:presLayoutVars>
          <dgm:bulletEnabled val="1"/>
        </dgm:presLayoutVars>
      </dgm:prSet>
      <dgm:spPr/>
    </dgm:pt>
    <dgm:pt modelId="{ABCE30F8-C189-44F0-8C70-A80BF4F07955}" type="pres">
      <dgm:prSet presAssocID="{F2C58A8F-A07B-4951-BDFC-01E999373517}" presName="space" presStyleCnt="0"/>
      <dgm:spPr/>
    </dgm:pt>
    <dgm:pt modelId="{39767CA7-42E1-47B6-AB5A-5036E8B3ED2C}" type="pres">
      <dgm:prSet presAssocID="{13DD08F4-CBE5-4225-A19F-AB0B4459D9AE}" presName="composite" presStyleCnt="0"/>
      <dgm:spPr/>
    </dgm:pt>
    <dgm:pt modelId="{0F584034-8EEF-4B8E-8C80-B91AA70E3317}" type="pres">
      <dgm:prSet presAssocID="{13DD08F4-CBE5-4225-A19F-AB0B4459D9AE}" presName="parTx" presStyleLbl="alignNode1" presStyleIdx="6" presStyleCnt="7">
        <dgm:presLayoutVars>
          <dgm:chMax val="0"/>
          <dgm:chPref val="0"/>
          <dgm:bulletEnabled val="1"/>
        </dgm:presLayoutVars>
      </dgm:prSet>
      <dgm:spPr/>
    </dgm:pt>
    <dgm:pt modelId="{4DFBD3E8-1499-4068-A067-E1ACEF02A5AF}" type="pres">
      <dgm:prSet presAssocID="{13DD08F4-CBE5-4225-A19F-AB0B4459D9AE}" presName="desTx" presStyleLbl="alignAccFollowNode1" presStyleIdx="6" presStyleCnt="7">
        <dgm:presLayoutVars>
          <dgm:bulletEnabled val="1"/>
        </dgm:presLayoutVars>
      </dgm:prSet>
      <dgm:spPr/>
    </dgm:pt>
  </dgm:ptLst>
  <dgm:cxnLst>
    <dgm:cxn modelId="{1F4E0F00-A5DC-43CD-979B-10F07F2A9EDE}" srcId="{55B13306-B3B6-4397-8D55-A677A0553E4A}" destId="{48A2F4E5-1CC9-4CAD-A43A-0651886C313C}" srcOrd="7" destOrd="0" parTransId="{30D9BC17-1BCC-484C-A503-4DA8EB42E0AC}" sibTransId="{94C280C4-B7AA-42D9-848C-02FD15F73E38}"/>
    <dgm:cxn modelId="{2CABEA01-8D6F-45B8-A174-55D4D92078C2}" srcId="{C9B73B30-F0BE-4FEE-8207-A7490ABE9531}" destId="{67CEC44E-41AD-48EF-AC16-1A15E67B9FDE}" srcOrd="4" destOrd="0" parTransId="{FDD58B7F-AF13-4611-A95B-C19E872F1E52}" sibTransId="{9B49BC09-F50C-483C-9F40-77F81D09A6BE}"/>
    <dgm:cxn modelId="{78CBA902-7645-44BE-BCFC-2C1C93937686}" type="presOf" srcId="{C51E7A7F-B7A5-43D2-A066-61BCC4E15C9A}" destId="{B4E798DD-A78A-4637-B1D3-97A833380200}" srcOrd="0" destOrd="1" presId="urn:microsoft.com/office/officeart/2005/8/layout/hList1"/>
    <dgm:cxn modelId="{F7BCA604-07E1-4835-A4D8-1CFB64388B10}" type="presOf" srcId="{26B47EF9-4ECE-4B9B-9B34-FBC0E5D771FB}" destId="{3CD023F3-014F-4AA1-9116-8EAE1C9B7F0E}" srcOrd="0" destOrd="0" presId="urn:microsoft.com/office/officeart/2005/8/layout/hList1"/>
    <dgm:cxn modelId="{250C7109-F4B8-4495-893F-38717E459019}" srcId="{AA1F2B17-C779-4323-BF98-08624DB7AE06}" destId="{7D440807-F1CF-413E-B53D-4326B0C55696}" srcOrd="11" destOrd="0" parTransId="{7C1A06C0-B11F-43F7-A99F-907D133D63C7}" sibTransId="{308930E3-DDA2-47F7-95DA-5B95BE2599C9}"/>
    <dgm:cxn modelId="{66A0670D-297D-4F39-B61D-7F9D5600F80F}" type="presOf" srcId="{3DEC0ABB-6840-4BC9-8E7F-C1138A429727}" destId="{FF0F205A-82F2-425F-9953-EC1F9EABE1E5}" srcOrd="0" destOrd="1" presId="urn:microsoft.com/office/officeart/2005/8/layout/hList1"/>
    <dgm:cxn modelId="{7906DB0F-3016-48CD-ABAA-047ED3F75E3D}" type="presOf" srcId="{C9BC2F81-A76A-487C-B521-AA4ACD160250}" destId="{66ECD1B7-E7B2-411D-A9FA-1829A258AAE7}" srcOrd="0" destOrd="8" presId="urn:microsoft.com/office/officeart/2005/8/layout/hList1"/>
    <dgm:cxn modelId="{B5231312-780E-4408-A686-62E5D29C14D4}" srcId="{C9B73B30-F0BE-4FEE-8207-A7490ABE9531}" destId="{55B13306-B3B6-4397-8D55-A677A0553E4A}" srcOrd="2" destOrd="0" parTransId="{48D4DD0F-57AC-447A-9E64-C8323C766F39}" sibTransId="{1223A57B-3080-4C9D-8923-E95BCDE29F1F}"/>
    <dgm:cxn modelId="{76CEB913-1971-403D-A398-C4CDE32F5C99}" srcId="{55B13306-B3B6-4397-8D55-A677A0553E4A}" destId="{4665DE53-FA93-4F95-8499-2C9AE61028FA}" srcOrd="0" destOrd="0" parTransId="{A1B78DCD-ABE8-41F1-8872-E99A8DC7C1B4}" sibTransId="{B37EC7FD-BE8B-49B8-BC55-0718ECABAEFC}"/>
    <dgm:cxn modelId="{C47E4719-8E0A-4199-9FE4-9C936AF6DA05}" srcId="{26B47EF9-4ECE-4B9B-9B34-FBC0E5D771FB}" destId="{A7EBCBF6-62EE-4A35-AF31-8AE302397987}" srcOrd="6" destOrd="0" parTransId="{A257AD8F-ECDA-4814-B3AA-9740554C981E}" sibTransId="{C8E1CD59-7281-4372-BBC3-3FC3DA683EAC}"/>
    <dgm:cxn modelId="{7B895419-BF88-409C-A7FA-CCF5140042EA}" srcId="{26B47EF9-4ECE-4B9B-9B34-FBC0E5D771FB}" destId="{712A3CB4-EB53-4C46-A7D4-EC0B0D96AD92}" srcOrd="5" destOrd="0" parTransId="{A325FF3B-9F07-414F-9EA1-0076967D3759}" sibTransId="{051A3375-ECB3-4E48-96AE-1D68ECF79A8E}"/>
    <dgm:cxn modelId="{C708751A-CD99-4B33-B2C7-2924FD2A3321}" srcId="{55B13306-B3B6-4397-8D55-A677A0553E4A}" destId="{B51D0E3D-1E5E-4FBF-A79C-222C5D08BBFD}" srcOrd="6" destOrd="0" parTransId="{EC5F2D3A-9C30-4155-9E61-C154DA3773C4}" sibTransId="{1323238C-D7D7-4DA3-92CC-4AE97CF5B4C2}"/>
    <dgm:cxn modelId="{D585F81C-A931-424D-977B-2A0EF71EC0F8}" srcId="{55B13306-B3B6-4397-8D55-A677A0553E4A}" destId="{4E5A929E-A277-4F35-934A-A0F12147BCEE}" srcOrd="2" destOrd="0" parTransId="{986F20F6-88E4-4B65-9F0D-FADC8B8971E1}" sibTransId="{11107417-FF17-46B0-9621-85DE6DFA02D2}"/>
    <dgm:cxn modelId="{03E00222-A52D-418D-AB13-119A3FB50041}" srcId="{AA1F2B17-C779-4323-BF98-08624DB7AE06}" destId="{65BF166B-AEC1-46A6-92C2-F387D152F535}" srcOrd="8" destOrd="0" parTransId="{E7967829-D868-4BFB-B0BE-52B92DBDE163}" sibTransId="{00B80A90-005F-4C5E-84B9-85390545E5E4}"/>
    <dgm:cxn modelId="{8BE70125-C22E-42AE-9C61-2ABD3A724548}" srcId="{26B47EF9-4ECE-4B9B-9B34-FBC0E5D771FB}" destId="{D5D15D55-21F2-4E54-BE7D-75DAA0455D40}" srcOrd="2" destOrd="0" parTransId="{068D39A9-DDC5-433C-93A0-C8391BF9BACC}" sibTransId="{AF674459-EABD-498E-94CD-49FCC46D50CB}"/>
    <dgm:cxn modelId="{9CE91628-7F36-4FFB-952C-4CA3CE477707}" type="presOf" srcId="{6352CD6C-626F-4C7A-A09D-6EDA3B5626BE}" destId="{FE534B10-DB47-408C-A5F5-069140D2A5CE}" srcOrd="0" destOrd="0" presId="urn:microsoft.com/office/officeart/2005/8/layout/hList1"/>
    <dgm:cxn modelId="{C62C582B-A48C-41BF-85B1-AD2C71DC053A}" type="presOf" srcId="{ED71FC5D-4C90-4571-B371-0A1D6826F7AF}" destId="{B4E798DD-A78A-4637-B1D3-97A833380200}" srcOrd="0" destOrd="9" presId="urn:microsoft.com/office/officeart/2005/8/layout/hList1"/>
    <dgm:cxn modelId="{42C1C32D-8221-4E36-BFEC-AC155C17C7E0}" srcId="{AA1F2B17-C779-4323-BF98-08624DB7AE06}" destId="{BA697399-B23F-436E-AA04-67E3CC488E7F}" srcOrd="3" destOrd="0" parTransId="{1AFEFCDF-9C43-465D-97C2-5ED43EBC7D88}" sibTransId="{41E19B2C-59D2-4F93-B5AD-2A69C6618700}"/>
    <dgm:cxn modelId="{8E18D32F-04D8-4C02-B6C6-B5C892B23246}" type="presOf" srcId="{55B13306-B3B6-4397-8D55-A677A0553E4A}" destId="{65764293-1A84-4B3D-AD56-BDF228874488}" srcOrd="0" destOrd="0" presId="urn:microsoft.com/office/officeart/2005/8/layout/hList1"/>
    <dgm:cxn modelId="{AF8CB133-D37E-40AD-A4FB-C853B750947C}" type="presOf" srcId="{AA1F2B17-C779-4323-BF98-08624DB7AE06}" destId="{A1626CB0-C560-4731-B38A-17A384302F7C}" srcOrd="0" destOrd="0" presId="urn:microsoft.com/office/officeart/2005/8/layout/hList1"/>
    <dgm:cxn modelId="{98391235-3081-40E2-B435-3A8A646EA67B}" srcId="{26B47EF9-4ECE-4B9B-9B34-FBC0E5D771FB}" destId="{31E72741-CF69-4306-81B8-F2C8F0D2C2BE}" srcOrd="0" destOrd="0" parTransId="{4ABFD0D1-3318-438C-A2B0-AE1EFD311E3F}" sibTransId="{D0A2F6D7-E599-41FC-8152-F9A92606AC0C}"/>
    <dgm:cxn modelId="{F0DFAA3B-FCAB-4159-BE0E-B04BAC402F2F}" type="presOf" srcId="{8E8CC648-025F-4B1D-857C-5BE4AE7FB703}" destId="{66ECD1B7-E7B2-411D-A9FA-1829A258AAE7}" srcOrd="0" destOrd="14" presId="urn:microsoft.com/office/officeart/2005/8/layout/hList1"/>
    <dgm:cxn modelId="{DA5C805F-9283-4D5A-8CAD-0A69F5602A00}" type="presOf" srcId="{C4D2A1B3-03D2-47C9-9584-F944C3260018}" destId="{B4E798DD-A78A-4637-B1D3-97A833380200}" srcOrd="0" destOrd="6" presId="urn:microsoft.com/office/officeart/2005/8/layout/hList1"/>
    <dgm:cxn modelId="{F233A25F-7575-4954-A17B-0B1064EFB2C8}" type="presOf" srcId="{C953555F-AF33-4059-A64B-42D03F1101FE}" destId="{66ECD1B7-E7B2-411D-A9FA-1829A258AAE7}" srcOrd="0" destOrd="10" presId="urn:microsoft.com/office/officeart/2005/8/layout/hList1"/>
    <dgm:cxn modelId="{F26CB95F-9373-44E9-BAC2-FD8EE76E3097}" type="presOf" srcId="{78DB9BF5-3C57-4C0D-B270-34EE794B51D5}" destId="{66ECD1B7-E7B2-411D-A9FA-1829A258AAE7}" srcOrd="0" destOrd="5" presId="urn:microsoft.com/office/officeart/2005/8/layout/hList1"/>
    <dgm:cxn modelId="{E436DF60-C0A5-4DEB-9B3B-312A893762E6}" srcId="{AA1F2B17-C779-4323-BF98-08624DB7AE06}" destId="{E743BAC4-0A0C-4FFA-9FB0-D42181326C9F}" srcOrd="0" destOrd="0" parTransId="{6375872F-90A8-4A07-B394-F16EDE1E750E}" sibTransId="{5D99FFAA-2208-40FD-A22A-6B05D0C53E96}"/>
    <dgm:cxn modelId="{63E5A441-E7EC-4D83-AD3A-CD3E61925C4C}" type="presOf" srcId="{CEF697F7-0B5E-4C3B-BCEA-3BB6BF88EBF5}" destId="{66ECD1B7-E7B2-411D-A9FA-1829A258AAE7}" srcOrd="0" destOrd="1" presId="urn:microsoft.com/office/officeart/2005/8/layout/hList1"/>
    <dgm:cxn modelId="{D9B03042-302A-493C-9A0F-5D53499F26E1}" srcId="{AA1F2B17-C779-4323-BF98-08624DB7AE06}" destId="{7CCF3289-6C77-4882-98D2-62809F2E5D5D}" srcOrd="2" destOrd="0" parTransId="{94683935-6A2F-4C51-AB4D-559C536873A5}" sibTransId="{91BCAE4C-DE28-4CF6-8281-F37158E38D15}"/>
    <dgm:cxn modelId="{76114F63-8B46-4F80-9431-D01B6BCC6710}" type="presOf" srcId="{A7E76A7E-5908-40AB-85A2-9340EE7095EA}" destId="{E61D98B3-4A43-4BE6-9319-862DB9B49446}" srcOrd="0" destOrd="0" presId="urn:microsoft.com/office/officeart/2005/8/layout/hList1"/>
    <dgm:cxn modelId="{DF36A365-0FB6-4414-B332-B7A6A7CBCAF7}" srcId="{55B13306-B3B6-4397-8D55-A677A0553E4A}" destId="{13DD2FF4-F56A-4B2C-933B-055774D5EE49}" srcOrd="4" destOrd="0" parTransId="{F9CEFFA3-5B1F-46BF-A77F-3B25706082BD}" sibTransId="{070147D1-D5FC-460F-8B37-378EBE165082}"/>
    <dgm:cxn modelId="{D22EFE48-CBAA-4991-8982-46AE044AB196}" type="presOf" srcId="{27FD350C-8BBA-4E8B-9B3A-0E8014D51452}" destId="{B4E798DD-A78A-4637-B1D3-97A833380200}" srcOrd="0" destOrd="10" presId="urn:microsoft.com/office/officeart/2005/8/layout/hList1"/>
    <dgm:cxn modelId="{C5627D4A-56B1-4719-9E04-7637E8D5951A}" type="presOf" srcId="{80AD7668-B70D-4847-9D40-938132E20D1F}" destId="{FF0F205A-82F2-425F-9953-EC1F9EABE1E5}" srcOrd="0" destOrd="3" presId="urn:microsoft.com/office/officeart/2005/8/layout/hList1"/>
    <dgm:cxn modelId="{3F3DFD4A-666B-4668-AD3A-953909C7FDEB}" type="presOf" srcId="{712A3CB4-EB53-4C46-A7D4-EC0B0D96AD92}" destId="{FF0F205A-82F2-425F-9953-EC1F9EABE1E5}" srcOrd="0" destOrd="5" presId="urn:microsoft.com/office/officeart/2005/8/layout/hList1"/>
    <dgm:cxn modelId="{2090376B-50B8-4D32-984F-AA0F0D1D1C50}" srcId="{55B13306-B3B6-4397-8D55-A677A0553E4A}" destId="{C953555F-AF33-4059-A64B-42D03F1101FE}" srcOrd="10" destOrd="0" parTransId="{CF31704F-0965-4F7C-B071-095EC66CE07B}" sibTransId="{0B6E62F7-A2DE-4478-AE43-F78C35A13870}"/>
    <dgm:cxn modelId="{8859696D-0DA0-42E3-8181-1A1B05EB02A2}" srcId="{55B13306-B3B6-4397-8D55-A677A0553E4A}" destId="{AAD40700-F137-4152-9973-4C4AB7F04D1A}" srcOrd="15" destOrd="0" parTransId="{D36141DE-2620-4094-9E00-096EBAB0BDC7}" sibTransId="{260EB3AF-FD47-47B2-AB48-5E775C3914AD}"/>
    <dgm:cxn modelId="{43AD346E-EF1D-4EE5-B9EB-9AA435DA6CC2}" type="presOf" srcId="{B51D0E3D-1E5E-4FBF-A79C-222C5D08BBFD}" destId="{66ECD1B7-E7B2-411D-A9FA-1829A258AAE7}" srcOrd="0" destOrd="6" presId="urn:microsoft.com/office/officeart/2005/8/layout/hList1"/>
    <dgm:cxn modelId="{574E1F4F-E227-48B6-B367-A14E64D8BF1E}" type="presOf" srcId="{D5D15D55-21F2-4E54-BE7D-75DAA0455D40}" destId="{FF0F205A-82F2-425F-9953-EC1F9EABE1E5}" srcOrd="0" destOrd="2" presId="urn:microsoft.com/office/officeart/2005/8/layout/hList1"/>
    <dgm:cxn modelId="{1D7B7C6F-883C-4628-94D8-636156D61B7E}" srcId="{C9B73B30-F0BE-4FEE-8207-A7490ABE9531}" destId="{AA1F2B17-C779-4323-BF98-08624DB7AE06}" srcOrd="0" destOrd="0" parTransId="{DFCF90FD-58E3-4014-8BB7-9D11B1B6C3A2}" sibTransId="{09E6CF98-AFC2-4867-9CF7-BEAA5E3093B2}"/>
    <dgm:cxn modelId="{FF17F54F-0AAA-49A6-9312-855A493D7F69}" srcId="{55B13306-B3B6-4397-8D55-A677A0553E4A}" destId="{C4EBCA57-5A60-4BC6-BE5C-DFC9A2318C75}" srcOrd="9" destOrd="0" parTransId="{3BC8125F-6B16-4035-AF9B-F9B8F444B393}" sibTransId="{C40E8F39-D659-4EA1-A5EF-D736418EB5DD}"/>
    <dgm:cxn modelId="{203EAD71-8C0A-4EEE-8C0F-D97E2410DE9C}" srcId="{55B13306-B3B6-4397-8D55-A677A0553E4A}" destId="{CEF697F7-0B5E-4C3B-BCEA-3BB6BF88EBF5}" srcOrd="1" destOrd="0" parTransId="{AA33EC63-AFCE-418E-9745-010BBC02C532}" sibTransId="{E179DE80-2809-4EE2-B4D4-3CF382FDC20E}"/>
    <dgm:cxn modelId="{23409673-095A-4CDF-B32E-16CFAFC01A41}" srcId="{55B13306-B3B6-4397-8D55-A677A0553E4A}" destId="{8E8CC648-025F-4B1D-857C-5BE4AE7FB703}" srcOrd="14" destOrd="0" parTransId="{3175BA23-AE9E-4646-A1F1-A7B532129640}" sibTransId="{344B92DF-EA96-434C-9B2D-F97A1A85FB8A}"/>
    <dgm:cxn modelId="{48BDF774-D60F-4B22-8DF7-7E8A2A11E6CE}" srcId="{C9B73B30-F0BE-4FEE-8207-A7490ABE9531}" destId="{6352CD6C-626F-4C7A-A09D-6EDA3B5626BE}" srcOrd="5" destOrd="0" parTransId="{1C4FDBD3-9AAD-4F58-81F8-2DE246E053AC}" sibTransId="{F2C58A8F-A07B-4951-BDFC-01E999373517}"/>
    <dgm:cxn modelId="{330D0D5A-B970-4518-AC1D-75011063D361}" srcId="{AA1F2B17-C779-4323-BF98-08624DB7AE06}" destId="{017797D8-A8EF-49FC-A264-2ABE60DC4AB7}" srcOrd="7" destOrd="0" parTransId="{FDDC4934-96C6-4C26-A1AD-78D4C2AB3734}" sibTransId="{7C70A745-CC42-4A9C-8518-38AB342C1D7A}"/>
    <dgm:cxn modelId="{CADF177D-F0FF-4638-BD66-9DB87C93883B}" srcId="{55B13306-B3B6-4397-8D55-A677A0553E4A}" destId="{797733C4-2DE7-4427-81C1-86B9C5F5FEAC}" srcOrd="13" destOrd="0" parTransId="{5DA9EC3E-37E9-4244-A088-B75353B7558C}" sibTransId="{9A02E858-7DDC-418C-9B0F-8F97D514361F}"/>
    <dgm:cxn modelId="{EDDC4C7F-FDB3-4B54-AE1C-D6FBE6692158}" type="presOf" srcId="{464528A5-8517-4761-B6E6-D3182C536417}" destId="{66ECD1B7-E7B2-411D-A9FA-1829A258AAE7}" srcOrd="0" destOrd="11" presId="urn:microsoft.com/office/officeart/2005/8/layout/hList1"/>
    <dgm:cxn modelId="{03D3987F-5908-4789-837C-409F1732468A}" type="presOf" srcId="{E743BAC4-0A0C-4FFA-9FB0-D42181326C9F}" destId="{B4E798DD-A78A-4637-B1D3-97A833380200}" srcOrd="0" destOrd="0" presId="urn:microsoft.com/office/officeart/2005/8/layout/hList1"/>
    <dgm:cxn modelId="{CDD5E488-E40E-42DE-AE79-B86159B3DA49}" type="presOf" srcId="{FD1E1E47-3F20-4AD9-B921-761CFA91DA98}" destId="{66ECD1B7-E7B2-411D-A9FA-1829A258AAE7}" srcOrd="0" destOrd="3" presId="urn:microsoft.com/office/officeart/2005/8/layout/hList1"/>
    <dgm:cxn modelId="{96105589-5637-4C40-BDAD-2A806FB21ED1}" type="presOf" srcId="{7CCF3289-6C77-4882-98D2-62809F2E5D5D}" destId="{B4E798DD-A78A-4637-B1D3-97A833380200}" srcOrd="0" destOrd="2" presId="urn:microsoft.com/office/officeart/2005/8/layout/hList1"/>
    <dgm:cxn modelId="{1755478A-61D7-40A8-A4DC-4A9B88EE014A}" type="presOf" srcId="{ECC0CFAD-6EF1-41BA-9615-572A78821299}" destId="{FF0F205A-82F2-425F-9953-EC1F9EABE1E5}" srcOrd="0" destOrd="4" presId="urn:microsoft.com/office/officeart/2005/8/layout/hList1"/>
    <dgm:cxn modelId="{3823B68B-08A8-4F2D-BF03-235A775B0310}" srcId="{AA1F2B17-C779-4323-BF98-08624DB7AE06}" destId="{C4D2A1B3-03D2-47C9-9584-F944C3260018}" srcOrd="6" destOrd="0" parTransId="{5E0EAD8B-1300-41FC-B684-F44F5B8642DE}" sibTransId="{D24B3CE3-DA3B-46A2-92E9-68DF2F10FA97}"/>
    <dgm:cxn modelId="{A5B0788C-7F7B-4E2C-B5EA-D1B85C4F0F95}" type="presOf" srcId="{4665DE53-FA93-4F95-8499-2C9AE61028FA}" destId="{66ECD1B7-E7B2-411D-A9FA-1829A258AAE7}" srcOrd="0" destOrd="0" presId="urn:microsoft.com/office/officeart/2005/8/layout/hList1"/>
    <dgm:cxn modelId="{DE98038F-BF05-41A8-AAEF-9B76B27679DF}" type="presOf" srcId="{48A2F4E5-1CC9-4CAD-A43A-0651886C313C}" destId="{66ECD1B7-E7B2-411D-A9FA-1829A258AAE7}" srcOrd="0" destOrd="7" presId="urn:microsoft.com/office/officeart/2005/8/layout/hList1"/>
    <dgm:cxn modelId="{BEBF3297-09F9-4C71-8A20-3DDDB633ABAF}" type="presOf" srcId="{C4EBCA57-5A60-4BC6-BE5C-DFC9A2318C75}" destId="{66ECD1B7-E7B2-411D-A9FA-1829A258AAE7}" srcOrd="0" destOrd="9" presId="urn:microsoft.com/office/officeart/2005/8/layout/hList1"/>
    <dgm:cxn modelId="{46522198-E153-4CEE-BE5A-632B505A13BF}" type="presOf" srcId="{31E72741-CF69-4306-81B8-F2C8F0D2C2BE}" destId="{FF0F205A-82F2-425F-9953-EC1F9EABE1E5}" srcOrd="0" destOrd="0" presId="urn:microsoft.com/office/officeart/2005/8/layout/hList1"/>
    <dgm:cxn modelId="{C804B59F-4D41-4327-8CC6-6A0C35D6794F}" srcId="{AA1F2B17-C779-4323-BF98-08624DB7AE06}" destId="{C51E7A7F-B7A5-43D2-A066-61BCC4E15C9A}" srcOrd="1" destOrd="0" parTransId="{F2528B47-5534-4240-911A-72E1F741CFAC}" sibTransId="{AF3A3409-14E8-41CC-8606-A9D84A8FA9B3}"/>
    <dgm:cxn modelId="{A85ADFA4-074D-4022-AAF5-1A4F964FAB5B}" srcId="{C9B73B30-F0BE-4FEE-8207-A7490ABE9531}" destId="{A7E76A7E-5908-40AB-85A2-9340EE7095EA}" srcOrd="3" destOrd="0" parTransId="{930FF519-6D08-43AB-9944-6E65C65C701E}" sibTransId="{F2263B2A-6E04-458E-96F9-357BEB2747C4}"/>
    <dgm:cxn modelId="{036F47A9-30B1-4AFC-B4F0-9237EA8E555C}" type="presOf" srcId="{017797D8-A8EF-49FC-A264-2ABE60DC4AB7}" destId="{B4E798DD-A78A-4637-B1D3-97A833380200}" srcOrd="0" destOrd="7" presId="urn:microsoft.com/office/officeart/2005/8/layout/hList1"/>
    <dgm:cxn modelId="{309C29AB-B738-4856-A5BA-42BC2261DB24}" srcId="{55B13306-B3B6-4397-8D55-A677A0553E4A}" destId="{FD1E1E47-3F20-4AD9-B921-761CFA91DA98}" srcOrd="3" destOrd="0" parTransId="{8D108A27-816F-4366-8623-9F8F4B0A9FA8}" sibTransId="{DEAE58B3-FA45-4A95-847C-4D6C1868481F}"/>
    <dgm:cxn modelId="{A56C9BAE-EEA6-4744-BBC4-B8115BB29742}" type="presOf" srcId="{FD3925CC-00D5-4E5A-9922-7338F9887A0E}" destId="{66ECD1B7-E7B2-411D-A9FA-1829A258AAE7}" srcOrd="0" destOrd="12" presId="urn:microsoft.com/office/officeart/2005/8/layout/hList1"/>
    <dgm:cxn modelId="{E9A9FCAE-6A04-458B-B408-4026ECEAB3FA}" srcId="{C9B73B30-F0BE-4FEE-8207-A7490ABE9531}" destId="{13DD08F4-CBE5-4225-A19F-AB0B4459D9AE}" srcOrd="6" destOrd="0" parTransId="{9C213CBD-0FD6-4B73-B3C0-AA8A91412F7F}" sibTransId="{21EA75FE-F667-44FD-BDBD-3640F0BA50C3}"/>
    <dgm:cxn modelId="{2B1A26B8-6379-498F-8F77-F508FA38E450}" srcId="{AA1F2B17-C779-4323-BF98-08624DB7AE06}" destId="{27FD350C-8BBA-4E8B-9B3A-0E8014D51452}" srcOrd="10" destOrd="0" parTransId="{2AA19C9F-29DA-4E4C-BD75-22AC940AAC1D}" sibTransId="{7E06B536-2742-41EC-9694-C79A42A3FC1C}"/>
    <dgm:cxn modelId="{7725B1B8-BB10-4119-AA4A-DA677CF7C14D}" type="presOf" srcId="{797733C4-2DE7-4427-81C1-86B9C5F5FEAC}" destId="{66ECD1B7-E7B2-411D-A9FA-1829A258AAE7}" srcOrd="0" destOrd="13" presId="urn:microsoft.com/office/officeart/2005/8/layout/hList1"/>
    <dgm:cxn modelId="{9997DAB8-FF33-4D81-8B43-D3FE08B15873}" type="presOf" srcId="{7D440807-F1CF-413E-B53D-4326B0C55696}" destId="{B4E798DD-A78A-4637-B1D3-97A833380200}" srcOrd="0" destOrd="11" presId="urn:microsoft.com/office/officeart/2005/8/layout/hList1"/>
    <dgm:cxn modelId="{559430BE-7A82-4FC2-A18A-E8CC35FA4A82}" type="presOf" srcId="{AAD40700-F137-4152-9973-4C4AB7F04D1A}" destId="{66ECD1B7-E7B2-411D-A9FA-1829A258AAE7}" srcOrd="0" destOrd="15" presId="urn:microsoft.com/office/officeart/2005/8/layout/hList1"/>
    <dgm:cxn modelId="{9C2403C2-31BC-4432-8A6F-1456424B94FC}" srcId="{55B13306-B3B6-4397-8D55-A677A0553E4A}" destId="{C9BC2F81-A76A-487C-B521-AA4ACD160250}" srcOrd="8" destOrd="0" parTransId="{2CB189A1-B758-4DCE-9C0A-C15CB0A6EDE3}" sibTransId="{8CC859F8-70DD-449E-A084-A51C1FD0B790}"/>
    <dgm:cxn modelId="{65B318C4-7105-4C32-ADAC-40796A94E028}" type="presOf" srcId="{A7EBCBF6-62EE-4A35-AF31-8AE302397987}" destId="{FF0F205A-82F2-425F-9953-EC1F9EABE1E5}" srcOrd="0" destOrd="6" presId="urn:microsoft.com/office/officeart/2005/8/layout/hList1"/>
    <dgm:cxn modelId="{954A85C7-73DC-4F75-B22B-2F32D05045DC}" type="presOf" srcId="{13DD08F4-CBE5-4225-A19F-AB0B4459D9AE}" destId="{0F584034-8EEF-4B8E-8C80-B91AA70E3317}" srcOrd="0" destOrd="0" presId="urn:microsoft.com/office/officeart/2005/8/layout/hList1"/>
    <dgm:cxn modelId="{081F66CA-0454-44BB-87EA-010577F2967D}" srcId="{26B47EF9-4ECE-4B9B-9B34-FBC0E5D771FB}" destId="{3DEC0ABB-6840-4BC9-8E7F-C1138A429727}" srcOrd="1" destOrd="0" parTransId="{447E4495-8FB7-46C0-98F5-D33AFC0BD957}" sibTransId="{8455728C-76BF-400F-85CA-1223BD536EA5}"/>
    <dgm:cxn modelId="{0403DFCD-0BC8-40E2-BD2E-D2DE4682AE5E}" srcId="{AA1F2B17-C779-4323-BF98-08624DB7AE06}" destId="{ED71FC5D-4C90-4571-B371-0A1D6826F7AF}" srcOrd="9" destOrd="0" parTransId="{BF928BDD-91A7-420C-8283-EDE8AAC1C5A6}" sibTransId="{B4E5631F-F7AA-464D-8D74-7B75DD623D08}"/>
    <dgm:cxn modelId="{8FF31FD3-42F4-4B70-9F2D-1F2407DFFE4D}" srcId="{26B47EF9-4ECE-4B9B-9B34-FBC0E5D771FB}" destId="{80AD7668-B70D-4847-9D40-938132E20D1F}" srcOrd="3" destOrd="0" parTransId="{D4CA8B0B-0B8E-4365-B2EB-899D84301CAF}" sibTransId="{00646328-88D3-4116-ACE3-5E96D3A63CD1}"/>
    <dgm:cxn modelId="{658370D6-7888-4F14-BEBB-C573F2FB267F}" srcId="{26B47EF9-4ECE-4B9B-9B34-FBC0E5D771FB}" destId="{ECC0CFAD-6EF1-41BA-9615-572A78821299}" srcOrd="4" destOrd="0" parTransId="{AE19EC6F-023C-4637-A25E-FF4E24B59707}" sibTransId="{B66D2E4A-0070-41CB-B853-8365B4990963}"/>
    <dgm:cxn modelId="{17481CD7-5BBC-4764-8607-33FFABD16075}" type="presOf" srcId="{38B2325B-A6EA-4EF2-9E84-F7C1BA9C0A79}" destId="{B4E798DD-A78A-4637-B1D3-97A833380200}" srcOrd="0" destOrd="4" presId="urn:microsoft.com/office/officeart/2005/8/layout/hList1"/>
    <dgm:cxn modelId="{52F7C3D8-9C00-44A0-9EC3-E9F566E67125}" srcId="{55B13306-B3B6-4397-8D55-A677A0553E4A}" destId="{464528A5-8517-4761-B6E6-D3182C536417}" srcOrd="11" destOrd="0" parTransId="{7F7F47FE-9122-4C50-9A50-246CC2C4C08E}" sibTransId="{8EDB71AD-AE5F-4577-8714-BF9577164776}"/>
    <dgm:cxn modelId="{CA584BDE-BF90-4DC5-94E1-27296EF49729}" type="presOf" srcId="{65BF166B-AEC1-46A6-92C2-F387D152F535}" destId="{B4E798DD-A78A-4637-B1D3-97A833380200}" srcOrd="0" destOrd="8" presId="urn:microsoft.com/office/officeart/2005/8/layout/hList1"/>
    <dgm:cxn modelId="{EADC9DDE-B9D1-4B49-84C5-3668E4EA5498}" type="presOf" srcId="{67CEC44E-41AD-48EF-AC16-1A15E67B9FDE}" destId="{E81A8695-ED68-4365-A890-ADD420487F97}" srcOrd="0" destOrd="0" presId="urn:microsoft.com/office/officeart/2005/8/layout/hList1"/>
    <dgm:cxn modelId="{253205E0-D71E-4CBD-9D83-B3DB3F98D9EC}" type="presOf" srcId="{4E5A929E-A277-4F35-934A-A0F12147BCEE}" destId="{66ECD1B7-E7B2-411D-A9FA-1829A258AAE7}" srcOrd="0" destOrd="2" presId="urn:microsoft.com/office/officeart/2005/8/layout/hList1"/>
    <dgm:cxn modelId="{560905E5-53E4-42EC-8392-ECAE67B183B7}" srcId="{AA1F2B17-C779-4323-BF98-08624DB7AE06}" destId="{9DB774F7-BC2A-4EDE-8DA4-06EDD338A1E0}" srcOrd="5" destOrd="0" parTransId="{5EE6CE23-3A1E-4FB1-87CC-2F00D057B499}" sibTransId="{CA7BECD0-7E40-4C03-9819-F0A6026BA1FB}"/>
    <dgm:cxn modelId="{19D4F8E6-5F24-4F07-840C-162009CA4BC9}" srcId="{C9B73B30-F0BE-4FEE-8207-A7490ABE9531}" destId="{26B47EF9-4ECE-4B9B-9B34-FBC0E5D771FB}" srcOrd="1" destOrd="0" parTransId="{864D9709-BBA6-4192-A589-EF7E8FA75CAF}" sibTransId="{D5035400-28F7-43AF-A532-0D85EB55B286}"/>
    <dgm:cxn modelId="{B02618EA-F0FA-4843-850A-6EBEA8150BB5}" srcId="{55B13306-B3B6-4397-8D55-A677A0553E4A}" destId="{78DB9BF5-3C57-4C0D-B270-34EE794B51D5}" srcOrd="5" destOrd="0" parTransId="{DB0EE0E9-97F3-49FC-8915-80B9EED459EE}" sibTransId="{0EE68F70-3DD7-4713-B6E7-FF1591E70C70}"/>
    <dgm:cxn modelId="{4A69F0EE-A98F-4A3A-A2BD-6E9428463C35}" srcId="{AA1F2B17-C779-4323-BF98-08624DB7AE06}" destId="{38B2325B-A6EA-4EF2-9E84-F7C1BA9C0A79}" srcOrd="4" destOrd="0" parTransId="{5A4F21ED-F34A-4D57-A20B-A90EA4FD37AE}" sibTransId="{C68E2E82-221B-44D1-AA33-640FE2D204BD}"/>
    <dgm:cxn modelId="{E7286BF1-9EC6-45AD-96A1-9AAFE4156FD1}" type="presOf" srcId="{C9B73B30-F0BE-4FEE-8207-A7490ABE9531}" destId="{909E4FA5-A529-4F87-9F44-11225B0AA6EF}" srcOrd="0" destOrd="0" presId="urn:microsoft.com/office/officeart/2005/8/layout/hList1"/>
    <dgm:cxn modelId="{128B70F3-2DBF-4C6C-8DC3-C7234ABA8716}" type="presOf" srcId="{BA697399-B23F-436E-AA04-67E3CC488E7F}" destId="{B4E798DD-A78A-4637-B1D3-97A833380200}" srcOrd="0" destOrd="3" presId="urn:microsoft.com/office/officeart/2005/8/layout/hList1"/>
    <dgm:cxn modelId="{FAE3AAF7-E72E-4B33-84E2-31AC49B29F5D}" type="presOf" srcId="{9DB774F7-BC2A-4EDE-8DA4-06EDD338A1E0}" destId="{B4E798DD-A78A-4637-B1D3-97A833380200}" srcOrd="0" destOrd="5" presId="urn:microsoft.com/office/officeart/2005/8/layout/hList1"/>
    <dgm:cxn modelId="{FCC95CF9-D73C-4DCA-ADA7-13B48ABCCDF7}" srcId="{55B13306-B3B6-4397-8D55-A677A0553E4A}" destId="{FD3925CC-00D5-4E5A-9922-7338F9887A0E}" srcOrd="12" destOrd="0" parTransId="{66629A53-6ED2-4902-984E-5F329EC4BDDC}" sibTransId="{EECFB68C-100F-498A-8524-EA76677FF968}"/>
    <dgm:cxn modelId="{87090AFC-85A4-4579-8267-2040B8392CF6}" type="presOf" srcId="{13DD2FF4-F56A-4B2C-933B-055774D5EE49}" destId="{66ECD1B7-E7B2-411D-A9FA-1829A258AAE7}" srcOrd="0" destOrd="4" presId="urn:microsoft.com/office/officeart/2005/8/layout/hList1"/>
    <dgm:cxn modelId="{01D7D9DC-C962-4070-97C3-8E75DAA06BCA}" type="presParOf" srcId="{909E4FA5-A529-4F87-9F44-11225B0AA6EF}" destId="{87C5B225-2CA7-4050-914C-03E15C29D113}" srcOrd="0" destOrd="0" presId="urn:microsoft.com/office/officeart/2005/8/layout/hList1"/>
    <dgm:cxn modelId="{6D3756F2-E7E7-4174-8EB2-77D52D30CA82}" type="presParOf" srcId="{87C5B225-2CA7-4050-914C-03E15C29D113}" destId="{A1626CB0-C560-4731-B38A-17A384302F7C}" srcOrd="0" destOrd="0" presId="urn:microsoft.com/office/officeart/2005/8/layout/hList1"/>
    <dgm:cxn modelId="{9AAFFAAE-DDFF-4271-BBB7-5373643C6B75}" type="presParOf" srcId="{87C5B225-2CA7-4050-914C-03E15C29D113}" destId="{B4E798DD-A78A-4637-B1D3-97A833380200}" srcOrd="1" destOrd="0" presId="urn:microsoft.com/office/officeart/2005/8/layout/hList1"/>
    <dgm:cxn modelId="{54292165-402E-414B-BD06-744129E260C8}" type="presParOf" srcId="{909E4FA5-A529-4F87-9F44-11225B0AA6EF}" destId="{D825B5EC-1CDB-49AF-879C-A4404A2DE7D2}" srcOrd="1" destOrd="0" presId="urn:microsoft.com/office/officeart/2005/8/layout/hList1"/>
    <dgm:cxn modelId="{782B58ED-6DA9-468D-A1FB-C582F168D854}" type="presParOf" srcId="{909E4FA5-A529-4F87-9F44-11225B0AA6EF}" destId="{DF26E633-38DF-449A-B739-DF190DFA1C88}" srcOrd="2" destOrd="0" presId="urn:microsoft.com/office/officeart/2005/8/layout/hList1"/>
    <dgm:cxn modelId="{94F4575C-D87C-4F84-8ADB-545CC2D54F85}" type="presParOf" srcId="{DF26E633-38DF-449A-B739-DF190DFA1C88}" destId="{3CD023F3-014F-4AA1-9116-8EAE1C9B7F0E}" srcOrd="0" destOrd="0" presId="urn:microsoft.com/office/officeart/2005/8/layout/hList1"/>
    <dgm:cxn modelId="{7C73F27B-F5AA-4CB8-8D6B-45F048079626}" type="presParOf" srcId="{DF26E633-38DF-449A-B739-DF190DFA1C88}" destId="{FF0F205A-82F2-425F-9953-EC1F9EABE1E5}" srcOrd="1" destOrd="0" presId="urn:microsoft.com/office/officeart/2005/8/layout/hList1"/>
    <dgm:cxn modelId="{4D888A10-4313-42C2-B1B8-B47C81BEF149}" type="presParOf" srcId="{909E4FA5-A529-4F87-9F44-11225B0AA6EF}" destId="{BB4905EF-6122-4CC2-98D2-874693246F77}" srcOrd="3" destOrd="0" presId="urn:microsoft.com/office/officeart/2005/8/layout/hList1"/>
    <dgm:cxn modelId="{2F43EA35-5284-4443-88B1-BFF473607E96}" type="presParOf" srcId="{909E4FA5-A529-4F87-9F44-11225B0AA6EF}" destId="{C54AD06D-2B4A-44C2-8DFE-D581B04B75B4}" srcOrd="4" destOrd="0" presId="urn:microsoft.com/office/officeart/2005/8/layout/hList1"/>
    <dgm:cxn modelId="{02ACF38B-59C6-431F-BFC8-25F153C6768E}" type="presParOf" srcId="{C54AD06D-2B4A-44C2-8DFE-D581B04B75B4}" destId="{65764293-1A84-4B3D-AD56-BDF228874488}" srcOrd="0" destOrd="0" presId="urn:microsoft.com/office/officeart/2005/8/layout/hList1"/>
    <dgm:cxn modelId="{729E34E7-E73A-4063-9702-9EC08AEBEEA2}" type="presParOf" srcId="{C54AD06D-2B4A-44C2-8DFE-D581B04B75B4}" destId="{66ECD1B7-E7B2-411D-A9FA-1829A258AAE7}" srcOrd="1" destOrd="0" presId="urn:microsoft.com/office/officeart/2005/8/layout/hList1"/>
    <dgm:cxn modelId="{3C473D33-F3F7-4E55-9084-582EB601DA07}" type="presParOf" srcId="{909E4FA5-A529-4F87-9F44-11225B0AA6EF}" destId="{BD7C7482-165B-4F56-B04A-8BD41EBD490D}" srcOrd="5" destOrd="0" presId="urn:microsoft.com/office/officeart/2005/8/layout/hList1"/>
    <dgm:cxn modelId="{0245D1FD-287D-4BB7-9F06-08BADD1F5A39}" type="presParOf" srcId="{909E4FA5-A529-4F87-9F44-11225B0AA6EF}" destId="{8F732765-28E1-4D89-A3B2-3982B29E47AC}" srcOrd="6" destOrd="0" presId="urn:microsoft.com/office/officeart/2005/8/layout/hList1"/>
    <dgm:cxn modelId="{9A8A5957-83D8-455B-B090-00126DE0D71D}" type="presParOf" srcId="{8F732765-28E1-4D89-A3B2-3982B29E47AC}" destId="{E61D98B3-4A43-4BE6-9319-862DB9B49446}" srcOrd="0" destOrd="0" presId="urn:microsoft.com/office/officeart/2005/8/layout/hList1"/>
    <dgm:cxn modelId="{A6B62600-349F-4155-8D4C-C2DAA3078659}" type="presParOf" srcId="{8F732765-28E1-4D89-A3B2-3982B29E47AC}" destId="{56F85840-4947-43C5-876E-43C79187E1C4}" srcOrd="1" destOrd="0" presId="urn:microsoft.com/office/officeart/2005/8/layout/hList1"/>
    <dgm:cxn modelId="{EA697985-5184-4BB8-BF0E-A53322B331E3}" type="presParOf" srcId="{909E4FA5-A529-4F87-9F44-11225B0AA6EF}" destId="{F7D18CD8-C6F4-4D64-957B-8405381E93F0}" srcOrd="7" destOrd="0" presId="urn:microsoft.com/office/officeart/2005/8/layout/hList1"/>
    <dgm:cxn modelId="{7DD4C0D0-9AFF-4485-9A8E-8271FBEA94C0}" type="presParOf" srcId="{909E4FA5-A529-4F87-9F44-11225B0AA6EF}" destId="{44EFDE04-F35F-461E-A450-C99BA0F1CDC3}" srcOrd="8" destOrd="0" presId="urn:microsoft.com/office/officeart/2005/8/layout/hList1"/>
    <dgm:cxn modelId="{CF03A76E-EBCD-465F-ABA2-E9F203D3D4FB}" type="presParOf" srcId="{44EFDE04-F35F-461E-A450-C99BA0F1CDC3}" destId="{E81A8695-ED68-4365-A890-ADD420487F97}" srcOrd="0" destOrd="0" presId="urn:microsoft.com/office/officeart/2005/8/layout/hList1"/>
    <dgm:cxn modelId="{494DC154-5B6C-4EE4-9CDD-186A80F5FFAE}" type="presParOf" srcId="{44EFDE04-F35F-461E-A450-C99BA0F1CDC3}" destId="{985B5523-CBF7-487E-A5FB-991F77701613}" srcOrd="1" destOrd="0" presId="urn:microsoft.com/office/officeart/2005/8/layout/hList1"/>
    <dgm:cxn modelId="{9A800FD1-8DFC-4BC3-8B66-0A0353341456}" type="presParOf" srcId="{909E4FA5-A529-4F87-9F44-11225B0AA6EF}" destId="{03FD7103-867F-470B-9C95-49EA49F034E1}" srcOrd="9" destOrd="0" presId="urn:microsoft.com/office/officeart/2005/8/layout/hList1"/>
    <dgm:cxn modelId="{77BBED28-5B5C-4D4C-9108-85C1D09AA217}" type="presParOf" srcId="{909E4FA5-A529-4F87-9F44-11225B0AA6EF}" destId="{C1FF8E04-7BD0-4219-AC0F-1E3959772180}" srcOrd="10" destOrd="0" presId="urn:microsoft.com/office/officeart/2005/8/layout/hList1"/>
    <dgm:cxn modelId="{1286EF06-F297-47BF-89BA-95A9D49CD61F}" type="presParOf" srcId="{C1FF8E04-7BD0-4219-AC0F-1E3959772180}" destId="{FE534B10-DB47-408C-A5F5-069140D2A5CE}" srcOrd="0" destOrd="0" presId="urn:microsoft.com/office/officeart/2005/8/layout/hList1"/>
    <dgm:cxn modelId="{E148025C-5D5D-43DE-9FD5-A26B18EC0837}" type="presParOf" srcId="{C1FF8E04-7BD0-4219-AC0F-1E3959772180}" destId="{BCA60CC0-767B-438D-8CCD-921EAF1D4461}" srcOrd="1" destOrd="0" presId="urn:microsoft.com/office/officeart/2005/8/layout/hList1"/>
    <dgm:cxn modelId="{D35327FF-7525-463D-8C42-78F61ED0CD94}" type="presParOf" srcId="{909E4FA5-A529-4F87-9F44-11225B0AA6EF}" destId="{ABCE30F8-C189-44F0-8C70-A80BF4F07955}" srcOrd="11" destOrd="0" presId="urn:microsoft.com/office/officeart/2005/8/layout/hList1"/>
    <dgm:cxn modelId="{BF730C2B-15F9-4CF7-A555-9B8CD43FA755}" type="presParOf" srcId="{909E4FA5-A529-4F87-9F44-11225B0AA6EF}" destId="{39767CA7-42E1-47B6-AB5A-5036E8B3ED2C}" srcOrd="12" destOrd="0" presId="urn:microsoft.com/office/officeart/2005/8/layout/hList1"/>
    <dgm:cxn modelId="{4C1EC6BB-46D2-4216-8CBA-D9B6987B51D3}" type="presParOf" srcId="{39767CA7-42E1-47B6-AB5A-5036E8B3ED2C}" destId="{0F584034-8EEF-4B8E-8C80-B91AA70E3317}" srcOrd="0" destOrd="0" presId="urn:microsoft.com/office/officeart/2005/8/layout/hList1"/>
    <dgm:cxn modelId="{BFEA891F-F456-40F1-8C23-CF3209C64836}" type="presParOf" srcId="{39767CA7-42E1-47B6-AB5A-5036E8B3ED2C}" destId="{4DFBD3E8-1499-4068-A067-E1ACEF02A5A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81E1D7-752F-4E11-862B-CEA2957B7216}"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F5FCA10C-68E8-4809-931F-141BDE9F82D7}">
      <dgm:prSet phldrT="[Text]"/>
      <dgm:spPr/>
      <dgm:t>
        <a:bodyPr/>
        <a:lstStyle/>
        <a:p>
          <a:r>
            <a:rPr lang="en-US" dirty="0">
              <a:latin typeface="Fira Sans" panose="020B0503050000020004" pitchFamily="34" charset="0"/>
            </a:rPr>
            <a:t>AWS Introduction</a:t>
          </a:r>
        </a:p>
      </dgm:t>
    </dgm:pt>
    <dgm:pt modelId="{69120D19-F007-4405-B377-7A9238F868C2}" type="parTrans" cxnId="{67D8AD08-D260-4C6B-ADD0-B61F58B1D368}">
      <dgm:prSet/>
      <dgm:spPr/>
      <dgm:t>
        <a:bodyPr/>
        <a:lstStyle/>
        <a:p>
          <a:endParaRPr lang="en-US"/>
        </a:p>
      </dgm:t>
    </dgm:pt>
    <dgm:pt modelId="{3ABBA07E-01ED-4729-A4B3-8308D2C40A24}" type="sibTrans" cxnId="{67D8AD08-D260-4C6B-ADD0-B61F58B1D368}">
      <dgm:prSet/>
      <dgm:spPr/>
      <dgm:t>
        <a:bodyPr/>
        <a:lstStyle/>
        <a:p>
          <a:endParaRPr lang="en-US"/>
        </a:p>
      </dgm:t>
    </dgm:pt>
    <dgm:pt modelId="{E8E30718-D24B-4315-B073-ABE1AEABAB13}">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en-US" dirty="0">
              <a:latin typeface="Fira Sans" panose="020B0503050000020004" pitchFamily="34" charset="0"/>
            </a:rPr>
            <a:t>AWS Foundational Services</a:t>
          </a:r>
        </a:p>
      </dgm:t>
    </dgm:pt>
    <dgm:pt modelId="{C322E241-1ABF-464F-8CA5-FE9598A63606}" type="parTrans" cxnId="{4A070511-3E5A-4D19-A7CF-7FF932487CA1}">
      <dgm:prSet/>
      <dgm:spPr/>
      <dgm:t>
        <a:bodyPr/>
        <a:lstStyle/>
        <a:p>
          <a:endParaRPr lang="en-US"/>
        </a:p>
      </dgm:t>
    </dgm:pt>
    <dgm:pt modelId="{2BEE7D00-280E-4BD4-BDE0-34C57FF7C5CE}" type="sibTrans" cxnId="{4A070511-3E5A-4D19-A7CF-7FF932487CA1}">
      <dgm:prSet>
        <dgm:style>
          <a:lnRef idx="2">
            <a:schemeClr val="dk1">
              <a:shade val="50000"/>
            </a:schemeClr>
          </a:lnRef>
          <a:fillRef idx="1">
            <a:schemeClr val="dk1"/>
          </a:fillRef>
          <a:effectRef idx="0">
            <a:schemeClr val="dk1"/>
          </a:effectRef>
          <a:fontRef idx="minor">
            <a:schemeClr val="lt1"/>
          </a:fontRef>
        </dgm:style>
      </dgm:prSet>
      <dgm:spPr/>
      <dgm:t>
        <a:bodyPr/>
        <a:lstStyle/>
        <a:p>
          <a:endParaRPr lang="en-US"/>
        </a:p>
      </dgm:t>
    </dgm:pt>
    <dgm:pt modelId="{9F6EDAAE-8D7F-4E42-AAB3-4C3F1D5DDBB9}">
      <dgm:prSet phldrT="[Text]"/>
      <dgm:spPr>
        <a:solidFill>
          <a:srgbClr val="F7C027"/>
        </a:solidFill>
      </dgm:spPr>
      <dgm:t>
        <a:bodyPr/>
        <a:lstStyle/>
        <a:p>
          <a:r>
            <a:rPr lang="en-US" dirty="0">
              <a:latin typeface="Fira Sans" panose="020B0503050000020004" pitchFamily="34" charset="0"/>
            </a:rPr>
            <a:t>AWS Management Tools</a:t>
          </a:r>
        </a:p>
      </dgm:t>
    </dgm:pt>
    <dgm:pt modelId="{AECF9935-3FC3-49D0-9EE1-4AFAB935758C}" type="parTrans" cxnId="{4F61EFD9-D17C-441D-B554-F5ED1CB22727}">
      <dgm:prSet/>
      <dgm:spPr/>
      <dgm:t>
        <a:bodyPr/>
        <a:lstStyle/>
        <a:p>
          <a:endParaRPr lang="en-US"/>
        </a:p>
      </dgm:t>
    </dgm:pt>
    <dgm:pt modelId="{B69A9985-5E7A-45BA-A753-CC441500A562}" type="sibTrans" cxnId="{4F61EFD9-D17C-441D-B554-F5ED1CB22727}">
      <dgm:prSet/>
      <dgm:spPr/>
      <dgm:t>
        <a:bodyPr/>
        <a:lstStyle/>
        <a:p>
          <a:endParaRPr lang="en-US"/>
        </a:p>
      </dgm:t>
    </dgm:pt>
    <dgm:pt modelId="{4AD2D301-C968-4B3C-8A83-1E6A0081766B}">
      <dgm:prSet/>
      <dgm:spPr>
        <a:solidFill>
          <a:schemeClr val="lt1">
            <a:hueOff val="0"/>
            <a:satOff val="0"/>
            <a:lumOff val="0"/>
          </a:schemeClr>
        </a:solidFill>
      </dgm:spPr>
      <dgm:t>
        <a:bodyPr/>
        <a:lstStyle/>
        <a:p>
          <a:r>
            <a:rPr lang="en-US" dirty="0">
              <a:solidFill>
                <a:srgbClr val="494848"/>
              </a:solidFill>
              <a:latin typeface="Fira Sans" panose="020B0503050000020004" pitchFamily="34" charset="0"/>
            </a:rPr>
            <a:t>The AWS Cloud</a:t>
          </a:r>
        </a:p>
      </dgm:t>
    </dgm:pt>
    <dgm:pt modelId="{DEAFBCAF-4178-4E9D-98D4-3C4056CA72E6}" type="parTrans" cxnId="{994F55FF-D527-42F2-9CE5-249487FDF369}">
      <dgm:prSet/>
      <dgm:spPr/>
      <dgm:t>
        <a:bodyPr/>
        <a:lstStyle/>
        <a:p>
          <a:endParaRPr lang="en-US"/>
        </a:p>
      </dgm:t>
    </dgm:pt>
    <dgm:pt modelId="{8E4BA929-F3F7-4441-9859-841AD555DEB9}" type="sibTrans" cxnId="{994F55FF-D527-42F2-9CE5-249487FDF369}">
      <dgm:prSet/>
      <dgm:spPr/>
      <dgm:t>
        <a:bodyPr/>
        <a:lstStyle/>
        <a:p>
          <a:endParaRPr lang="en-US"/>
        </a:p>
      </dgm:t>
    </dgm:pt>
    <dgm:pt modelId="{AC25F15A-1F85-4D7B-A597-595C425EFF05}">
      <dgm:prSet/>
      <dgm:spPr>
        <a:solidFill>
          <a:schemeClr val="lt1">
            <a:hueOff val="0"/>
            <a:satOff val="0"/>
            <a:lumOff val="0"/>
          </a:schemeClr>
        </a:solidFill>
      </dgm:spPr>
      <dgm:t>
        <a:bodyPr/>
        <a:lstStyle/>
        <a:p>
          <a:r>
            <a:rPr lang="en-US" dirty="0">
              <a:solidFill>
                <a:srgbClr val="494848"/>
              </a:solidFill>
              <a:latin typeface="Fira Sans" panose="020B0503050000020004" pitchFamily="34" charset="0"/>
            </a:rPr>
            <a:t>History</a:t>
          </a:r>
        </a:p>
      </dgm:t>
    </dgm:pt>
    <dgm:pt modelId="{04EAFD90-196E-4DC6-AB65-AD1C5386468E}" type="parTrans" cxnId="{825705AB-1292-4656-89B5-12017D78D7BE}">
      <dgm:prSet/>
      <dgm:spPr/>
      <dgm:t>
        <a:bodyPr/>
        <a:lstStyle/>
        <a:p>
          <a:endParaRPr lang="en-US"/>
        </a:p>
      </dgm:t>
    </dgm:pt>
    <dgm:pt modelId="{B16EC86E-A1C8-4F6A-9AF2-5A4DF04CFC7E}" type="sibTrans" cxnId="{825705AB-1292-4656-89B5-12017D78D7BE}">
      <dgm:prSet/>
      <dgm:spPr/>
      <dgm:t>
        <a:bodyPr/>
        <a:lstStyle/>
        <a:p>
          <a:endParaRPr lang="en-US"/>
        </a:p>
      </dgm:t>
    </dgm:pt>
    <dgm:pt modelId="{F4FE559F-D17B-4624-8F90-20950FB189AE}">
      <dgm:prSet/>
      <dgm:spPr>
        <a:solidFill>
          <a:schemeClr val="lt1">
            <a:hueOff val="0"/>
            <a:satOff val="0"/>
            <a:lumOff val="0"/>
          </a:schemeClr>
        </a:solidFill>
      </dgm:spPr>
      <dgm:t>
        <a:bodyPr/>
        <a:lstStyle/>
        <a:p>
          <a:r>
            <a:rPr lang="en-US" dirty="0">
              <a:solidFill>
                <a:srgbClr val="494848"/>
              </a:solidFill>
              <a:latin typeface="Fira Sans" panose="020B0503050000020004" pitchFamily="34" charset="0"/>
            </a:rPr>
            <a:t>Global Infrastructure</a:t>
          </a:r>
        </a:p>
      </dgm:t>
    </dgm:pt>
    <dgm:pt modelId="{3B558B16-DE63-4861-A8BC-CB2FFAD03496}" type="parTrans" cxnId="{62EB8FE5-9D81-499F-BC2C-003C50BEEBC7}">
      <dgm:prSet/>
      <dgm:spPr/>
      <dgm:t>
        <a:bodyPr/>
        <a:lstStyle/>
        <a:p>
          <a:endParaRPr lang="en-US"/>
        </a:p>
      </dgm:t>
    </dgm:pt>
    <dgm:pt modelId="{2E3480E5-813D-4C3F-88D0-B3A6982F10D9}" type="sibTrans" cxnId="{62EB8FE5-9D81-499F-BC2C-003C50BEEBC7}">
      <dgm:prSet/>
      <dgm:spPr/>
      <dgm:t>
        <a:bodyPr/>
        <a:lstStyle/>
        <a:p>
          <a:endParaRPr lang="en-US"/>
        </a:p>
      </dgm:t>
    </dgm:pt>
    <dgm:pt modelId="{9A7F19EC-9331-4D30-999C-49FD85C9B84B}">
      <dgm:prSet/>
      <dgm:spPr>
        <a:solidFill>
          <a:schemeClr val="lt1">
            <a:hueOff val="0"/>
            <a:satOff val="0"/>
            <a:lumOff val="0"/>
          </a:schemeClr>
        </a:solidFill>
      </dgm:spPr>
      <dgm:t>
        <a:bodyPr/>
        <a:lstStyle/>
        <a:p>
          <a:r>
            <a:rPr lang="en-US" dirty="0">
              <a:solidFill>
                <a:srgbClr val="494848"/>
              </a:solidFill>
              <a:latin typeface="Fira Sans" panose="020B0503050000020004" pitchFamily="34" charset="0"/>
            </a:rPr>
            <a:t>AWS Management Consoled</a:t>
          </a:r>
        </a:p>
      </dgm:t>
    </dgm:pt>
    <dgm:pt modelId="{12E8CE81-6B62-4438-891B-460807978181}" type="parTrans" cxnId="{7EBD9B43-E3A0-4467-9D4A-E12C3226C6B2}">
      <dgm:prSet/>
      <dgm:spPr/>
      <dgm:t>
        <a:bodyPr/>
        <a:lstStyle/>
        <a:p>
          <a:endParaRPr lang="en-US"/>
        </a:p>
      </dgm:t>
    </dgm:pt>
    <dgm:pt modelId="{19300F9E-09BB-4596-A9ED-20A304B0E564}" type="sibTrans" cxnId="{7EBD9B43-E3A0-4467-9D4A-E12C3226C6B2}">
      <dgm:prSet/>
      <dgm:spPr/>
      <dgm:t>
        <a:bodyPr/>
        <a:lstStyle/>
        <a:p>
          <a:endParaRPr lang="en-US"/>
        </a:p>
      </dgm:t>
    </dgm:pt>
    <dgm:pt modelId="{214573DE-63DC-41DF-B48C-5F203D94529D}">
      <dgm:prSet>
        <dgm:style>
          <a:lnRef idx="2">
            <a:schemeClr val="dk1"/>
          </a:lnRef>
          <a:fillRef idx="1">
            <a:schemeClr val="lt1"/>
          </a:fillRef>
          <a:effectRef idx="0">
            <a:schemeClr val="dk1"/>
          </a:effectRef>
          <a:fontRef idx="minor">
            <a:schemeClr val="dk1"/>
          </a:fontRef>
        </dgm:style>
      </dgm:prSet>
      <dgm:spPr/>
      <dgm:t>
        <a:bodyPr/>
        <a:lstStyle/>
        <a:p>
          <a:r>
            <a:rPr lang="en-US">
              <a:solidFill>
                <a:srgbClr val="494848"/>
              </a:solidFill>
              <a:latin typeface="Fira Sans" panose="020B0503050000020004" pitchFamily="34" charset="0"/>
            </a:rPr>
            <a:t>Compute:</a:t>
          </a:r>
          <a:endParaRPr lang="en-US" dirty="0">
            <a:solidFill>
              <a:srgbClr val="494848"/>
            </a:solidFill>
            <a:latin typeface="Fira Sans" panose="020B0503050000020004" pitchFamily="34" charset="0"/>
          </a:endParaRPr>
        </a:p>
      </dgm:t>
    </dgm:pt>
    <dgm:pt modelId="{354385FB-9684-4C2A-97AA-772BA059E2CB}" type="parTrans" cxnId="{1158BD0C-C32C-4A4B-AFD2-FCE71F4092D0}">
      <dgm:prSet/>
      <dgm:spPr/>
      <dgm:t>
        <a:bodyPr/>
        <a:lstStyle/>
        <a:p>
          <a:endParaRPr lang="en-US"/>
        </a:p>
      </dgm:t>
    </dgm:pt>
    <dgm:pt modelId="{B687F72F-8A80-4DB6-940D-DABDB7A13393}" type="sibTrans" cxnId="{1158BD0C-C32C-4A4B-AFD2-FCE71F4092D0}">
      <dgm:prSet/>
      <dgm:spPr/>
      <dgm:t>
        <a:bodyPr/>
        <a:lstStyle/>
        <a:p>
          <a:endParaRPr lang="en-US"/>
        </a:p>
      </dgm:t>
    </dgm:pt>
    <dgm:pt modelId="{EB92E451-7EB5-4260-99B2-1D86D1D0006B}">
      <dgm:prSet/>
      <dgm:spPr>
        <a:solidFill>
          <a:schemeClr val="lt1">
            <a:hueOff val="0"/>
            <a:satOff val="0"/>
            <a:lumOff val="0"/>
          </a:schemeClr>
        </a:solidFill>
        <a:ln>
          <a:solidFill>
            <a:srgbClr val="F7C027"/>
          </a:solidFill>
        </a:ln>
      </dgm:spPr>
      <dgm:t>
        <a:bodyPr/>
        <a:lstStyle/>
        <a:p>
          <a:r>
            <a:rPr lang="en-US" dirty="0">
              <a:solidFill>
                <a:srgbClr val="494848"/>
              </a:solidFill>
              <a:latin typeface="Fira Sans" panose="020B0503050000020004" pitchFamily="34" charset="0"/>
            </a:rPr>
            <a:t>Auto Scaling</a:t>
          </a:r>
        </a:p>
      </dgm:t>
    </dgm:pt>
    <dgm:pt modelId="{DE5295AF-DAED-4CD1-99B4-3840EAC8D13F}" type="parTrans" cxnId="{1FA75FAB-8BF5-4343-BE26-22B7C305A9B6}">
      <dgm:prSet/>
      <dgm:spPr/>
      <dgm:t>
        <a:bodyPr/>
        <a:lstStyle/>
        <a:p>
          <a:endParaRPr lang="en-US"/>
        </a:p>
      </dgm:t>
    </dgm:pt>
    <dgm:pt modelId="{B5372708-917A-4549-80A6-CD5AA576777E}" type="sibTrans" cxnId="{1FA75FAB-8BF5-4343-BE26-22B7C305A9B6}">
      <dgm:prSet/>
      <dgm:spPr/>
      <dgm:t>
        <a:bodyPr/>
        <a:lstStyle/>
        <a:p>
          <a:endParaRPr lang="en-US"/>
        </a:p>
      </dgm:t>
    </dgm:pt>
    <dgm:pt modelId="{05E023AA-96FE-466D-921B-A2DFE565D545}">
      <dgm:prSet/>
      <dgm:spPr>
        <a:solidFill>
          <a:schemeClr val="lt1">
            <a:hueOff val="0"/>
            <a:satOff val="0"/>
            <a:lumOff val="0"/>
          </a:schemeClr>
        </a:solidFill>
        <a:ln>
          <a:solidFill>
            <a:srgbClr val="F7C027"/>
          </a:solidFill>
        </a:ln>
      </dgm:spPr>
      <dgm:t>
        <a:bodyPr/>
        <a:lstStyle/>
        <a:p>
          <a:r>
            <a:rPr lang="en-US" dirty="0">
              <a:solidFill>
                <a:srgbClr val="494848"/>
              </a:solidFill>
              <a:latin typeface="Fira Sans" panose="020B0503050000020004" pitchFamily="34" charset="0"/>
            </a:rPr>
            <a:t>AWS Trusted Advisor</a:t>
          </a:r>
        </a:p>
      </dgm:t>
    </dgm:pt>
    <dgm:pt modelId="{D15CBDBE-BAAE-4263-8E83-7AB73BA034D7}" type="parTrans" cxnId="{C78B8574-7CD5-482A-8203-BC1543CF8A87}">
      <dgm:prSet/>
      <dgm:spPr/>
      <dgm:t>
        <a:bodyPr/>
        <a:lstStyle/>
        <a:p>
          <a:endParaRPr lang="en-US"/>
        </a:p>
      </dgm:t>
    </dgm:pt>
    <dgm:pt modelId="{62573346-CF61-4C30-8753-66E4D4063B3F}" type="sibTrans" cxnId="{C78B8574-7CD5-482A-8203-BC1543CF8A87}">
      <dgm:prSet/>
      <dgm:spPr/>
      <dgm:t>
        <a:bodyPr/>
        <a:lstStyle/>
        <a:p>
          <a:endParaRPr lang="en-US"/>
        </a:p>
      </dgm:t>
    </dgm:pt>
    <dgm:pt modelId="{95EDB842-75FA-4796-99D5-9689B7E25282}">
      <dgm:prSet/>
      <dgm:spPr>
        <a:solidFill>
          <a:schemeClr val="lt1">
            <a:hueOff val="0"/>
            <a:satOff val="0"/>
            <a:lumOff val="0"/>
          </a:schemeClr>
        </a:solidFill>
        <a:ln>
          <a:solidFill>
            <a:srgbClr val="F7C027"/>
          </a:solidFill>
        </a:ln>
      </dgm:spPr>
      <dgm:t>
        <a:bodyPr/>
        <a:lstStyle/>
        <a:p>
          <a:r>
            <a:rPr lang="en-US">
              <a:solidFill>
                <a:srgbClr val="494848"/>
              </a:solidFill>
              <a:latin typeface="Fira Sans" panose="020B0503050000020004" pitchFamily="34" charset="0"/>
            </a:rPr>
            <a:t>Triad </a:t>
          </a:r>
          <a:r>
            <a:rPr lang="en-US" dirty="0">
              <a:solidFill>
                <a:srgbClr val="494848"/>
              </a:solidFill>
              <a:latin typeface="Fira Sans" panose="020B0503050000020004" pitchFamily="34" charset="0"/>
            </a:rPr>
            <a:t>of Services:</a:t>
          </a:r>
        </a:p>
      </dgm:t>
    </dgm:pt>
    <dgm:pt modelId="{FF6E6FB2-0A3E-4260-8B49-0C39BCDC449B}" type="parTrans" cxnId="{BF845EAF-D167-4068-95D8-BC2F14788E10}">
      <dgm:prSet/>
      <dgm:spPr/>
      <dgm:t>
        <a:bodyPr/>
        <a:lstStyle/>
        <a:p>
          <a:endParaRPr lang="en-US"/>
        </a:p>
      </dgm:t>
    </dgm:pt>
    <dgm:pt modelId="{F3867153-B358-4F8C-9B07-83703BB7D407}" type="sibTrans" cxnId="{BF845EAF-D167-4068-95D8-BC2F14788E10}">
      <dgm:prSet/>
      <dgm:spPr/>
      <dgm:t>
        <a:bodyPr/>
        <a:lstStyle/>
        <a:p>
          <a:endParaRPr lang="en-US"/>
        </a:p>
      </dgm:t>
    </dgm:pt>
    <dgm:pt modelId="{6F72F48F-A500-432A-9046-990540B75193}">
      <dgm:prSet/>
      <dgm:spPr>
        <a:solidFill>
          <a:schemeClr val="lt1">
            <a:hueOff val="0"/>
            <a:satOff val="0"/>
            <a:lumOff val="0"/>
          </a:schemeClr>
        </a:solidFill>
        <a:ln>
          <a:solidFill>
            <a:srgbClr val="F7C027"/>
          </a:solidFill>
        </a:ln>
      </dgm:spPr>
      <dgm:t>
        <a:bodyPr/>
        <a:lstStyle/>
        <a:p>
          <a:r>
            <a:rPr lang="en-US" dirty="0">
              <a:solidFill>
                <a:srgbClr val="494848"/>
              </a:solidFill>
              <a:latin typeface="Fira Sans" panose="020B0503050000020004" pitchFamily="34" charset="0"/>
            </a:rPr>
            <a:t>ELB</a:t>
          </a:r>
        </a:p>
      </dgm:t>
    </dgm:pt>
    <dgm:pt modelId="{F57E4F62-1649-4722-A340-6D2D8516C9D9}" type="parTrans" cxnId="{008995B1-DD2F-489F-9699-ABE46DBBA7CC}">
      <dgm:prSet/>
      <dgm:spPr/>
      <dgm:t>
        <a:bodyPr/>
        <a:lstStyle/>
        <a:p>
          <a:endParaRPr lang="en-US"/>
        </a:p>
      </dgm:t>
    </dgm:pt>
    <dgm:pt modelId="{326555A4-A0F4-40B6-A53E-1FF36308EB91}" type="sibTrans" cxnId="{008995B1-DD2F-489F-9699-ABE46DBBA7CC}">
      <dgm:prSet/>
      <dgm:spPr/>
      <dgm:t>
        <a:bodyPr/>
        <a:lstStyle/>
        <a:p>
          <a:endParaRPr lang="en-US"/>
        </a:p>
      </dgm:t>
    </dgm:pt>
    <dgm:pt modelId="{CCB59E04-F3B4-4753-9C0E-A62F73632226}">
      <dgm:prSet/>
      <dgm:spPr>
        <a:solidFill>
          <a:schemeClr val="lt1">
            <a:hueOff val="0"/>
            <a:satOff val="0"/>
            <a:lumOff val="0"/>
          </a:schemeClr>
        </a:solidFill>
        <a:ln>
          <a:solidFill>
            <a:srgbClr val="F7C027"/>
          </a:solidFill>
        </a:ln>
      </dgm:spPr>
      <dgm:t>
        <a:bodyPr/>
        <a:lstStyle/>
        <a:p>
          <a:r>
            <a:rPr lang="en-US" dirty="0">
              <a:solidFill>
                <a:srgbClr val="494848"/>
              </a:solidFill>
              <a:latin typeface="Fira Sans" panose="020B0503050000020004" pitchFamily="34" charset="0"/>
            </a:rPr>
            <a:t>Amazon CloudWatch</a:t>
          </a:r>
        </a:p>
      </dgm:t>
    </dgm:pt>
    <dgm:pt modelId="{A67FC8A8-347B-403F-A5E6-3A0F222E1EAC}" type="parTrans" cxnId="{BB232624-6FC4-4D9B-B6E7-6977F1B11005}">
      <dgm:prSet/>
      <dgm:spPr/>
      <dgm:t>
        <a:bodyPr/>
        <a:lstStyle/>
        <a:p>
          <a:endParaRPr lang="en-US"/>
        </a:p>
      </dgm:t>
    </dgm:pt>
    <dgm:pt modelId="{6B969CC4-043B-4FDC-975F-F08D664D4DE3}" type="sibTrans" cxnId="{BB232624-6FC4-4D9B-B6E7-6977F1B11005}">
      <dgm:prSet/>
      <dgm:spPr/>
      <dgm:t>
        <a:bodyPr/>
        <a:lstStyle/>
        <a:p>
          <a:endParaRPr lang="en-US"/>
        </a:p>
      </dgm:t>
    </dgm:pt>
    <dgm:pt modelId="{B4066367-460D-49BD-A92A-77D4801FE14F}">
      <dgm:prSet/>
      <dgm:spPr/>
      <dgm:t>
        <a:bodyPr/>
        <a:lstStyle/>
        <a:p>
          <a:r>
            <a:rPr lang="en-US">
              <a:solidFill>
                <a:srgbClr val="494848"/>
              </a:solidFill>
              <a:latin typeface="Fira Sans" panose="020B0503050000020004" pitchFamily="34" charset="0"/>
            </a:rPr>
            <a:t>Amazon EC2</a:t>
          </a:r>
          <a:endParaRPr lang="en-US" dirty="0">
            <a:solidFill>
              <a:srgbClr val="494848"/>
            </a:solidFill>
            <a:latin typeface="Fira Sans" panose="020B0503050000020004" pitchFamily="34" charset="0"/>
          </a:endParaRPr>
        </a:p>
      </dgm:t>
    </dgm:pt>
    <dgm:pt modelId="{EAE4EB82-D620-4593-83AB-28144A2A23A2}" type="parTrans" cxnId="{BCE9A2A9-1A71-46F6-9A87-3338626E1E80}">
      <dgm:prSet/>
      <dgm:spPr/>
      <dgm:t>
        <a:bodyPr/>
        <a:lstStyle/>
        <a:p>
          <a:endParaRPr lang="en-US"/>
        </a:p>
      </dgm:t>
    </dgm:pt>
    <dgm:pt modelId="{781CD53D-62D4-44F3-B1F0-7DB80F7BFC20}" type="sibTrans" cxnId="{BCE9A2A9-1A71-46F6-9A87-3338626E1E80}">
      <dgm:prSet/>
      <dgm:spPr/>
      <dgm:t>
        <a:bodyPr/>
        <a:lstStyle/>
        <a:p>
          <a:endParaRPr lang="en-US"/>
        </a:p>
      </dgm:t>
    </dgm:pt>
    <dgm:pt modelId="{D7E7B0ED-177F-4C86-A388-17079B53545C}">
      <dgm:prSet/>
      <dgm:spPr/>
      <dgm:t>
        <a:bodyPr/>
        <a:lstStyle/>
        <a:p>
          <a:r>
            <a:rPr lang="en-US">
              <a:solidFill>
                <a:srgbClr val="494848"/>
              </a:solidFill>
              <a:latin typeface="Fira Sans" panose="020B0503050000020004" pitchFamily="34" charset="0"/>
            </a:rPr>
            <a:t>Networking:</a:t>
          </a:r>
          <a:endParaRPr lang="en-US" dirty="0">
            <a:solidFill>
              <a:srgbClr val="494848"/>
            </a:solidFill>
            <a:latin typeface="Fira Sans" panose="020B0503050000020004" pitchFamily="34" charset="0"/>
          </a:endParaRPr>
        </a:p>
      </dgm:t>
    </dgm:pt>
    <dgm:pt modelId="{7D6E10DF-1521-49B3-8FC3-E1F43BD0462B}" type="parTrans" cxnId="{BA9305A3-1047-410E-9D30-5D7917B39714}">
      <dgm:prSet/>
      <dgm:spPr/>
      <dgm:t>
        <a:bodyPr/>
        <a:lstStyle/>
        <a:p>
          <a:endParaRPr lang="en-US"/>
        </a:p>
      </dgm:t>
    </dgm:pt>
    <dgm:pt modelId="{E9B1D49A-8AEA-4CF1-989A-3CEF682D02C3}" type="sibTrans" cxnId="{BA9305A3-1047-410E-9D30-5D7917B39714}">
      <dgm:prSet/>
      <dgm:spPr/>
      <dgm:t>
        <a:bodyPr/>
        <a:lstStyle/>
        <a:p>
          <a:endParaRPr lang="en-US"/>
        </a:p>
      </dgm:t>
    </dgm:pt>
    <dgm:pt modelId="{25CC956B-52D7-4199-A6F3-577C91B4C727}">
      <dgm:prSet/>
      <dgm:spPr/>
      <dgm:t>
        <a:bodyPr/>
        <a:lstStyle/>
        <a:p>
          <a:r>
            <a:rPr lang="en-US" dirty="0">
              <a:solidFill>
                <a:srgbClr val="494848"/>
              </a:solidFill>
              <a:latin typeface="Fira Sans" panose="020B0503050000020004" pitchFamily="34" charset="0"/>
            </a:rPr>
            <a:t>Amazon VPC</a:t>
          </a:r>
        </a:p>
      </dgm:t>
    </dgm:pt>
    <dgm:pt modelId="{F20F2DDF-E71B-44FE-9F1C-1EAE674C9F5C}" type="parTrans" cxnId="{D23B0DA7-E472-4274-A6C3-3285CAA43ADC}">
      <dgm:prSet/>
      <dgm:spPr/>
      <dgm:t>
        <a:bodyPr/>
        <a:lstStyle/>
        <a:p>
          <a:endParaRPr lang="en-US"/>
        </a:p>
      </dgm:t>
    </dgm:pt>
    <dgm:pt modelId="{7E134B5F-0867-4911-9FB5-453AB21B9109}" type="sibTrans" cxnId="{D23B0DA7-E472-4274-A6C3-3285CAA43ADC}">
      <dgm:prSet/>
      <dgm:spPr/>
      <dgm:t>
        <a:bodyPr/>
        <a:lstStyle/>
        <a:p>
          <a:endParaRPr lang="en-US"/>
        </a:p>
      </dgm:t>
    </dgm:pt>
    <dgm:pt modelId="{9450877B-3030-47C7-9085-8D1BB195522E}">
      <dgm:prSet/>
      <dgm:spPr/>
      <dgm:t>
        <a:bodyPr/>
        <a:lstStyle/>
        <a:p>
          <a:r>
            <a:rPr lang="en-US">
              <a:solidFill>
                <a:srgbClr val="494848"/>
              </a:solidFill>
              <a:latin typeface="Fira Sans" panose="020B0503050000020004" pitchFamily="34" charset="0"/>
            </a:rPr>
            <a:t>Storage:</a:t>
          </a:r>
          <a:endParaRPr lang="en-US" dirty="0">
            <a:solidFill>
              <a:srgbClr val="494848"/>
            </a:solidFill>
            <a:latin typeface="Fira Sans" panose="020B0503050000020004" pitchFamily="34" charset="0"/>
          </a:endParaRPr>
        </a:p>
      </dgm:t>
    </dgm:pt>
    <dgm:pt modelId="{F99E30D9-AD9F-429F-9E04-EE68F3C1D326}" type="parTrans" cxnId="{6799AE9E-A06F-46D9-8376-C0116CE5626B}">
      <dgm:prSet/>
      <dgm:spPr/>
      <dgm:t>
        <a:bodyPr/>
        <a:lstStyle/>
        <a:p>
          <a:endParaRPr lang="en-US"/>
        </a:p>
      </dgm:t>
    </dgm:pt>
    <dgm:pt modelId="{A4FCFDD1-48F6-4C5E-99EB-BAB7A94D4E5B}" type="sibTrans" cxnId="{6799AE9E-A06F-46D9-8376-C0116CE5626B}">
      <dgm:prSet/>
      <dgm:spPr/>
      <dgm:t>
        <a:bodyPr/>
        <a:lstStyle/>
        <a:p>
          <a:endParaRPr lang="en-US"/>
        </a:p>
      </dgm:t>
    </dgm:pt>
    <dgm:pt modelId="{77D28C7B-A9B0-4440-8573-3F9EDDDAB2D8}">
      <dgm:prSet/>
      <dgm:spPr/>
      <dgm:t>
        <a:bodyPr/>
        <a:lstStyle/>
        <a:p>
          <a:r>
            <a:rPr lang="en-US">
              <a:solidFill>
                <a:srgbClr val="494848"/>
              </a:solidFill>
              <a:latin typeface="Fira Sans" panose="020B0503050000020004" pitchFamily="34" charset="0"/>
            </a:rPr>
            <a:t>Amazon EBS</a:t>
          </a:r>
          <a:endParaRPr lang="en-US" dirty="0">
            <a:solidFill>
              <a:srgbClr val="494848"/>
            </a:solidFill>
            <a:latin typeface="Fira Sans" panose="020B0503050000020004" pitchFamily="34" charset="0"/>
          </a:endParaRPr>
        </a:p>
      </dgm:t>
    </dgm:pt>
    <dgm:pt modelId="{7FA509A7-3DA4-4C0B-B264-0751E861C137}" type="parTrans" cxnId="{AE84DCAB-5A04-4DF7-AC7A-4F1A331EE00F}">
      <dgm:prSet/>
      <dgm:spPr/>
      <dgm:t>
        <a:bodyPr/>
        <a:lstStyle/>
        <a:p>
          <a:endParaRPr lang="en-US"/>
        </a:p>
      </dgm:t>
    </dgm:pt>
    <dgm:pt modelId="{6808AEC0-2E2A-462A-BC98-BFB8A3D73603}" type="sibTrans" cxnId="{AE84DCAB-5A04-4DF7-AC7A-4F1A331EE00F}">
      <dgm:prSet/>
      <dgm:spPr/>
      <dgm:t>
        <a:bodyPr/>
        <a:lstStyle/>
        <a:p>
          <a:endParaRPr lang="en-US"/>
        </a:p>
      </dgm:t>
    </dgm:pt>
    <dgm:pt modelId="{91C495DD-4853-494D-8200-CAD630F1116B}">
      <dgm:prSet/>
      <dgm:spPr/>
      <dgm:t>
        <a:bodyPr/>
        <a:lstStyle/>
        <a:p>
          <a:r>
            <a:rPr lang="en-US">
              <a:solidFill>
                <a:srgbClr val="494848"/>
              </a:solidFill>
              <a:latin typeface="Fira Sans" panose="020B0503050000020004" pitchFamily="34" charset="0"/>
            </a:rPr>
            <a:t>Amazon S3</a:t>
          </a:r>
          <a:endParaRPr lang="en-US" dirty="0">
            <a:solidFill>
              <a:srgbClr val="494848"/>
            </a:solidFill>
            <a:latin typeface="Fira Sans" panose="020B0503050000020004" pitchFamily="34" charset="0"/>
          </a:endParaRPr>
        </a:p>
      </dgm:t>
    </dgm:pt>
    <dgm:pt modelId="{4B445769-103D-4B72-8E99-A2774FC42946}" type="parTrans" cxnId="{BCD5FE98-1CA1-4E7D-94A8-C5470EAFDD1F}">
      <dgm:prSet/>
      <dgm:spPr/>
      <dgm:t>
        <a:bodyPr/>
        <a:lstStyle/>
        <a:p>
          <a:endParaRPr lang="en-US"/>
        </a:p>
      </dgm:t>
    </dgm:pt>
    <dgm:pt modelId="{4A69F455-12E0-4CB5-858B-D2FF57AFC60E}" type="sibTrans" cxnId="{BCD5FE98-1CA1-4E7D-94A8-C5470EAFDD1F}">
      <dgm:prSet/>
      <dgm:spPr/>
      <dgm:t>
        <a:bodyPr/>
        <a:lstStyle/>
        <a:p>
          <a:endParaRPr lang="en-US"/>
        </a:p>
      </dgm:t>
    </dgm:pt>
    <dgm:pt modelId="{FAFFE04E-422C-41B6-97EA-9E083F1DE043}">
      <dgm:prSet/>
      <dgm:spPr/>
      <dgm:t>
        <a:bodyPr/>
        <a:lstStyle/>
        <a:p>
          <a:r>
            <a:rPr lang="en-US" dirty="0">
              <a:solidFill>
                <a:srgbClr val="494848"/>
              </a:solidFill>
              <a:latin typeface="Fira Sans" panose="020B0503050000020004" pitchFamily="34" charset="0"/>
            </a:rPr>
            <a:t>Security</a:t>
          </a:r>
        </a:p>
      </dgm:t>
    </dgm:pt>
    <dgm:pt modelId="{A932A7D0-8FAE-4CC6-B906-1C1C080F67FB}" type="parTrans" cxnId="{08A668B8-27C6-40C0-962A-68DC92DD1E58}">
      <dgm:prSet/>
      <dgm:spPr/>
      <dgm:t>
        <a:bodyPr/>
        <a:lstStyle/>
        <a:p>
          <a:endParaRPr lang="en-US"/>
        </a:p>
      </dgm:t>
    </dgm:pt>
    <dgm:pt modelId="{C52D5ACB-02AC-4635-8290-9828C214F9BD}" type="sibTrans" cxnId="{08A668B8-27C6-40C0-962A-68DC92DD1E58}">
      <dgm:prSet/>
      <dgm:spPr/>
      <dgm:t>
        <a:bodyPr/>
        <a:lstStyle/>
        <a:p>
          <a:endParaRPr lang="en-US"/>
        </a:p>
      </dgm:t>
    </dgm:pt>
    <dgm:pt modelId="{1D6EBBA6-84AB-490C-AAB0-9F6A58822E0C}">
      <dgm:prSet/>
      <dgm:spPr/>
      <dgm:t>
        <a:bodyPr/>
        <a:lstStyle/>
        <a:p>
          <a:r>
            <a:rPr lang="en-US">
              <a:solidFill>
                <a:srgbClr val="494848"/>
              </a:solidFill>
              <a:latin typeface="Fira Sans" panose="020B0503050000020004" pitchFamily="34" charset="0"/>
            </a:rPr>
            <a:t>IAM</a:t>
          </a:r>
          <a:endParaRPr lang="en-US" dirty="0">
            <a:solidFill>
              <a:srgbClr val="494848"/>
            </a:solidFill>
            <a:latin typeface="Fira Sans" panose="020B0503050000020004" pitchFamily="34" charset="0"/>
          </a:endParaRPr>
        </a:p>
      </dgm:t>
    </dgm:pt>
    <dgm:pt modelId="{547FF802-D9BA-4D4C-9AB4-9B1D18009F2F}" type="parTrans" cxnId="{107E9381-D0FD-4E95-B739-E05D0AD45AB2}">
      <dgm:prSet/>
      <dgm:spPr/>
      <dgm:t>
        <a:bodyPr/>
        <a:lstStyle/>
        <a:p>
          <a:endParaRPr lang="en-US"/>
        </a:p>
      </dgm:t>
    </dgm:pt>
    <dgm:pt modelId="{CF81854B-C681-4B1C-A38F-E14B906643C5}" type="sibTrans" cxnId="{107E9381-D0FD-4E95-B739-E05D0AD45AB2}">
      <dgm:prSet/>
      <dgm:spPr/>
      <dgm:t>
        <a:bodyPr/>
        <a:lstStyle/>
        <a:p>
          <a:endParaRPr lang="en-US"/>
        </a:p>
      </dgm:t>
    </dgm:pt>
    <dgm:pt modelId="{0410AFD2-1732-456B-9084-B1C37983362F}">
      <dgm:prSet/>
      <dgm:spPr/>
      <dgm:t>
        <a:bodyPr/>
        <a:lstStyle/>
        <a:p>
          <a:r>
            <a:rPr lang="en-US">
              <a:solidFill>
                <a:srgbClr val="494848"/>
              </a:solidFill>
              <a:latin typeface="Fira Sans" panose="020B0503050000020004" pitchFamily="34" charset="0"/>
            </a:rPr>
            <a:t>Databases:</a:t>
          </a:r>
          <a:endParaRPr lang="en-US" dirty="0">
            <a:solidFill>
              <a:srgbClr val="494848"/>
            </a:solidFill>
            <a:latin typeface="Fira Sans" panose="020B0503050000020004" pitchFamily="34" charset="0"/>
          </a:endParaRPr>
        </a:p>
      </dgm:t>
    </dgm:pt>
    <dgm:pt modelId="{B72CD08D-E7A4-4462-B58B-A9BCF82F33A0}" type="parTrans" cxnId="{0FF8FE4D-AC51-4AE0-995B-36EA35C2FFC3}">
      <dgm:prSet/>
      <dgm:spPr/>
      <dgm:t>
        <a:bodyPr/>
        <a:lstStyle/>
        <a:p>
          <a:endParaRPr lang="en-US"/>
        </a:p>
      </dgm:t>
    </dgm:pt>
    <dgm:pt modelId="{07D18476-23AE-48F9-AD60-7EC90C761129}" type="sibTrans" cxnId="{0FF8FE4D-AC51-4AE0-995B-36EA35C2FFC3}">
      <dgm:prSet/>
      <dgm:spPr/>
      <dgm:t>
        <a:bodyPr/>
        <a:lstStyle/>
        <a:p>
          <a:endParaRPr lang="en-US"/>
        </a:p>
      </dgm:t>
    </dgm:pt>
    <dgm:pt modelId="{CE6B2DF5-D188-4948-A4A7-52FAA84B31B7}">
      <dgm:prSet/>
      <dgm:spPr/>
      <dgm:t>
        <a:bodyPr/>
        <a:lstStyle/>
        <a:p>
          <a:r>
            <a:rPr lang="en-US">
              <a:solidFill>
                <a:srgbClr val="494848"/>
              </a:solidFill>
              <a:latin typeface="Fira Sans" panose="020B0503050000020004" pitchFamily="34" charset="0"/>
            </a:rPr>
            <a:t>Amazon DynamoDB</a:t>
          </a:r>
          <a:endParaRPr lang="en-US" dirty="0">
            <a:solidFill>
              <a:srgbClr val="494848"/>
            </a:solidFill>
            <a:latin typeface="Fira Sans" panose="020B0503050000020004" pitchFamily="34" charset="0"/>
          </a:endParaRPr>
        </a:p>
      </dgm:t>
    </dgm:pt>
    <dgm:pt modelId="{34615AA4-D11E-41D9-90FF-40DAF3837E95}" type="parTrans" cxnId="{286BBE0A-E3CB-4DDA-A5B1-D9BC6CCC7030}">
      <dgm:prSet/>
      <dgm:spPr/>
      <dgm:t>
        <a:bodyPr/>
        <a:lstStyle/>
        <a:p>
          <a:endParaRPr lang="en-US"/>
        </a:p>
      </dgm:t>
    </dgm:pt>
    <dgm:pt modelId="{2B74C304-E919-4BCA-A4D1-A467056D3A19}" type="sibTrans" cxnId="{286BBE0A-E3CB-4DDA-A5B1-D9BC6CCC7030}">
      <dgm:prSet/>
      <dgm:spPr/>
      <dgm:t>
        <a:bodyPr/>
        <a:lstStyle/>
        <a:p>
          <a:endParaRPr lang="en-US"/>
        </a:p>
      </dgm:t>
    </dgm:pt>
    <dgm:pt modelId="{62085EBD-30D6-4E96-8570-8D313A3C41B0}">
      <dgm:prSet/>
      <dgm:spPr/>
      <dgm:t>
        <a:bodyPr/>
        <a:lstStyle/>
        <a:p>
          <a:r>
            <a:rPr lang="en-US" dirty="0">
              <a:solidFill>
                <a:srgbClr val="494848"/>
              </a:solidFill>
              <a:latin typeface="Fira Sans" panose="020B0503050000020004" pitchFamily="34" charset="0"/>
            </a:rPr>
            <a:t>Amazon RDS</a:t>
          </a:r>
        </a:p>
      </dgm:t>
    </dgm:pt>
    <dgm:pt modelId="{7D2D7DF7-8F63-47CC-A5A6-2D540E73C3B0}" type="parTrans" cxnId="{074CF599-9DC1-45C8-82FD-392E8D4E2656}">
      <dgm:prSet/>
      <dgm:spPr/>
      <dgm:t>
        <a:bodyPr/>
        <a:lstStyle/>
        <a:p>
          <a:endParaRPr lang="en-US"/>
        </a:p>
      </dgm:t>
    </dgm:pt>
    <dgm:pt modelId="{88334D37-A105-4195-8540-B4627DEDD835}" type="sibTrans" cxnId="{074CF599-9DC1-45C8-82FD-392E8D4E2656}">
      <dgm:prSet/>
      <dgm:spPr/>
      <dgm:t>
        <a:bodyPr/>
        <a:lstStyle/>
        <a:p>
          <a:endParaRPr lang="en-US"/>
        </a:p>
      </dgm:t>
    </dgm:pt>
    <dgm:pt modelId="{5CDDDC42-7E2D-4728-AD7D-DD860A0756B5}" type="pres">
      <dgm:prSet presAssocID="{D381E1D7-752F-4E11-862B-CEA2957B7216}" presName="linearFlow" presStyleCnt="0">
        <dgm:presLayoutVars>
          <dgm:dir/>
          <dgm:animLvl val="lvl"/>
          <dgm:resizeHandles val="exact"/>
        </dgm:presLayoutVars>
      </dgm:prSet>
      <dgm:spPr/>
    </dgm:pt>
    <dgm:pt modelId="{1CF38C62-14B0-4D1B-B614-29BEAA0DF0F4}" type="pres">
      <dgm:prSet presAssocID="{F5FCA10C-68E8-4809-931F-141BDE9F82D7}" presName="composite" presStyleCnt="0"/>
      <dgm:spPr/>
    </dgm:pt>
    <dgm:pt modelId="{8763D501-6A2A-4A9A-98C6-50510F66B449}" type="pres">
      <dgm:prSet presAssocID="{F5FCA10C-68E8-4809-931F-141BDE9F82D7}" presName="parTx" presStyleLbl="node1" presStyleIdx="0" presStyleCnt="3">
        <dgm:presLayoutVars>
          <dgm:chMax val="0"/>
          <dgm:chPref val="0"/>
          <dgm:bulletEnabled val="1"/>
        </dgm:presLayoutVars>
      </dgm:prSet>
      <dgm:spPr/>
    </dgm:pt>
    <dgm:pt modelId="{AEB1D49A-5FB9-4A0F-8CDB-189C2BFBDF3E}" type="pres">
      <dgm:prSet presAssocID="{F5FCA10C-68E8-4809-931F-141BDE9F82D7}" presName="parSh" presStyleLbl="node1" presStyleIdx="0" presStyleCnt="3"/>
      <dgm:spPr/>
    </dgm:pt>
    <dgm:pt modelId="{67C9CE9C-A167-487F-95AE-F096387125FA}" type="pres">
      <dgm:prSet presAssocID="{F5FCA10C-68E8-4809-931F-141BDE9F82D7}" presName="desTx" presStyleLbl="fgAcc1" presStyleIdx="0" presStyleCnt="3">
        <dgm:presLayoutVars>
          <dgm:bulletEnabled val="1"/>
        </dgm:presLayoutVars>
      </dgm:prSet>
      <dgm:spPr/>
    </dgm:pt>
    <dgm:pt modelId="{B23FAEFC-AD26-4627-AD90-393FB9A7F909}" type="pres">
      <dgm:prSet presAssocID="{3ABBA07E-01ED-4729-A4B3-8308D2C40A24}" presName="sibTrans" presStyleLbl="sibTrans2D1" presStyleIdx="0" presStyleCnt="2"/>
      <dgm:spPr/>
    </dgm:pt>
    <dgm:pt modelId="{7B46C952-A381-4A32-8E37-E0257D6B75DC}" type="pres">
      <dgm:prSet presAssocID="{3ABBA07E-01ED-4729-A4B3-8308D2C40A24}" presName="connTx" presStyleLbl="sibTrans2D1" presStyleIdx="0" presStyleCnt="2"/>
      <dgm:spPr/>
    </dgm:pt>
    <dgm:pt modelId="{F4C6C559-E136-4DCA-9468-65772F86E8A7}" type="pres">
      <dgm:prSet presAssocID="{E8E30718-D24B-4315-B073-ABE1AEABAB13}" presName="composite" presStyleCnt="0"/>
      <dgm:spPr/>
    </dgm:pt>
    <dgm:pt modelId="{180AC448-B4E9-4141-BBD8-53FB67993E94}" type="pres">
      <dgm:prSet presAssocID="{E8E30718-D24B-4315-B073-ABE1AEABAB13}" presName="parTx" presStyleLbl="node1" presStyleIdx="0" presStyleCnt="3">
        <dgm:presLayoutVars>
          <dgm:chMax val="0"/>
          <dgm:chPref val="0"/>
          <dgm:bulletEnabled val="1"/>
        </dgm:presLayoutVars>
      </dgm:prSet>
      <dgm:spPr/>
    </dgm:pt>
    <dgm:pt modelId="{A9052730-F1AA-4274-A413-7A0F212B1EB4}" type="pres">
      <dgm:prSet presAssocID="{E8E30718-D24B-4315-B073-ABE1AEABAB13}" presName="parSh" presStyleLbl="node1" presStyleIdx="1" presStyleCnt="3"/>
      <dgm:spPr/>
    </dgm:pt>
    <dgm:pt modelId="{D14CCA73-326D-4916-82D3-408E61E28981}" type="pres">
      <dgm:prSet presAssocID="{E8E30718-D24B-4315-B073-ABE1AEABAB13}" presName="desTx" presStyleLbl="fgAcc1" presStyleIdx="1" presStyleCnt="3">
        <dgm:presLayoutVars>
          <dgm:bulletEnabled val="1"/>
        </dgm:presLayoutVars>
      </dgm:prSet>
      <dgm:spPr/>
    </dgm:pt>
    <dgm:pt modelId="{2E60F28E-47FC-4388-AAEC-9A454EE60CEC}" type="pres">
      <dgm:prSet presAssocID="{2BEE7D00-280E-4BD4-BDE0-34C57FF7C5CE}" presName="sibTrans" presStyleLbl="sibTrans2D1" presStyleIdx="1" presStyleCnt="2"/>
      <dgm:spPr/>
    </dgm:pt>
    <dgm:pt modelId="{3F56DDC2-1611-4615-AFB1-B161577BC0A8}" type="pres">
      <dgm:prSet presAssocID="{2BEE7D00-280E-4BD4-BDE0-34C57FF7C5CE}" presName="connTx" presStyleLbl="sibTrans2D1" presStyleIdx="1" presStyleCnt="2"/>
      <dgm:spPr/>
    </dgm:pt>
    <dgm:pt modelId="{465D5843-5032-465E-BA77-63580F74D7DE}" type="pres">
      <dgm:prSet presAssocID="{9F6EDAAE-8D7F-4E42-AAB3-4C3F1D5DDBB9}" presName="composite" presStyleCnt="0"/>
      <dgm:spPr/>
    </dgm:pt>
    <dgm:pt modelId="{50B9277C-2A7E-4DA5-9C8B-FF061503BA2E}" type="pres">
      <dgm:prSet presAssocID="{9F6EDAAE-8D7F-4E42-AAB3-4C3F1D5DDBB9}" presName="parTx" presStyleLbl="node1" presStyleIdx="1" presStyleCnt="3">
        <dgm:presLayoutVars>
          <dgm:chMax val="0"/>
          <dgm:chPref val="0"/>
          <dgm:bulletEnabled val="1"/>
        </dgm:presLayoutVars>
      </dgm:prSet>
      <dgm:spPr/>
    </dgm:pt>
    <dgm:pt modelId="{32EF1EE6-057B-4571-B611-1005F0FB0AB4}" type="pres">
      <dgm:prSet presAssocID="{9F6EDAAE-8D7F-4E42-AAB3-4C3F1D5DDBB9}" presName="parSh" presStyleLbl="node1" presStyleIdx="2" presStyleCnt="3"/>
      <dgm:spPr/>
    </dgm:pt>
    <dgm:pt modelId="{79A7936B-3BAC-4BFC-AD83-994B42BCE4EB}" type="pres">
      <dgm:prSet presAssocID="{9F6EDAAE-8D7F-4E42-AAB3-4C3F1D5DDBB9}" presName="desTx" presStyleLbl="fgAcc1" presStyleIdx="2" presStyleCnt="3">
        <dgm:presLayoutVars>
          <dgm:bulletEnabled val="1"/>
        </dgm:presLayoutVars>
      </dgm:prSet>
      <dgm:spPr/>
    </dgm:pt>
  </dgm:ptLst>
  <dgm:cxnLst>
    <dgm:cxn modelId="{CD616605-F3FC-4DC1-B633-B2C7C4EEC262}" type="presOf" srcId="{D381E1D7-752F-4E11-862B-CEA2957B7216}" destId="{5CDDDC42-7E2D-4728-AD7D-DD860A0756B5}" srcOrd="0" destOrd="0" presId="urn:microsoft.com/office/officeart/2005/8/layout/process3"/>
    <dgm:cxn modelId="{67D8AD08-D260-4C6B-ADD0-B61F58B1D368}" srcId="{D381E1D7-752F-4E11-862B-CEA2957B7216}" destId="{F5FCA10C-68E8-4809-931F-141BDE9F82D7}" srcOrd="0" destOrd="0" parTransId="{69120D19-F007-4405-B377-7A9238F868C2}" sibTransId="{3ABBA07E-01ED-4729-A4B3-8308D2C40A24}"/>
    <dgm:cxn modelId="{286BBE0A-E3CB-4DDA-A5B1-D9BC6CCC7030}" srcId="{0410AFD2-1732-456B-9084-B1C37983362F}" destId="{CE6B2DF5-D188-4948-A4A7-52FAA84B31B7}" srcOrd="0" destOrd="0" parTransId="{34615AA4-D11E-41D9-90FF-40DAF3837E95}" sibTransId="{2B74C304-E919-4BCA-A4D1-A467056D3A19}"/>
    <dgm:cxn modelId="{1158BD0C-C32C-4A4B-AFD2-FCE71F4092D0}" srcId="{E8E30718-D24B-4315-B073-ABE1AEABAB13}" destId="{214573DE-63DC-41DF-B48C-5F203D94529D}" srcOrd="0" destOrd="0" parTransId="{354385FB-9684-4C2A-97AA-772BA059E2CB}" sibTransId="{B687F72F-8A80-4DB6-940D-DABDB7A13393}"/>
    <dgm:cxn modelId="{3A1DCF0C-B3D3-4647-B9D0-3D8F8880C759}" type="presOf" srcId="{B4066367-460D-49BD-A92A-77D4801FE14F}" destId="{D14CCA73-326D-4916-82D3-408E61E28981}" srcOrd="0" destOrd="1" presId="urn:microsoft.com/office/officeart/2005/8/layout/process3"/>
    <dgm:cxn modelId="{4A070511-3E5A-4D19-A7CF-7FF932487CA1}" srcId="{D381E1D7-752F-4E11-862B-CEA2957B7216}" destId="{E8E30718-D24B-4315-B073-ABE1AEABAB13}" srcOrd="1" destOrd="0" parTransId="{C322E241-1ABF-464F-8CA5-FE9598A63606}" sibTransId="{2BEE7D00-280E-4BD4-BDE0-34C57FF7C5CE}"/>
    <dgm:cxn modelId="{1E22201F-6FBE-4EB8-A886-7AAA45E60809}" type="presOf" srcId="{3ABBA07E-01ED-4729-A4B3-8308D2C40A24}" destId="{B23FAEFC-AD26-4627-AD90-393FB9A7F909}" srcOrd="0" destOrd="0" presId="urn:microsoft.com/office/officeart/2005/8/layout/process3"/>
    <dgm:cxn modelId="{13294820-518E-48F7-894B-F2B2FADE0D03}" type="presOf" srcId="{1D6EBBA6-84AB-490C-AAB0-9F6A58822E0C}" destId="{D14CCA73-326D-4916-82D3-408E61E28981}" srcOrd="0" destOrd="8" presId="urn:microsoft.com/office/officeart/2005/8/layout/process3"/>
    <dgm:cxn modelId="{BB232624-6FC4-4D9B-B6E7-6977F1B11005}" srcId="{95EDB842-75FA-4796-99D5-9689B7E25282}" destId="{CCB59E04-F3B4-4753-9C0E-A62F73632226}" srcOrd="2" destOrd="0" parTransId="{A67FC8A8-347B-403F-A5E6-3A0F222E1EAC}" sibTransId="{6B969CC4-043B-4FDC-975F-F08D664D4DE3}"/>
    <dgm:cxn modelId="{FD43E92A-916F-4117-ACDF-B0786B3FEBBD}" type="presOf" srcId="{AC25F15A-1F85-4D7B-A597-595C425EFF05}" destId="{67C9CE9C-A167-487F-95AE-F096387125FA}" srcOrd="0" destOrd="1" presId="urn:microsoft.com/office/officeart/2005/8/layout/process3"/>
    <dgm:cxn modelId="{3CC7972F-7F88-4379-855D-7A8C0C1DF1C3}" type="presOf" srcId="{F5FCA10C-68E8-4809-931F-141BDE9F82D7}" destId="{AEB1D49A-5FB9-4A0F-8CDB-189C2BFBDF3E}" srcOrd="1" destOrd="0" presId="urn:microsoft.com/office/officeart/2005/8/layout/process3"/>
    <dgm:cxn modelId="{322A213B-08BE-40A1-BF40-719B7A3071A6}" type="presOf" srcId="{E8E30718-D24B-4315-B073-ABE1AEABAB13}" destId="{A9052730-F1AA-4274-A413-7A0F212B1EB4}" srcOrd="1" destOrd="0" presId="urn:microsoft.com/office/officeart/2005/8/layout/process3"/>
    <dgm:cxn modelId="{A156CB3B-14D3-4353-8794-22BF076E0B11}" type="presOf" srcId="{2BEE7D00-280E-4BD4-BDE0-34C57FF7C5CE}" destId="{3F56DDC2-1611-4615-AFB1-B161577BC0A8}" srcOrd="1" destOrd="0" presId="urn:microsoft.com/office/officeart/2005/8/layout/process3"/>
    <dgm:cxn modelId="{099E4E5B-B6A6-47FA-94A3-5D1B15A769A7}" type="presOf" srcId="{77D28C7B-A9B0-4440-8573-3F9EDDDAB2D8}" destId="{D14CCA73-326D-4916-82D3-408E61E28981}" srcOrd="0" destOrd="5" presId="urn:microsoft.com/office/officeart/2005/8/layout/process3"/>
    <dgm:cxn modelId="{3258CB5D-F779-41DA-95E2-28A1C4EFECA4}" type="presOf" srcId="{F5FCA10C-68E8-4809-931F-141BDE9F82D7}" destId="{8763D501-6A2A-4A9A-98C6-50510F66B449}" srcOrd="0" destOrd="0" presId="urn:microsoft.com/office/officeart/2005/8/layout/process3"/>
    <dgm:cxn modelId="{F2B11D5E-EEA9-4295-B24A-CA6AB136BB94}" type="presOf" srcId="{0410AFD2-1732-456B-9084-B1C37983362F}" destId="{D14CCA73-326D-4916-82D3-408E61E28981}" srcOrd="0" destOrd="9" presId="urn:microsoft.com/office/officeart/2005/8/layout/process3"/>
    <dgm:cxn modelId="{C1987261-63A3-4C96-AB57-2D17A2D73C1D}" type="presOf" srcId="{4AD2D301-C968-4B3C-8A83-1E6A0081766B}" destId="{67C9CE9C-A167-487F-95AE-F096387125FA}" srcOrd="0" destOrd="0" presId="urn:microsoft.com/office/officeart/2005/8/layout/process3"/>
    <dgm:cxn modelId="{7EBD9B43-E3A0-4467-9D4A-E12C3226C6B2}" srcId="{4AD2D301-C968-4B3C-8A83-1E6A0081766B}" destId="{9A7F19EC-9331-4D30-999C-49FD85C9B84B}" srcOrd="2" destOrd="0" parTransId="{12E8CE81-6B62-4438-891B-460807978181}" sibTransId="{19300F9E-09BB-4596-A9ED-20A304B0E564}"/>
    <dgm:cxn modelId="{DD232046-95F8-4205-B401-01AFAE1D40EB}" type="presOf" srcId="{9450877B-3030-47C7-9085-8D1BB195522E}" destId="{D14CCA73-326D-4916-82D3-408E61E28981}" srcOrd="0" destOrd="4" presId="urn:microsoft.com/office/officeart/2005/8/layout/process3"/>
    <dgm:cxn modelId="{E92D9B48-AD33-4601-B001-0A6085A9827C}" type="presOf" srcId="{6F72F48F-A500-432A-9046-990540B75193}" destId="{79A7936B-3BAC-4BFC-AD83-994B42BCE4EB}" srcOrd="0" destOrd="2" presId="urn:microsoft.com/office/officeart/2005/8/layout/process3"/>
    <dgm:cxn modelId="{4CC3D34C-A3E2-427A-BDBE-F5F93A431517}" type="presOf" srcId="{25CC956B-52D7-4199-A6F3-577C91B4C727}" destId="{D14CCA73-326D-4916-82D3-408E61E28981}" srcOrd="0" destOrd="3" presId="urn:microsoft.com/office/officeart/2005/8/layout/process3"/>
    <dgm:cxn modelId="{0FF8FE4D-AC51-4AE0-995B-36EA35C2FFC3}" srcId="{E8E30718-D24B-4315-B073-ABE1AEABAB13}" destId="{0410AFD2-1732-456B-9084-B1C37983362F}" srcOrd="4" destOrd="0" parTransId="{B72CD08D-E7A4-4462-B58B-A9BCF82F33A0}" sibTransId="{07D18476-23AE-48F9-AD60-7EC90C761129}"/>
    <dgm:cxn modelId="{66D5416F-A818-40B9-A581-E5D7536BCE70}" type="presOf" srcId="{62085EBD-30D6-4E96-8570-8D313A3C41B0}" destId="{D14CCA73-326D-4916-82D3-408E61E28981}" srcOrd="0" destOrd="11" presId="urn:microsoft.com/office/officeart/2005/8/layout/process3"/>
    <dgm:cxn modelId="{C78B8574-7CD5-482A-8203-BC1543CF8A87}" srcId="{9F6EDAAE-8D7F-4E42-AAB3-4C3F1D5DDBB9}" destId="{05E023AA-96FE-466D-921B-A2DFE565D545}" srcOrd="1" destOrd="0" parTransId="{D15CBDBE-BAAE-4263-8E83-7AB73BA034D7}" sibTransId="{62573346-CF61-4C30-8753-66E4D4063B3F}"/>
    <dgm:cxn modelId="{6B1FA974-B84D-435F-B2AD-6704FCF24453}" type="presOf" srcId="{FAFFE04E-422C-41B6-97EA-9E083F1DE043}" destId="{D14CCA73-326D-4916-82D3-408E61E28981}" srcOrd="0" destOrd="7" presId="urn:microsoft.com/office/officeart/2005/8/layout/process3"/>
    <dgm:cxn modelId="{107E9381-D0FD-4E95-B739-E05D0AD45AB2}" srcId="{FAFFE04E-422C-41B6-97EA-9E083F1DE043}" destId="{1D6EBBA6-84AB-490C-AAB0-9F6A58822E0C}" srcOrd="0" destOrd="0" parTransId="{547FF802-D9BA-4D4C-9AB4-9B1D18009F2F}" sibTransId="{CF81854B-C681-4B1C-A38F-E14B906643C5}"/>
    <dgm:cxn modelId="{5CF9B181-A956-43A6-88D6-170804BD1E9E}" type="presOf" srcId="{E8E30718-D24B-4315-B073-ABE1AEABAB13}" destId="{180AC448-B4E9-4141-BBD8-53FB67993E94}" srcOrd="0" destOrd="0" presId="urn:microsoft.com/office/officeart/2005/8/layout/process3"/>
    <dgm:cxn modelId="{62841F8A-EC17-44DE-A8CE-AF23C66FF191}" type="presOf" srcId="{9F6EDAAE-8D7F-4E42-AAB3-4C3F1D5DDBB9}" destId="{32EF1EE6-057B-4571-B611-1005F0FB0AB4}" srcOrd="1" destOrd="0" presId="urn:microsoft.com/office/officeart/2005/8/layout/process3"/>
    <dgm:cxn modelId="{4A67F68A-11B0-4833-8D1E-81F680DF11C6}" type="presOf" srcId="{05E023AA-96FE-466D-921B-A2DFE565D545}" destId="{79A7936B-3BAC-4BFC-AD83-994B42BCE4EB}" srcOrd="0" destOrd="4" presId="urn:microsoft.com/office/officeart/2005/8/layout/process3"/>
    <dgm:cxn modelId="{CDB16591-9D82-4CB8-8E6F-8FC7B4BF3805}" type="presOf" srcId="{214573DE-63DC-41DF-B48C-5F203D94529D}" destId="{D14CCA73-326D-4916-82D3-408E61E28981}" srcOrd="0" destOrd="0" presId="urn:microsoft.com/office/officeart/2005/8/layout/process3"/>
    <dgm:cxn modelId="{FDB18993-E4C3-44AC-9272-99FCB1B4CCCC}" type="presOf" srcId="{EB92E451-7EB5-4260-99B2-1D86D1D0006B}" destId="{79A7936B-3BAC-4BFC-AD83-994B42BCE4EB}" srcOrd="0" destOrd="1" presId="urn:microsoft.com/office/officeart/2005/8/layout/process3"/>
    <dgm:cxn modelId="{BCD5FE98-1CA1-4E7D-94A8-C5470EAFDD1F}" srcId="{9450877B-3030-47C7-9085-8D1BB195522E}" destId="{91C495DD-4853-494D-8200-CAD630F1116B}" srcOrd="1" destOrd="0" parTransId="{4B445769-103D-4B72-8E99-A2774FC42946}" sibTransId="{4A69F455-12E0-4CB5-858B-D2FF57AFC60E}"/>
    <dgm:cxn modelId="{074CF599-9DC1-45C8-82FD-392E8D4E2656}" srcId="{0410AFD2-1732-456B-9084-B1C37983362F}" destId="{62085EBD-30D6-4E96-8570-8D313A3C41B0}" srcOrd="1" destOrd="0" parTransId="{7D2D7DF7-8F63-47CC-A5A6-2D540E73C3B0}" sibTransId="{88334D37-A105-4195-8540-B4627DEDD835}"/>
    <dgm:cxn modelId="{6799AE9E-A06F-46D9-8376-C0116CE5626B}" srcId="{E8E30718-D24B-4315-B073-ABE1AEABAB13}" destId="{9450877B-3030-47C7-9085-8D1BB195522E}" srcOrd="2" destOrd="0" parTransId="{F99E30D9-AD9F-429F-9E04-EE68F3C1D326}" sibTransId="{A4FCFDD1-48F6-4C5E-99EB-BAB7A94D4E5B}"/>
    <dgm:cxn modelId="{BA9305A3-1047-410E-9D30-5D7917B39714}" srcId="{E8E30718-D24B-4315-B073-ABE1AEABAB13}" destId="{D7E7B0ED-177F-4C86-A388-17079B53545C}" srcOrd="1" destOrd="0" parTransId="{7D6E10DF-1521-49B3-8FC3-E1F43BD0462B}" sibTransId="{E9B1D49A-8AEA-4CF1-989A-3CEF682D02C3}"/>
    <dgm:cxn modelId="{D23B0DA7-E472-4274-A6C3-3285CAA43ADC}" srcId="{D7E7B0ED-177F-4C86-A388-17079B53545C}" destId="{25CC956B-52D7-4199-A6F3-577C91B4C727}" srcOrd="0" destOrd="0" parTransId="{F20F2DDF-E71B-44FE-9F1C-1EAE674C9F5C}" sibTransId="{7E134B5F-0867-4911-9FB5-453AB21B9109}"/>
    <dgm:cxn modelId="{BCE9A2A9-1A71-46F6-9A87-3338626E1E80}" srcId="{214573DE-63DC-41DF-B48C-5F203D94529D}" destId="{B4066367-460D-49BD-A92A-77D4801FE14F}" srcOrd="0" destOrd="0" parTransId="{EAE4EB82-D620-4593-83AB-28144A2A23A2}" sibTransId="{781CD53D-62D4-44F3-B1F0-7DB80F7BFC20}"/>
    <dgm:cxn modelId="{825705AB-1292-4656-89B5-12017D78D7BE}" srcId="{4AD2D301-C968-4B3C-8A83-1E6A0081766B}" destId="{AC25F15A-1F85-4D7B-A597-595C425EFF05}" srcOrd="0" destOrd="0" parTransId="{04EAFD90-196E-4DC6-AB65-AD1C5386468E}" sibTransId="{B16EC86E-A1C8-4F6A-9AF2-5A4DF04CFC7E}"/>
    <dgm:cxn modelId="{1FA75FAB-8BF5-4343-BE26-22B7C305A9B6}" srcId="{95EDB842-75FA-4796-99D5-9689B7E25282}" destId="{EB92E451-7EB5-4260-99B2-1D86D1D0006B}" srcOrd="0" destOrd="0" parTransId="{DE5295AF-DAED-4CD1-99B4-3840EAC8D13F}" sibTransId="{B5372708-917A-4549-80A6-CD5AA576777E}"/>
    <dgm:cxn modelId="{AE84DCAB-5A04-4DF7-AC7A-4F1A331EE00F}" srcId="{9450877B-3030-47C7-9085-8D1BB195522E}" destId="{77D28C7B-A9B0-4440-8573-3F9EDDDAB2D8}" srcOrd="0" destOrd="0" parTransId="{7FA509A7-3DA4-4C0B-B264-0751E861C137}" sibTransId="{6808AEC0-2E2A-462A-BC98-BFB8A3D73603}"/>
    <dgm:cxn modelId="{BF845EAF-D167-4068-95D8-BC2F14788E10}" srcId="{9F6EDAAE-8D7F-4E42-AAB3-4C3F1D5DDBB9}" destId="{95EDB842-75FA-4796-99D5-9689B7E25282}" srcOrd="0" destOrd="0" parTransId="{FF6E6FB2-0A3E-4260-8B49-0C39BCDC449B}" sibTransId="{F3867153-B358-4F8C-9B07-83703BB7D407}"/>
    <dgm:cxn modelId="{008995B1-DD2F-489F-9699-ABE46DBBA7CC}" srcId="{95EDB842-75FA-4796-99D5-9689B7E25282}" destId="{6F72F48F-A500-432A-9046-990540B75193}" srcOrd="1" destOrd="0" parTransId="{F57E4F62-1649-4722-A340-6D2D8516C9D9}" sibTransId="{326555A4-A0F4-40B6-A53E-1FF36308EB91}"/>
    <dgm:cxn modelId="{AF9F05B3-9E92-4BB1-BF01-17D6B55604D8}" type="presOf" srcId="{95EDB842-75FA-4796-99D5-9689B7E25282}" destId="{79A7936B-3BAC-4BFC-AD83-994B42BCE4EB}" srcOrd="0" destOrd="0" presId="urn:microsoft.com/office/officeart/2005/8/layout/process3"/>
    <dgm:cxn modelId="{08A668B8-27C6-40C0-962A-68DC92DD1E58}" srcId="{E8E30718-D24B-4315-B073-ABE1AEABAB13}" destId="{FAFFE04E-422C-41B6-97EA-9E083F1DE043}" srcOrd="3" destOrd="0" parTransId="{A932A7D0-8FAE-4CC6-B906-1C1C080F67FB}" sibTransId="{C52D5ACB-02AC-4635-8290-9828C214F9BD}"/>
    <dgm:cxn modelId="{37FEBBBA-E9BA-40DF-8770-BA65ACD30323}" type="presOf" srcId="{F4FE559F-D17B-4624-8F90-20950FB189AE}" destId="{67C9CE9C-A167-487F-95AE-F096387125FA}" srcOrd="0" destOrd="2" presId="urn:microsoft.com/office/officeart/2005/8/layout/process3"/>
    <dgm:cxn modelId="{F8DCE5BE-6A53-426F-9E9C-C3B3240473F0}" type="presOf" srcId="{9A7F19EC-9331-4D30-999C-49FD85C9B84B}" destId="{67C9CE9C-A167-487F-95AE-F096387125FA}" srcOrd="0" destOrd="3" presId="urn:microsoft.com/office/officeart/2005/8/layout/process3"/>
    <dgm:cxn modelId="{5ABDF2D0-B3F4-498C-A505-D1CDBD169D1D}" type="presOf" srcId="{9F6EDAAE-8D7F-4E42-AAB3-4C3F1D5DDBB9}" destId="{50B9277C-2A7E-4DA5-9C8B-FF061503BA2E}" srcOrd="0" destOrd="0" presId="urn:microsoft.com/office/officeart/2005/8/layout/process3"/>
    <dgm:cxn modelId="{8C7428D5-8360-43EE-B859-3226DC122C36}" type="presOf" srcId="{3ABBA07E-01ED-4729-A4B3-8308D2C40A24}" destId="{7B46C952-A381-4A32-8E37-E0257D6B75DC}" srcOrd="1" destOrd="0" presId="urn:microsoft.com/office/officeart/2005/8/layout/process3"/>
    <dgm:cxn modelId="{5D39BCD6-C8F3-4D46-A9A0-FD1B6CF4ECE7}" type="presOf" srcId="{91C495DD-4853-494D-8200-CAD630F1116B}" destId="{D14CCA73-326D-4916-82D3-408E61E28981}" srcOrd="0" destOrd="6" presId="urn:microsoft.com/office/officeart/2005/8/layout/process3"/>
    <dgm:cxn modelId="{45D27DD7-4CE6-43BB-ABD8-25BD595C755D}" type="presOf" srcId="{2BEE7D00-280E-4BD4-BDE0-34C57FF7C5CE}" destId="{2E60F28E-47FC-4388-AAEC-9A454EE60CEC}" srcOrd="0" destOrd="0" presId="urn:microsoft.com/office/officeart/2005/8/layout/process3"/>
    <dgm:cxn modelId="{4F61EFD9-D17C-441D-B554-F5ED1CB22727}" srcId="{D381E1D7-752F-4E11-862B-CEA2957B7216}" destId="{9F6EDAAE-8D7F-4E42-AAB3-4C3F1D5DDBB9}" srcOrd="2" destOrd="0" parTransId="{AECF9935-3FC3-49D0-9EE1-4AFAB935758C}" sibTransId="{B69A9985-5E7A-45BA-A753-CC441500A562}"/>
    <dgm:cxn modelId="{B70EC3DB-9997-4C8C-9943-D6025CDCB924}" type="presOf" srcId="{CCB59E04-F3B4-4753-9C0E-A62F73632226}" destId="{79A7936B-3BAC-4BFC-AD83-994B42BCE4EB}" srcOrd="0" destOrd="3" presId="urn:microsoft.com/office/officeart/2005/8/layout/process3"/>
    <dgm:cxn modelId="{62EB8FE5-9D81-499F-BC2C-003C50BEEBC7}" srcId="{4AD2D301-C968-4B3C-8A83-1E6A0081766B}" destId="{F4FE559F-D17B-4624-8F90-20950FB189AE}" srcOrd="1" destOrd="0" parTransId="{3B558B16-DE63-4861-A8BC-CB2FFAD03496}" sibTransId="{2E3480E5-813D-4C3F-88D0-B3A6982F10D9}"/>
    <dgm:cxn modelId="{01B902EC-9472-460E-95EF-B7623D920711}" type="presOf" srcId="{CE6B2DF5-D188-4948-A4A7-52FAA84B31B7}" destId="{D14CCA73-326D-4916-82D3-408E61E28981}" srcOrd="0" destOrd="10" presId="urn:microsoft.com/office/officeart/2005/8/layout/process3"/>
    <dgm:cxn modelId="{FA3C1BF9-5FFC-4153-82A8-3E048062F2BC}" type="presOf" srcId="{D7E7B0ED-177F-4C86-A388-17079B53545C}" destId="{D14CCA73-326D-4916-82D3-408E61E28981}" srcOrd="0" destOrd="2" presId="urn:microsoft.com/office/officeart/2005/8/layout/process3"/>
    <dgm:cxn modelId="{994F55FF-D527-42F2-9CE5-249487FDF369}" srcId="{F5FCA10C-68E8-4809-931F-141BDE9F82D7}" destId="{4AD2D301-C968-4B3C-8A83-1E6A0081766B}" srcOrd="0" destOrd="0" parTransId="{DEAFBCAF-4178-4E9D-98D4-3C4056CA72E6}" sibTransId="{8E4BA929-F3F7-4441-9859-841AD555DEB9}"/>
    <dgm:cxn modelId="{9310D359-2CF1-48A1-97B5-4B9FA5D45E2B}" type="presParOf" srcId="{5CDDDC42-7E2D-4728-AD7D-DD860A0756B5}" destId="{1CF38C62-14B0-4D1B-B614-29BEAA0DF0F4}" srcOrd="0" destOrd="0" presId="urn:microsoft.com/office/officeart/2005/8/layout/process3"/>
    <dgm:cxn modelId="{3C261BB0-0059-4CA7-9241-F26688EC166F}" type="presParOf" srcId="{1CF38C62-14B0-4D1B-B614-29BEAA0DF0F4}" destId="{8763D501-6A2A-4A9A-98C6-50510F66B449}" srcOrd="0" destOrd="0" presId="urn:microsoft.com/office/officeart/2005/8/layout/process3"/>
    <dgm:cxn modelId="{18CEF85B-7C2F-4B3B-BECA-6DAF7FDCE2E1}" type="presParOf" srcId="{1CF38C62-14B0-4D1B-B614-29BEAA0DF0F4}" destId="{AEB1D49A-5FB9-4A0F-8CDB-189C2BFBDF3E}" srcOrd="1" destOrd="0" presId="urn:microsoft.com/office/officeart/2005/8/layout/process3"/>
    <dgm:cxn modelId="{0D2EE752-C9A9-4CAE-A5F1-F43CCCB81C50}" type="presParOf" srcId="{1CF38C62-14B0-4D1B-B614-29BEAA0DF0F4}" destId="{67C9CE9C-A167-487F-95AE-F096387125FA}" srcOrd="2" destOrd="0" presId="urn:microsoft.com/office/officeart/2005/8/layout/process3"/>
    <dgm:cxn modelId="{E2946DFC-33E0-47FA-997F-28F6160EAD97}" type="presParOf" srcId="{5CDDDC42-7E2D-4728-AD7D-DD860A0756B5}" destId="{B23FAEFC-AD26-4627-AD90-393FB9A7F909}" srcOrd="1" destOrd="0" presId="urn:microsoft.com/office/officeart/2005/8/layout/process3"/>
    <dgm:cxn modelId="{54DDA2A6-74E5-467B-ABDB-F28072CC66E6}" type="presParOf" srcId="{B23FAEFC-AD26-4627-AD90-393FB9A7F909}" destId="{7B46C952-A381-4A32-8E37-E0257D6B75DC}" srcOrd="0" destOrd="0" presId="urn:microsoft.com/office/officeart/2005/8/layout/process3"/>
    <dgm:cxn modelId="{44F9F7A8-369D-45F3-B8A8-7E25DFCD496F}" type="presParOf" srcId="{5CDDDC42-7E2D-4728-AD7D-DD860A0756B5}" destId="{F4C6C559-E136-4DCA-9468-65772F86E8A7}" srcOrd="2" destOrd="0" presId="urn:microsoft.com/office/officeart/2005/8/layout/process3"/>
    <dgm:cxn modelId="{4627CD88-6143-4460-829A-C7A7A73071A5}" type="presParOf" srcId="{F4C6C559-E136-4DCA-9468-65772F86E8A7}" destId="{180AC448-B4E9-4141-BBD8-53FB67993E94}" srcOrd="0" destOrd="0" presId="urn:microsoft.com/office/officeart/2005/8/layout/process3"/>
    <dgm:cxn modelId="{071BEA93-CA82-4A94-931C-AD7ADB4F26B4}" type="presParOf" srcId="{F4C6C559-E136-4DCA-9468-65772F86E8A7}" destId="{A9052730-F1AA-4274-A413-7A0F212B1EB4}" srcOrd="1" destOrd="0" presId="urn:microsoft.com/office/officeart/2005/8/layout/process3"/>
    <dgm:cxn modelId="{5DE87211-54E1-44B9-B081-A6BC33395F75}" type="presParOf" srcId="{F4C6C559-E136-4DCA-9468-65772F86E8A7}" destId="{D14CCA73-326D-4916-82D3-408E61E28981}" srcOrd="2" destOrd="0" presId="urn:microsoft.com/office/officeart/2005/8/layout/process3"/>
    <dgm:cxn modelId="{F164EDDA-182A-46D7-B154-46B19C65B786}" type="presParOf" srcId="{5CDDDC42-7E2D-4728-AD7D-DD860A0756B5}" destId="{2E60F28E-47FC-4388-AAEC-9A454EE60CEC}" srcOrd="3" destOrd="0" presId="urn:microsoft.com/office/officeart/2005/8/layout/process3"/>
    <dgm:cxn modelId="{65ABB56E-6671-48EC-AEB1-B45A3821A95C}" type="presParOf" srcId="{2E60F28E-47FC-4388-AAEC-9A454EE60CEC}" destId="{3F56DDC2-1611-4615-AFB1-B161577BC0A8}" srcOrd="0" destOrd="0" presId="urn:microsoft.com/office/officeart/2005/8/layout/process3"/>
    <dgm:cxn modelId="{6732BECE-8021-4EB4-99AE-8F57179E556C}" type="presParOf" srcId="{5CDDDC42-7E2D-4728-AD7D-DD860A0756B5}" destId="{465D5843-5032-465E-BA77-63580F74D7DE}" srcOrd="4" destOrd="0" presId="urn:microsoft.com/office/officeart/2005/8/layout/process3"/>
    <dgm:cxn modelId="{E9669A5B-7354-4375-A888-EC42EB45A955}" type="presParOf" srcId="{465D5843-5032-465E-BA77-63580F74D7DE}" destId="{50B9277C-2A7E-4DA5-9C8B-FF061503BA2E}" srcOrd="0" destOrd="0" presId="urn:microsoft.com/office/officeart/2005/8/layout/process3"/>
    <dgm:cxn modelId="{978365BA-4DAA-444D-8545-F91B513951F1}" type="presParOf" srcId="{465D5843-5032-465E-BA77-63580F74D7DE}" destId="{32EF1EE6-057B-4571-B611-1005F0FB0AB4}" srcOrd="1" destOrd="0" presId="urn:microsoft.com/office/officeart/2005/8/layout/process3"/>
    <dgm:cxn modelId="{8AC9EAF6-FD14-445D-9A7E-EE863F354121}" type="presParOf" srcId="{465D5843-5032-465E-BA77-63580F74D7DE}" destId="{79A7936B-3BAC-4BFC-AD83-994B42BCE4E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A74587-63DF-46D6-9265-C6446B3531EA}" type="doc">
      <dgm:prSet loTypeId="urn:microsoft.com/office/officeart/2005/8/layout/hList1" loCatId="list" qsTypeId="urn:microsoft.com/office/officeart/2005/8/quickstyle/simple1" qsCatId="simple" csTypeId="urn:microsoft.com/office/officeart/2005/8/colors/accent1_1" csCatId="accent1" phldr="1"/>
      <dgm:spPr/>
      <dgm:t>
        <a:bodyPr/>
        <a:lstStyle/>
        <a:p>
          <a:endParaRPr lang="en-US"/>
        </a:p>
      </dgm:t>
    </dgm:pt>
    <dgm:pt modelId="{A662A32A-0C0E-4A96-9055-3303C383EE25}">
      <dgm:prSet phldrT="[Text]" custT="1"/>
      <dgm:spPr>
        <a:solidFill>
          <a:srgbClr val="2479BE"/>
        </a:solidFill>
        <a:ln>
          <a:solidFill>
            <a:srgbClr val="494848"/>
          </a:solidFill>
        </a:ln>
      </dgm:spPr>
      <dgm:t>
        <a:bodyPr/>
        <a:lstStyle/>
        <a:p>
          <a:pPr algn="ctr"/>
          <a:r>
            <a:rPr lang="en-US" sz="2000" b="1" dirty="0">
              <a:solidFill>
                <a:schemeClr val="bg1"/>
              </a:solidFill>
              <a:latin typeface="Fira Sans" panose="020B0503050000020004" pitchFamily="34" charset="0"/>
              <a:cs typeface="Arial" panose="020B0604020202020204" pitchFamily="34" charset="0"/>
            </a:rPr>
            <a:t>Individual</a:t>
          </a:r>
          <a:endParaRPr lang="en-US" sz="2000" dirty="0">
            <a:solidFill>
              <a:schemeClr val="bg1"/>
            </a:solidFill>
            <a:latin typeface="Fira Sans" panose="020B0503050000020004" pitchFamily="34" charset="0"/>
            <a:cs typeface="Arial" panose="020B0604020202020204" pitchFamily="34" charset="0"/>
          </a:endParaRPr>
        </a:p>
      </dgm:t>
    </dgm:pt>
    <dgm:pt modelId="{21C30791-B974-4C90-8812-C8493026CFE2}" type="parTrans" cxnId="{2164B935-70D1-4767-A430-7DCED2622BBC}">
      <dgm:prSet/>
      <dgm:spPr/>
      <dgm:t>
        <a:bodyPr/>
        <a:lstStyle/>
        <a:p>
          <a:pPr algn="ctr"/>
          <a:endParaRPr lang="en-US">
            <a:latin typeface="Fira Sans" panose="020B0503050000020004" pitchFamily="34" charset="0"/>
            <a:cs typeface="Arial" panose="020B0604020202020204" pitchFamily="34" charset="0"/>
          </a:endParaRPr>
        </a:p>
      </dgm:t>
    </dgm:pt>
    <dgm:pt modelId="{DDCB9593-48E4-4EE4-BF8F-AD92C1667D76}" type="sibTrans" cxnId="{2164B935-70D1-4767-A430-7DCED2622BBC}">
      <dgm:prSet/>
      <dgm:spPr/>
      <dgm:t>
        <a:bodyPr/>
        <a:lstStyle/>
        <a:p>
          <a:pPr algn="ctr"/>
          <a:endParaRPr lang="en-US">
            <a:latin typeface="Fira Sans" panose="020B0503050000020004" pitchFamily="34" charset="0"/>
            <a:cs typeface="Arial" panose="020B0604020202020204" pitchFamily="34" charset="0"/>
          </a:endParaRPr>
        </a:p>
      </dgm:t>
    </dgm:pt>
    <dgm:pt modelId="{55CDD94F-6736-4434-A2DF-E5E6CF516CC3}">
      <dgm:prSet phldrT="[Text]" custT="1"/>
      <dgm:spPr>
        <a:ln>
          <a:solidFill>
            <a:srgbClr val="2479BE">
              <a:alpha val="90000"/>
            </a:srgbClr>
          </a:solidFill>
        </a:ln>
      </dgm:spPr>
      <dgm:t>
        <a:bodyPr/>
        <a:lstStyle/>
        <a:p>
          <a:pPr algn="l">
            <a:lnSpc>
              <a:spcPct val="100000"/>
            </a:lnSpc>
            <a:buClr>
              <a:srgbClr val="F7C027"/>
            </a:buClr>
          </a:pPr>
          <a:r>
            <a:rPr lang="en-US" sz="2400" dirty="0">
              <a:solidFill>
                <a:srgbClr val="494848"/>
              </a:solidFill>
              <a:latin typeface="Fira Sans" panose="020B0503050000020004" pitchFamily="34" charset="0"/>
              <a:cs typeface="Arial" panose="020B0604020202020204" pitchFamily="34" charset="0"/>
            </a:rPr>
            <a:t>Demonstrate expertise</a:t>
          </a:r>
        </a:p>
      </dgm:t>
    </dgm:pt>
    <dgm:pt modelId="{1786A1D0-BA16-4BAE-8BFD-ACD65C9A50FB}" type="parTrans" cxnId="{628D2DE8-E43C-4AE2-8185-5BEDAC618F83}">
      <dgm:prSet/>
      <dgm:spPr/>
      <dgm:t>
        <a:bodyPr/>
        <a:lstStyle/>
        <a:p>
          <a:pPr algn="ctr"/>
          <a:endParaRPr lang="en-US">
            <a:latin typeface="Fira Sans" panose="020B0503050000020004" pitchFamily="34" charset="0"/>
            <a:cs typeface="Arial" panose="020B0604020202020204" pitchFamily="34" charset="0"/>
          </a:endParaRPr>
        </a:p>
      </dgm:t>
    </dgm:pt>
    <dgm:pt modelId="{C7980BE0-CD87-4020-9E7D-A8CC5C271956}" type="sibTrans" cxnId="{628D2DE8-E43C-4AE2-8185-5BEDAC618F83}">
      <dgm:prSet/>
      <dgm:spPr/>
      <dgm:t>
        <a:bodyPr/>
        <a:lstStyle/>
        <a:p>
          <a:pPr algn="ctr"/>
          <a:endParaRPr lang="en-US">
            <a:latin typeface="Fira Sans" panose="020B0503050000020004" pitchFamily="34" charset="0"/>
            <a:cs typeface="Arial" panose="020B0604020202020204" pitchFamily="34" charset="0"/>
          </a:endParaRPr>
        </a:p>
      </dgm:t>
    </dgm:pt>
    <dgm:pt modelId="{E5AD44F3-754B-4445-B51A-78F2783B813F}">
      <dgm:prSet phldrT="[Text]" custT="1"/>
      <dgm:spPr>
        <a:solidFill>
          <a:srgbClr val="2479BE"/>
        </a:solidFill>
        <a:ln>
          <a:solidFill>
            <a:srgbClr val="494848"/>
          </a:solidFill>
        </a:ln>
      </dgm:spPr>
      <dgm:t>
        <a:bodyPr/>
        <a:lstStyle/>
        <a:p>
          <a:pPr algn="ctr"/>
          <a:r>
            <a:rPr lang="en-US" sz="2000" b="1" dirty="0">
              <a:solidFill>
                <a:schemeClr val="bg1"/>
              </a:solidFill>
              <a:latin typeface="Fira Sans" panose="020B0503050000020004" pitchFamily="34" charset="0"/>
              <a:cs typeface="Arial" panose="020B0604020202020204" pitchFamily="34" charset="0"/>
            </a:rPr>
            <a:t>Employer</a:t>
          </a:r>
          <a:endParaRPr lang="en-US" sz="2000" dirty="0">
            <a:solidFill>
              <a:schemeClr val="bg1"/>
            </a:solidFill>
            <a:latin typeface="Fira Sans" panose="020B0503050000020004" pitchFamily="34" charset="0"/>
            <a:cs typeface="Arial" panose="020B0604020202020204" pitchFamily="34" charset="0"/>
          </a:endParaRPr>
        </a:p>
      </dgm:t>
    </dgm:pt>
    <dgm:pt modelId="{C586A98E-7BB6-4C35-A3DF-C5066F72118B}" type="parTrans" cxnId="{0841DCAE-EC72-4B1F-BC28-81969E6643B0}">
      <dgm:prSet/>
      <dgm:spPr/>
      <dgm:t>
        <a:bodyPr/>
        <a:lstStyle/>
        <a:p>
          <a:pPr algn="ctr"/>
          <a:endParaRPr lang="en-US">
            <a:latin typeface="Fira Sans" panose="020B0503050000020004" pitchFamily="34" charset="0"/>
            <a:cs typeface="Arial" panose="020B0604020202020204" pitchFamily="34" charset="0"/>
          </a:endParaRPr>
        </a:p>
      </dgm:t>
    </dgm:pt>
    <dgm:pt modelId="{1767A7A7-0536-4F2D-BC1D-734703000440}" type="sibTrans" cxnId="{0841DCAE-EC72-4B1F-BC28-81969E6643B0}">
      <dgm:prSet/>
      <dgm:spPr/>
      <dgm:t>
        <a:bodyPr/>
        <a:lstStyle/>
        <a:p>
          <a:pPr algn="ctr"/>
          <a:endParaRPr lang="en-US">
            <a:latin typeface="Fira Sans" panose="020B0503050000020004" pitchFamily="34" charset="0"/>
            <a:cs typeface="Arial" panose="020B0604020202020204" pitchFamily="34" charset="0"/>
          </a:endParaRPr>
        </a:p>
      </dgm:t>
    </dgm:pt>
    <dgm:pt modelId="{B2FDE726-1C42-4D4D-97DB-1D8B88978809}">
      <dgm:prSet phldrT="[Text]" custT="1"/>
      <dgm:spPr>
        <a:ln>
          <a:solidFill>
            <a:srgbClr val="2479BE">
              <a:alpha val="90000"/>
            </a:srgbClr>
          </a:solidFill>
        </a:ln>
      </dgm:spPr>
      <dgm:t>
        <a:bodyPr/>
        <a:lstStyle/>
        <a:p>
          <a:pPr algn="l">
            <a:buClr>
              <a:srgbClr val="F7C027"/>
            </a:buClr>
          </a:pPr>
          <a:r>
            <a:rPr lang="en-US" sz="2400" dirty="0">
              <a:solidFill>
                <a:srgbClr val="494848"/>
              </a:solidFill>
              <a:latin typeface="Fira Sans" panose="020B0503050000020004" pitchFamily="34" charset="0"/>
              <a:cs typeface="Arial" panose="020B0604020202020204" pitchFamily="34" charset="0"/>
            </a:rPr>
            <a:t>Baseline bar on AWS skills</a:t>
          </a:r>
        </a:p>
      </dgm:t>
    </dgm:pt>
    <dgm:pt modelId="{9AEE190B-CAAB-430D-AC88-53F4AE1E0575}" type="parTrans" cxnId="{21354BBB-A133-4EC4-A625-B8BE3CA905E3}">
      <dgm:prSet/>
      <dgm:spPr/>
      <dgm:t>
        <a:bodyPr/>
        <a:lstStyle/>
        <a:p>
          <a:pPr algn="ctr"/>
          <a:endParaRPr lang="en-US">
            <a:latin typeface="Fira Sans" panose="020B0503050000020004" pitchFamily="34" charset="0"/>
            <a:cs typeface="Arial" panose="020B0604020202020204" pitchFamily="34" charset="0"/>
          </a:endParaRPr>
        </a:p>
      </dgm:t>
    </dgm:pt>
    <dgm:pt modelId="{DBC03140-C7BB-42AD-B76D-DB7988EB36B1}" type="sibTrans" cxnId="{21354BBB-A133-4EC4-A625-B8BE3CA905E3}">
      <dgm:prSet/>
      <dgm:spPr/>
      <dgm:t>
        <a:bodyPr/>
        <a:lstStyle/>
        <a:p>
          <a:pPr algn="ctr"/>
          <a:endParaRPr lang="en-US">
            <a:latin typeface="Fira Sans" panose="020B0503050000020004" pitchFamily="34" charset="0"/>
            <a:cs typeface="Arial" panose="020B0604020202020204" pitchFamily="34" charset="0"/>
          </a:endParaRPr>
        </a:p>
      </dgm:t>
    </dgm:pt>
    <dgm:pt modelId="{41CC4359-26D7-4A49-B163-9950D3F3CAB2}">
      <dgm:prSet custT="1"/>
      <dgm:spPr>
        <a:ln>
          <a:solidFill>
            <a:srgbClr val="2479BE">
              <a:alpha val="90000"/>
            </a:srgbClr>
          </a:solidFill>
        </a:ln>
      </dgm:spPr>
      <dgm:t>
        <a:bodyPr/>
        <a:lstStyle/>
        <a:p>
          <a:pPr algn="l">
            <a:lnSpc>
              <a:spcPct val="100000"/>
            </a:lnSpc>
            <a:buClr>
              <a:srgbClr val="F7C027"/>
            </a:buClr>
          </a:pPr>
          <a:r>
            <a:rPr lang="en-US" sz="2400" dirty="0">
              <a:solidFill>
                <a:srgbClr val="494848"/>
              </a:solidFill>
              <a:latin typeface="Fira Sans" panose="020B0503050000020004" pitchFamily="34" charset="0"/>
              <a:cs typeface="Arial" panose="020B0604020202020204" pitchFamily="34" charset="0"/>
            </a:rPr>
            <a:t>Stand out</a:t>
          </a:r>
        </a:p>
      </dgm:t>
    </dgm:pt>
    <dgm:pt modelId="{E0693251-6EAF-4A60-B41E-BFAECF60B724}" type="parTrans" cxnId="{279D82B4-EAE0-44F3-AAFA-FCF9A3023116}">
      <dgm:prSet/>
      <dgm:spPr/>
      <dgm:t>
        <a:bodyPr/>
        <a:lstStyle/>
        <a:p>
          <a:pPr algn="ctr"/>
          <a:endParaRPr lang="en-US">
            <a:latin typeface="Fira Sans" panose="020B0503050000020004" pitchFamily="34" charset="0"/>
            <a:cs typeface="Arial" panose="020B0604020202020204" pitchFamily="34" charset="0"/>
          </a:endParaRPr>
        </a:p>
      </dgm:t>
    </dgm:pt>
    <dgm:pt modelId="{C7624407-B12E-46A1-9E94-E5A50B1734F6}" type="sibTrans" cxnId="{279D82B4-EAE0-44F3-AAFA-FCF9A3023116}">
      <dgm:prSet/>
      <dgm:spPr/>
      <dgm:t>
        <a:bodyPr/>
        <a:lstStyle/>
        <a:p>
          <a:pPr algn="ctr"/>
          <a:endParaRPr lang="en-US">
            <a:latin typeface="Fira Sans" panose="020B0503050000020004" pitchFamily="34" charset="0"/>
            <a:cs typeface="Arial" panose="020B0604020202020204" pitchFamily="34" charset="0"/>
          </a:endParaRPr>
        </a:p>
      </dgm:t>
    </dgm:pt>
    <dgm:pt modelId="{B5B57007-1DD9-4829-B631-E14919733FC7}">
      <dgm:prSet custT="1"/>
      <dgm:spPr>
        <a:ln>
          <a:solidFill>
            <a:srgbClr val="2479BE">
              <a:alpha val="90000"/>
            </a:srgbClr>
          </a:solidFill>
        </a:ln>
      </dgm:spPr>
      <dgm:t>
        <a:bodyPr/>
        <a:lstStyle/>
        <a:p>
          <a:pPr algn="l">
            <a:lnSpc>
              <a:spcPct val="100000"/>
            </a:lnSpc>
            <a:buClr>
              <a:srgbClr val="F7C027"/>
            </a:buClr>
          </a:pPr>
          <a:r>
            <a:rPr lang="en-US" sz="2400" dirty="0">
              <a:solidFill>
                <a:srgbClr val="494848"/>
              </a:solidFill>
              <a:latin typeface="Fira Sans" panose="020B0503050000020004" pitchFamily="34" charset="0"/>
              <a:cs typeface="Arial" panose="020B0604020202020204" pitchFamily="34" charset="0"/>
            </a:rPr>
            <a:t>Industry visibility</a:t>
          </a:r>
        </a:p>
      </dgm:t>
    </dgm:pt>
    <dgm:pt modelId="{CD4C01C1-717B-443D-9C0C-7AC64764722A}" type="parTrans" cxnId="{4AC1CFBD-357F-4D0E-A1E6-EDC36CC7A11D}">
      <dgm:prSet/>
      <dgm:spPr/>
      <dgm:t>
        <a:bodyPr/>
        <a:lstStyle/>
        <a:p>
          <a:pPr algn="ctr"/>
          <a:endParaRPr lang="en-US">
            <a:latin typeface="Fira Sans" panose="020B0503050000020004" pitchFamily="34" charset="0"/>
            <a:cs typeface="Arial" panose="020B0604020202020204" pitchFamily="34" charset="0"/>
          </a:endParaRPr>
        </a:p>
      </dgm:t>
    </dgm:pt>
    <dgm:pt modelId="{B5847707-9E34-4DFA-87D4-8A3BB64ED0B7}" type="sibTrans" cxnId="{4AC1CFBD-357F-4D0E-A1E6-EDC36CC7A11D}">
      <dgm:prSet/>
      <dgm:spPr/>
      <dgm:t>
        <a:bodyPr/>
        <a:lstStyle/>
        <a:p>
          <a:pPr algn="ctr"/>
          <a:endParaRPr lang="en-US">
            <a:latin typeface="Fira Sans" panose="020B0503050000020004" pitchFamily="34" charset="0"/>
            <a:cs typeface="Arial" panose="020B0604020202020204" pitchFamily="34" charset="0"/>
          </a:endParaRPr>
        </a:p>
      </dgm:t>
    </dgm:pt>
    <dgm:pt modelId="{DAEA8996-B610-4E4E-A75F-E2F3D8FF1833}">
      <dgm:prSet custT="1"/>
      <dgm:spPr>
        <a:ln>
          <a:solidFill>
            <a:srgbClr val="2479BE">
              <a:alpha val="90000"/>
            </a:srgbClr>
          </a:solidFill>
        </a:ln>
      </dgm:spPr>
      <dgm:t>
        <a:bodyPr/>
        <a:lstStyle/>
        <a:p>
          <a:pPr algn="l">
            <a:lnSpc>
              <a:spcPct val="100000"/>
            </a:lnSpc>
            <a:buClr>
              <a:srgbClr val="F7C027"/>
            </a:buClr>
          </a:pPr>
          <a:r>
            <a:rPr lang="en-US" sz="2400" dirty="0">
              <a:solidFill>
                <a:srgbClr val="494848"/>
              </a:solidFill>
              <a:latin typeface="Fira Sans" panose="020B0503050000020004" pitchFamily="34" charset="0"/>
              <a:cs typeface="Arial" panose="020B0604020202020204" pitchFamily="34" charset="0"/>
            </a:rPr>
            <a:t>Customer visibility</a:t>
          </a:r>
        </a:p>
      </dgm:t>
    </dgm:pt>
    <dgm:pt modelId="{F0331DA6-359F-4E79-85E9-38263CB82D78}" type="parTrans" cxnId="{7E91B52D-4395-43D3-BD81-876347E802BB}">
      <dgm:prSet/>
      <dgm:spPr/>
      <dgm:t>
        <a:bodyPr/>
        <a:lstStyle/>
        <a:p>
          <a:pPr algn="ctr"/>
          <a:endParaRPr lang="en-US">
            <a:latin typeface="Fira Sans" panose="020B0503050000020004" pitchFamily="34" charset="0"/>
            <a:cs typeface="Arial" panose="020B0604020202020204" pitchFamily="34" charset="0"/>
          </a:endParaRPr>
        </a:p>
      </dgm:t>
    </dgm:pt>
    <dgm:pt modelId="{FE4FEF06-025B-4BEF-A51A-6E032D5CB67C}" type="sibTrans" cxnId="{7E91B52D-4395-43D3-BD81-876347E802BB}">
      <dgm:prSet/>
      <dgm:spPr/>
      <dgm:t>
        <a:bodyPr/>
        <a:lstStyle/>
        <a:p>
          <a:pPr algn="ctr"/>
          <a:endParaRPr lang="en-US">
            <a:latin typeface="Fira Sans" panose="020B0503050000020004" pitchFamily="34" charset="0"/>
            <a:cs typeface="Arial" panose="020B0604020202020204" pitchFamily="34" charset="0"/>
          </a:endParaRPr>
        </a:p>
      </dgm:t>
    </dgm:pt>
    <dgm:pt modelId="{7B241FE5-948E-40F8-B0E4-C4BB1C706DA5}">
      <dgm:prSet custT="1"/>
      <dgm:spPr>
        <a:ln>
          <a:solidFill>
            <a:srgbClr val="2479BE">
              <a:alpha val="90000"/>
            </a:srgbClr>
          </a:solidFill>
        </a:ln>
      </dgm:spPr>
      <dgm:t>
        <a:bodyPr/>
        <a:lstStyle/>
        <a:p>
          <a:pPr algn="l">
            <a:lnSpc>
              <a:spcPct val="100000"/>
            </a:lnSpc>
            <a:buClr>
              <a:srgbClr val="F7C027"/>
            </a:buClr>
          </a:pPr>
          <a:r>
            <a:rPr lang="en-US" sz="2400" dirty="0">
              <a:solidFill>
                <a:srgbClr val="494848"/>
              </a:solidFill>
              <a:latin typeface="Fira Sans" panose="020B0503050000020004" pitchFamily="34" charset="0"/>
              <a:cs typeface="Arial" panose="020B0604020202020204" pitchFamily="34" charset="0"/>
            </a:rPr>
            <a:t>Peer recognition</a:t>
          </a:r>
        </a:p>
      </dgm:t>
    </dgm:pt>
    <dgm:pt modelId="{0BB5297F-1882-4A45-A717-C17F6A704EE3}" type="parTrans" cxnId="{16339E61-3784-4022-856E-ECEB7CF325A6}">
      <dgm:prSet/>
      <dgm:spPr/>
      <dgm:t>
        <a:bodyPr/>
        <a:lstStyle/>
        <a:p>
          <a:pPr algn="ctr"/>
          <a:endParaRPr lang="en-US">
            <a:latin typeface="Fira Sans" panose="020B0503050000020004" pitchFamily="34" charset="0"/>
            <a:cs typeface="Arial" panose="020B0604020202020204" pitchFamily="34" charset="0"/>
          </a:endParaRPr>
        </a:p>
      </dgm:t>
    </dgm:pt>
    <dgm:pt modelId="{AB4765E3-95E2-4C35-9EB5-9A04B1D36BB5}" type="sibTrans" cxnId="{16339E61-3784-4022-856E-ECEB7CF325A6}">
      <dgm:prSet/>
      <dgm:spPr/>
      <dgm:t>
        <a:bodyPr/>
        <a:lstStyle/>
        <a:p>
          <a:pPr algn="ctr"/>
          <a:endParaRPr lang="en-US">
            <a:latin typeface="Fira Sans" panose="020B0503050000020004" pitchFamily="34" charset="0"/>
            <a:cs typeface="Arial" panose="020B0604020202020204" pitchFamily="34" charset="0"/>
          </a:endParaRPr>
        </a:p>
      </dgm:t>
    </dgm:pt>
    <dgm:pt modelId="{6CA9D856-BEC4-4E74-8792-003A55C56176}">
      <dgm:prSet custT="1"/>
      <dgm:spPr>
        <a:ln>
          <a:solidFill>
            <a:srgbClr val="2479BE">
              <a:alpha val="90000"/>
            </a:srgbClr>
          </a:solidFill>
        </a:ln>
      </dgm:spPr>
      <dgm:t>
        <a:bodyPr/>
        <a:lstStyle/>
        <a:p>
          <a:pPr algn="l">
            <a:lnSpc>
              <a:spcPct val="100000"/>
            </a:lnSpc>
            <a:buClr>
              <a:srgbClr val="F7C027"/>
            </a:buClr>
          </a:pPr>
          <a:r>
            <a:rPr lang="en-US" sz="2400" dirty="0">
              <a:solidFill>
                <a:srgbClr val="494848"/>
              </a:solidFill>
              <a:latin typeface="Fira Sans" panose="020B0503050000020004" pitchFamily="34" charset="0"/>
              <a:cs typeface="Arial" panose="020B0604020202020204" pitchFamily="34" charset="0"/>
            </a:rPr>
            <a:t>Credibility with customers</a:t>
          </a:r>
        </a:p>
      </dgm:t>
    </dgm:pt>
    <dgm:pt modelId="{FBA0F7A5-D61F-4489-897E-6F5DB687F752}" type="parTrans" cxnId="{8DE69DD4-12BE-409C-83A9-9E1FF773F6E4}">
      <dgm:prSet/>
      <dgm:spPr/>
      <dgm:t>
        <a:bodyPr/>
        <a:lstStyle/>
        <a:p>
          <a:pPr algn="ctr"/>
          <a:endParaRPr lang="en-US">
            <a:latin typeface="Fira Sans" panose="020B0503050000020004" pitchFamily="34" charset="0"/>
            <a:cs typeface="Arial" panose="020B0604020202020204" pitchFamily="34" charset="0"/>
          </a:endParaRPr>
        </a:p>
      </dgm:t>
    </dgm:pt>
    <dgm:pt modelId="{0EB11116-6C38-422E-90BD-AF1E7387867C}" type="sibTrans" cxnId="{8DE69DD4-12BE-409C-83A9-9E1FF773F6E4}">
      <dgm:prSet/>
      <dgm:spPr/>
      <dgm:t>
        <a:bodyPr/>
        <a:lstStyle/>
        <a:p>
          <a:pPr algn="ctr"/>
          <a:endParaRPr lang="en-US">
            <a:latin typeface="Fira Sans" panose="020B0503050000020004" pitchFamily="34" charset="0"/>
            <a:cs typeface="Arial" panose="020B0604020202020204" pitchFamily="34" charset="0"/>
          </a:endParaRPr>
        </a:p>
      </dgm:t>
    </dgm:pt>
    <dgm:pt modelId="{701B7646-9344-4E4C-AA30-A276332CD004}">
      <dgm:prSet custT="1"/>
      <dgm:spPr>
        <a:ln>
          <a:solidFill>
            <a:srgbClr val="2479BE">
              <a:alpha val="90000"/>
            </a:srgbClr>
          </a:solidFill>
        </a:ln>
      </dgm:spPr>
      <dgm:t>
        <a:bodyPr/>
        <a:lstStyle/>
        <a:p>
          <a:pPr algn="l">
            <a:buClr>
              <a:srgbClr val="F7C027"/>
            </a:buClr>
          </a:pPr>
          <a:r>
            <a:rPr lang="en-US" sz="2400" dirty="0">
              <a:solidFill>
                <a:srgbClr val="494848"/>
              </a:solidFill>
              <a:latin typeface="Fira Sans" panose="020B0503050000020004" pitchFamily="34" charset="0"/>
              <a:cs typeface="Arial" panose="020B0604020202020204" pitchFamily="34" charset="0"/>
            </a:rPr>
            <a:t>Identify expert talent</a:t>
          </a:r>
        </a:p>
      </dgm:t>
    </dgm:pt>
    <dgm:pt modelId="{FA3E1210-18AB-4AB3-A637-AEC200E9F2CF}" type="parTrans" cxnId="{8561985E-065D-4C86-823A-B20A4B68F4F6}">
      <dgm:prSet/>
      <dgm:spPr/>
      <dgm:t>
        <a:bodyPr/>
        <a:lstStyle/>
        <a:p>
          <a:pPr algn="ctr"/>
          <a:endParaRPr lang="en-US">
            <a:latin typeface="Fira Sans" panose="020B0503050000020004" pitchFamily="34" charset="0"/>
            <a:cs typeface="Arial" panose="020B0604020202020204" pitchFamily="34" charset="0"/>
          </a:endParaRPr>
        </a:p>
      </dgm:t>
    </dgm:pt>
    <dgm:pt modelId="{760C9D63-7416-4176-A9DB-D37BC2A7DE30}" type="sibTrans" cxnId="{8561985E-065D-4C86-823A-B20A4B68F4F6}">
      <dgm:prSet/>
      <dgm:spPr/>
      <dgm:t>
        <a:bodyPr/>
        <a:lstStyle/>
        <a:p>
          <a:pPr algn="ctr"/>
          <a:endParaRPr lang="en-US">
            <a:latin typeface="Fira Sans" panose="020B0503050000020004" pitchFamily="34" charset="0"/>
            <a:cs typeface="Arial" panose="020B0604020202020204" pitchFamily="34" charset="0"/>
          </a:endParaRPr>
        </a:p>
      </dgm:t>
    </dgm:pt>
    <dgm:pt modelId="{DF96DB3C-8B8A-4435-ABA5-99734A71D611}">
      <dgm:prSet custT="1"/>
      <dgm:spPr>
        <a:ln>
          <a:solidFill>
            <a:srgbClr val="2479BE">
              <a:alpha val="90000"/>
            </a:srgbClr>
          </a:solidFill>
        </a:ln>
      </dgm:spPr>
      <dgm:t>
        <a:bodyPr/>
        <a:lstStyle/>
        <a:p>
          <a:pPr algn="l">
            <a:buClr>
              <a:srgbClr val="F7C027"/>
            </a:buClr>
          </a:pPr>
          <a:r>
            <a:rPr lang="en-US" sz="2400" dirty="0">
              <a:solidFill>
                <a:srgbClr val="494848"/>
              </a:solidFill>
              <a:latin typeface="Fira Sans" panose="020B0503050000020004" pitchFamily="34" charset="0"/>
              <a:cs typeface="Arial" panose="020B0604020202020204" pitchFamily="34" charset="0"/>
            </a:rPr>
            <a:t>Leverage best practices</a:t>
          </a:r>
        </a:p>
      </dgm:t>
    </dgm:pt>
    <dgm:pt modelId="{377786C1-D930-48EF-8696-15C69F086E4D}" type="parTrans" cxnId="{F2B46F93-FB01-4249-BB89-0E3CC9FBFABB}">
      <dgm:prSet/>
      <dgm:spPr/>
      <dgm:t>
        <a:bodyPr/>
        <a:lstStyle/>
        <a:p>
          <a:pPr algn="ctr"/>
          <a:endParaRPr lang="en-US">
            <a:latin typeface="Fira Sans" panose="020B0503050000020004" pitchFamily="34" charset="0"/>
            <a:cs typeface="Arial" panose="020B0604020202020204" pitchFamily="34" charset="0"/>
          </a:endParaRPr>
        </a:p>
      </dgm:t>
    </dgm:pt>
    <dgm:pt modelId="{9A64F43E-2A2A-4315-B9B9-C53EABFD2F81}" type="sibTrans" cxnId="{F2B46F93-FB01-4249-BB89-0E3CC9FBFABB}">
      <dgm:prSet/>
      <dgm:spPr/>
      <dgm:t>
        <a:bodyPr/>
        <a:lstStyle/>
        <a:p>
          <a:pPr algn="ctr"/>
          <a:endParaRPr lang="en-US">
            <a:latin typeface="Fira Sans" panose="020B0503050000020004" pitchFamily="34" charset="0"/>
            <a:cs typeface="Arial" panose="020B0604020202020204" pitchFamily="34" charset="0"/>
          </a:endParaRPr>
        </a:p>
      </dgm:t>
    </dgm:pt>
    <dgm:pt modelId="{46564436-56FE-466A-A975-D55D41C25AC3}">
      <dgm:prSet custT="1"/>
      <dgm:spPr>
        <a:ln>
          <a:solidFill>
            <a:srgbClr val="2479BE">
              <a:alpha val="90000"/>
            </a:srgbClr>
          </a:solidFill>
        </a:ln>
      </dgm:spPr>
      <dgm:t>
        <a:bodyPr/>
        <a:lstStyle/>
        <a:p>
          <a:pPr algn="l">
            <a:buClr>
              <a:srgbClr val="F7C027"/>
            </a:buClr>
          </a:pPr>
          <a:r>
            <a:rPr lang="en-US" sz="2000" dirty="0">
              <a:solidFill>
                <a:srgbClr val="494848"/>
              </a:solidFill>
              <a:latin typeface="Fira Sans" panose="020B0503050000020004" pitchFamily="34" charset="0"/>
              <a:cs typeface="Arial" panose="020B0604020202020204" pitchFamily="34" charset="0"/>
            </a:rPr>
            <a:t>Reduce operational risk</a:t>
          </a:r>
        </a:p>
      </dgm:t>
    </dgm:pt>
    <dgm:pt modelId="{22C5FFDD-3C9D-450C-B0B5-E3B39B581239}" type="parTrans" cxnId="{959AAEF0-8785-4320-9091-E86AD0AA2361}">
      <dgm:prSet/>
      <dgm:spPr/>
      <dgm:t>
        <a:bodyPr/>
        <a:lstStyle/>
        <a:p>
          <a:pPr algn="ctr"/>
          <a:endParaRPr lang="en-US">
            <a:latin typeface="Fira Sans" panose="020B0503050000020004" pitchFamily="34" charset="0"/>
            <a:cs typeface="Arial" panose="020B0604020202020204" pitchFamily="34" charset="0"/>
          </a:endParaRPr>
        </a:p>
      </dgm:t>
    </dgm:pt>
    <dgm:pt modelId="{E4E5B638-D147-4B4F-A5CA-757227C8ED6E}" type="sibTrans" cxnId="{959AAEF0-8785-4320-9091-E86AD0AA2361}">
      <dgm:prSet/>
      <dgm:spPr/>
      <dgm:t>
        <a:bodyPr/>
        <a:lstStyle/>
        <a:p>
          <a:pPr algn="ctr"/>
          <a:endParaRPr lang="en-US">
            <a:latin typeface="Fira Sans" panose="020B0503050000020004" pitchFamily="34" charset="0"/>
            <a:cs typeface="Arial" panose="020B0604020202020204" pitchFamily="34" charset="0"/>
          </a:endParaRPr>
        </a:p>
      </dgm:t>
    </dgm:pt>
    <dgm:pt modelId="{BBC423FC-B4E3-4BF4-BC00-3967E783F1A2}">
      <dgm:prSet custT="1"/>
      <dgm:spPr>
        <a:ln>
          <a:solidFill>
            <a:srgbClr val="2479BE">
              <a:alpha val="90000"/>
            </a:srgbClr>
          </a:solidFill>
        </a:ln>
      </dgm:spPr>
      <dgm:t>
        <a:bodyPr/>
        <a:lstStyle/>
        <a:p>
          <a:pPr algn="l">
            <a:buClr>
              <a:srgbClr val="F7C027"/>
            </a:buClr>
          </a:pPr>
          <a:r>
            <a:rPr lang="en-US" sz="2000" dirty="0">
              <a:solidFill>
                <a:srgbClr val="494848"/>
              </a:solidFill>
              <a:latin typeface="Fira Sans" panose="020B0503050000020004" pitchFamily="34" charset="0"/>
              <a:cs typeface="Arial" panose="020B0604020202020204" pitchFamily="34" charset="0"/>
            </a:rPr>
            <a:t>Increase business advantage</a:t>
          </a:r>
        </a:p>
      </dgm:t>
    </dgm:pt>
    <dgm:pt modelId="{77616F7D-2E30-4380-BD32-E8490030C7FE}" type="parTrans" cxnId="{D3B9D1CA-846D-4AD5-A577-56807E5BED62}">
      <dgm:prSet/>
      <dgm:spPr/>
      <dgm:t>
        <a:bodyPr/>
        <a:lstStyle/>
        <a:p>
          <a:pPr algn="ctr"/>
          <a:endParaRPr lang="en-US">
            <a:latin typeface="Fira Sans" panose="020B0503050000020004" pitchFamily="34" charset="0"/>
            <a:cs typeface="Arial" panose="020B0604020202020204" pitchFamily="34" charset="0"/>
          </a:endParaRPr>
        </a:p>
      </dgm:t>
    </dgm:pt>
    <dgm:pt modelId="{2C5BD97C-C914-4929-8830-892D8EBC1035}" type="sibTrans" cxnId="{D3B9D1CA-846D-4AD5-A577-56807E5BED62}">
      <dgm:prSet/>
      <dgm:spPr/>
      <dgm:t>
        <a:bodyPr/>
        <a:lstStyle/>
        <a:p>
          <a:pPr algn="ctr"/>
          <a:endParaRPr lang="en-US">
            <a:latin typeface="Fira Sans" panose="020B0503050000020004" pitchFamily="34" charset="0"/>
            <a:cs typeface="Arial" panose="020B0604020202020204" pitchFamily="34" charset="0"/>
          </a:endParaRPr>
        </a:p>
      </dgm:t>
    </dgm:pt>
    <dgm:pt modelId="{F59DFE3B-A90E-440C-8A81-9886499E5F0D}">
      <dgm:prSet custT="1"/>
      <dgm:spPr>
        <a:ln>
          <a:solidFill>
            <a:srgbClr val="2479BE">
              <a:alpha val="90000"/>
            </a:srgbClr>
          </a:solidFill>
        </a:ln>
      </dgm:spPr>
      <dgm:t>
        <a:bodyPr/>
        <a:lstStyle/>
        <a:p>
          <a:pPr algn="l">
            <a:buClr>
              <a:srgbClr val="F7C027"/>
            </a:buClr>
          </a:pPr>
          <a:r>
            <a:rPr lang="en-US" sz="2000" dirty="0">
              <a:solidFill>
                <a:srgbClr val="494848"/>
              </a:solidFill>
              <a:latin typeface="Fira Sans" panose="020B0503050000020004" pitchFamily="34" charset="0"/>
              <a:cs typeface="Arial" panose="020B0604020202020204" pitchFamily="34" charset="0"/>
            </a:rPr>
            <a:t>Maximize AWS efficiencies</a:t>
          </a:r>
        </a:p>
      </dgm:t>
    </dgm:pt>
    <dgm:pt modelId="{32A7A2D7-3B03-48DA-A046-A3F0C87428F8}" type="parTrans" cxnId="{EF2E38BB-5FA1-4B2C-8A78-EE4EB51196F9}">
      <dgm:prSet/>
      <dgm:spPr/>
      <dgm:t>
        <a:bodyPr/>
        <a:lstStyle/>
        <a:p>
          <a:pPr algn="ctr"/>
          <a:endParaRPr lang="en-US">
            <a:latin typeface="Fira Sans" panose="020B0503050000020004" pitchFamily="34" charset="0"/>
            <a:cs typeface="Arial" panose="020B0604020202020204" pitchFamily="34" charset="0"/>
          </a:endParaRPr>
        </a:p>
      </dgm:t>
    </dgm:pt>
    <dgm:pt modelId="{715D3F6F-AACF-40F8-9C0C-104959F2361C}" type="sibTrans" cxnId="{EF2E38BB-5FA1-4B2C-8A78-EE4EB51196F9}">
      <dgm:prSet/>
      <dgm:spPr/>
      <dgm:t>
        <a:bodyPr/>
        <a:lstStyle/>
        <a:p>
          <a:pPr algn="ctr"/>
          <a:endParaRPr lang="en-US">
            <a:latin typeface="Fira Sans" panose="020B0503050000020004" pitchFamily="34" charset="0"/>
            <a:cs typeface="Arial" panose="020B0604020202020204" pitchFamily="34" charset="0"/>
          </a:endParaRPr>
        </a:p>
      </dgm:t>
    </dgm:pt>
    <dgm:pt modelId="{00AB1FE7-D9FE-46E2-99F5-60261483FF02}">
      <dgm:prSet custT="1"/>
      <dgm:spPr>
        <a:ln>
          <a:solidFill>
            <a:srgbClr val="2479BE">
              <a:alpha val="90000"/>
            </a:srgbClr>
          </a:solidFill>
        </a:ln>
      </dgm:spPr>
      <dgm:t>
        <a:bodyPr/>
        <a:lstStyle/>
        <a:p>
          <a:pPr algn="l">
            <a:buClr>
              <a:srgbClr val="F7C027"/>
            </a:buClr>
          </a:pPr>
          <a:r>
            <a:rPr lang="en-US" sz="2400" dirty="0">
              <a:solidFill>
                <a:srgbClr val="494848"/>
              </a:solidFill>
              <a:latin typeface="Fira Sans" panose="020B0503050000020004" pitchFamily="34" charset="0"/>
              <a:cs typeface="Arial" panose="020B0604020202020204" pitchFamily="34" charset="0"/>
            </a:rPr>
            <a:t>Common vocabulary </a:t>
          </a:r>
        </a:p>
      </dgm:t>
    </dgm:pt>
    <dgm:pt modelId="{3CDC873C-C400-46F4-965D-82E5514E21DD}" type="parTrans" cxnId="{393BAB1A-9CF6-45A6-9653-874B5388174B}">
      <dgm:prSet/>
      <dgm:spPr/>
      <dgm:t>
        <a:bodyPr/>
        <a:lstStyle/>
        <a:p>
          <a:pPr algn="ctr"/>
          <a:endParaRPr lang="en-US">
            <a:latin typeface="Fira Sans" panose="020B0503050000020004" pitchFamily="34" charset="0"/>
            <a:cs typeface="Arial" panose="020B0604020202020204" pitchFamily="34" charset="0"/>
          </a:endParaRPr>
        </a:p>
      </dgm:t>
    </dgm:pt>
    <dgm:pt modelId="{10EA416D-1E01-4B63-A01A-3E2C4FE06596}" type="sibTrans" cxnId="{393BAB1A-9CF6-45A6-9653-874B5388174B}">
      <dgm:prSet/>
      <dgm:spPr/>
      <dgm:t>
        <a:bodyPr/>
        <a:lstStyle/>
        <a:p>
          <a:pPr algn="ctr"/>
          <a:endParaRPr lang="en-US">
            <a:latin typeface="Fira Sans" panose="020B0503050000020004" pitchFamily="34" charset="0"/>
            <a:cs typeface="Arial" panose="020B0604020202020204" pitchFamily="34" charset="0"/>
          </a:endParaRPr>
        </a:p>
      </dgm:t>
    </dgm:pt>
    <dgm:pt modelId="{1BEE72DA-DF37-40A3-A46D-4AD020534801}">
      <dgm:prSet custT="1"/>
      <dgm:spPr>
        <a:ln>
          <a:solidFill>
            <a:srgbClr val="2479BE">
              <a:alpha val="90000"/>
            </a:srgbClr>
          </a:solidFill>
        </a:ln>
      </dgm:spPr>
      <dgm:t>
        <a:bodyPr/>
        <a:lstStyle/>
        <a:p>
          <a:pPr algn="l">
            <a:buClr>
              <a:srgbClr val="F7C027"/>
            </a:buClr>
          </a:pPr>
          <a:r>
            <a:rPr lang="en-US" sz="2400" dirty="0">
              <a:solidFill>
                <a:srgbClr val="494848"/>
              </a:solidFill>
              <a:latin typeface="Fira Sans" panose="020B0503050000020004" pitchFamily="34" charset="0"/>
              <a:cs typeface="Arial" panose="020B0604020202020204" pitchFamily="34" charset="0"/>
            </a:rPr>
            <a:t>Accelerate time to cloud</a:t>
          </a:r>
        </a:p>
      </dgm:t>
    </dgm:pt>
    <dgm:pt modelId="{C83CC40C-9E9A-4AE3-8632-6F885E0AD97A}" type="parTrans" cxnId="{A76E2F39-0CC5-40D2-8049-289F53074218}">
      <dgm:prSet/>
      <dgm:spPr/>
      <dgm:t>
        <a:bodyPr/>
        <a:lstStyle/>
        <a:p>
          <a:pPr algn="ctr"/>
          <a:endParaRPr lang="en-US">
            <a:latin typeface="Fira Sans" panose="020B0503050000020004" pitchFamily="34" charset="0"/>
            <a:cs typeface="Arial" panose="020B0604020202020204" pitchFamily="34" charset="0"/>
          </a:endParaRPr>
        </a:p>
      </dgm:t>
    </dgm:pt>
    <dgm:pt modelId="{F2FF6B7D-8DA9-4D69-816A-7A140E049840}" type="sibTrans" cxnId="{A76E2F39-0CC5-40D2-8049-289F53074218}">
      <dgm:prSet/>
      <dgm:spPr/>
      <dgm:t>
        <a:bodyPr/>
        <a:lstStyle/>
        <a:p>
          <a:pPr algn="ctr"/>
          <a:endParaRPr lang="en-US">
            <a:latin typeface="Fira Sans" panose="020B0503050000020004" pitchFamily="34" charset="0"/>
            <a:cs typeface="Arial" panose="020B0604020202020204" pitchFamily="34" charset="0"/>
          </a:endParaRPr>
        </a:p>
      </dgm:t>
    </dgm:pt>
    <dgm:pt modelId="{BB7CE618-26D0-4CDA-8C1E-B080DB3086AB}" type="pres">
      <dgm:prSet presAssocID="{ACA74587-63DF-46D6-9265-C6446B3531EA}" presName="Name0" presStyleCnt="0">
        <dgm:presLayoutVars>
          <dgm:dir/>
          <dgm:animLvl val="lvl"/>
          <dgm:resizeHandles val="exact"/>
        </dgm:presLayoutVars>
      </dgm:prSet>
      <dgm:spPr/>
    </dgm:pt>
    <dgm:pt modelId="{C6B8188A-F02D-4088-8A5F-4AA78D470B6C}" type="pres">
      <dgm:prSet presAssocID="{A662A32A-0C0E-4A96-9055-3303C383EE25}" presName="composite" presStyleCnt="0"/>
      <dgm:spPr/>
    </dgm:pt>
    <dgm:pt modelId="{B9B626AC-8704-480F-BC06-B369B0F052DA}" type="pres">
      <dgm:prSet presAssocID="{A662A32A-0C0E-4A96-9055-3303C383EE25}" presName="parTx" presStyleLbl="alignNode1" presStyleIdx="0" presStyleCnt="2">
        <dgm:presLayoutVars>
          <dgm:chMax val="0"/>
          <dgm:chPref val="0"/>
          <dgm:bulletEnabled val="1"/>
        </dgm:presLayoutVars>
      </dgm:prSet>
      <dgm:spPr/>
    </dgm:pt>
    <dgm:pt modelId="{B572030C-162A-4600-A38D-5C2E89FCCECE}" type="pres">
      <dgm:prSet presAssocID="{A662A32A-0C0E-4A96-9055-3303C383EE25}" presName="desTx" presStyleLbl="alignAccFollowNode1" presStyleIdx="0" presStyleCnt="2">
        <dgm:presLayoutVars>
          <dgm:bulletEnabled val="1"/>
        </dgm:presLayoutVars>
      </dgm:prSet>
      <dgm:spPr/>
    </dgm:pt>
    <dgm:pt modelId="{CA277EE2-A895-49C7-B3D3-102F275245A7}" type="pres">
      <dgm:prSet presAssocID="{DDCB9593-48E4-4EE4-BF8F-AD92C1667D76}" presName="space" presStyleCnt="0"/>
      <dgm:spPr/>
    </dgm:pt>
    <dgm:pt modelId="{89F0EE11-F944-4839-BAF1-FE70C0AD46E4}" type="pres">
      <dgm:prSet presAssocID="{E5AD44F3-754B-4445-B51A-78F2783B813F}" presName="composite" presStyleCnt="0"/>
      <dgm:spPr/>
    </dgm:pt>
    <dgm:pt modelId="{0ADD7AD6-9AD5-40B4-8590-563072F744D6}" type="pres">
      <dgm:prSet presAssocID="{E5AD44F3-754B-4445-B51A-78F2783B813F}" presName="parTx" presStyleLbl="alignNode1" presStyleIdx="1" presStyleCnt="2">
        <dgm:presLayoutVars>
          <dgm:chMax val="0"/>
          <dgm:chPref val="0"/>
          <dgm:bulletEnabled val="1"/>
        </dgm:presLayoutVars>
      </dgm:prSet>
      <dgm:spPr/>
    </dgm:pt>
    <dgm:pt modelId="{CC1B1337-B390-4F3C-8359-1CC767E958EB}" type="pres">
      <dgm:prSet presAssocID="{E5AD44F3-754B-4445-B51A-78F2783B813F}" presName="desTx" presStyleLbl="alignAccFollowNode1" presStyleIdx="1" presStyleCnt="2" custLinFactNeighborX="1234" custLinFactNeighborY="1333">
        <dgm:presLayoutVars>
          <dgm:bulletEnabled val="1"/>
        </dgm:presLayoutVars>
      </dgm:prSet>
      <dgm:spPr/>
    </dgm:pt>
  </dgm:ptLst>
  <dgm:cxnLst>
    <dgm:cxn modelId="{F5A90B02-AB9C-4093-A414-68F2F1B37D6C}" type="presOf" srcId="{DAEA8996-B610-4E4E-A75F-E2F3D8FF1833}" destId="{B572030C-162A-4600-A38D-5C2E89FCCECE}" srcOrd="0" destOrd="3" presId="urn:microsoft.com/office/officeart/2005/8/layout/hList1"/>
    <dgm:cxn modelId="{204EF505-E6F7-4D22-AD8C-AD0EC4A5623E}" type="presOf" srcId="{ACA74587-63DF-46D6-9265-C6446B3531EA}" destId="{BB7CE618-26D0-4CDA-8C1E-B080DB3086AB}" srcOrd="0" destOrd="0" presId="urn:microsoft.com/office/officeart/2005/8/layout/hList1"/>
    <dgm:cxn modelId="{393BAB1A-9CF6-45A6-9653-874B5388174B}" srcId="{E5AD44F3-754B-4445-B51A-78F2783B813F}" destId="{00AB1FE7-D9FE-46E2-99F5-60261483FF02}" srcOrd="3" destOrd="0" parTransId="{3CDC873C-C400-46F4-965D-82E5514E21DD}" sibTransId="{10EA416D-1E01-4B63-A01A-3E2C4FE06596}"/>
    <dgm:cxn modelId="{B5327B23-AAE2-490D-B1F9-CD47028B25C4}" type="presOf" srcId="{DF96DB3C-8B8A-4435-ABA5-99734A71D611}" destId="{CC1B1337-B390-4F3C-8359-1CC767E958EB}" srcOrd="0" destOrd="2" presId="urn:microsoft.com/office/officeart/2005/8/layout/hList1"/>
    <dgm:cxn modelId="{9D039C2A-E8DF-4C2D-9F4D-1BAA8DB48A76}" type="presOf" srcId="{6CA9D856-BEC4-4E74-8792-003A55C56176}" destId="{B572030C-162A-4600-A38D-5C2E89FCCECE}" srcOrd="0" destOrd="5" presId="urn:microsoft.com/office/officeart/2005/8/layout/hList1"/>
    <dgm:cxn modelId="{7E91B52D-4395-43D3-BD81-876347E802BB}" srcId="{A662A32A-0C0E-4A96-9055-3303C383EE25}" destId="{DAEA8996-B610-4E4E-A75F-E2F3D8FF1833}" srcOrd="3" destOrd="0" parTransId="{F0331DA6-359F-4E79-85E9-38263CB82D78}" sibTransId="{FE4FEF06-025B-4BEF-A51A-6E032D5CB67C}"/>
    <dgm:cxn modelId="{2164B935-70D1-4767-A430-7DCED2622BBC}" srcId="{ACA74587-63DF-46D6-9265-C6446B3531EA}" destId="{A662A32A-0C0E-4A96-9055-3303C383EE25}" srcOrd="0" destOrd="0" parTransId="{21C30791-B974-4C90-8812-C8493026CFE2}" sibTransId="{DDCB9593-48E4-4EE4-BF8F-AD92C1667D76}"/>
    <dgm:cxn modelId="{51259B38-3113-4326-A14B-2C40A9CF591F}" type="presOf" srcId="{1BEE72DA-DF37-40A3-A46D-4AD020534801}" destId="{CC1B1337-B390-4F3C-8359-1CC767E958EB}" srcOrd="0" destOrd="7" presId="urn:microsoft.com/office/officeart/2005/8/layout/hList1"/>
    <dgm:cxn modelId="{A76E2F39-0CC5-40D2-8049-289F53074218}" srcId="{E5AD44F3-754B-4445-B51A-78F2783B813F}" destId="{1BEE72DA-DF37-40A3-A46D-4AD020534801}" srcOrd="4" destOrd="0" parTransId="{C83CC40C-9E9A-4AE3-8632-6F885E0AD97A}" sibTransId="{F2FF6B7D-8DA9-4D69-816A-7A140E049840}"/>
    <dgm:cxn modelId="{8561985E-065D-4C86-823A-B20A4B68F4F6}" srcId="{E5AD44F3-754B-4445-B51A-78F2783B813F}" destId="{701B7646-9344-4E4C-AA30-A276332CD004}" srcOrd="1" destOrd="0" parTransId="{FA3E1210-18AB-4AB3-A637-AEC200E9F2CF}" sibTransId="{760C9D63-7416-4176-A9DB-D37BC2A7DE30}"/>
    <dgm:cxn modelId="{16339E61-3784-4022-856E-ECEB7CF325A6}" srcId="{A662A32A-0C0E-4A96-9055-3303C383EE25}" destId="{7B241FE5-948E-40F8-B0E4-C4BB1C706DA5}" srcOrd="4" destOrd="0" parTransId="{0BB5297F-1882-4A45-A717-C17F6A704EE3}" sibTransId="{AB4765E3-95E2-4C35-9EB5-9A04B1D36BB5}"/>
    <dgm:cxn modelId="{3A08384A-642C-4437-979E-6728E54B2729}" type="presOf" srcId="{A662A32A-0C0E-4A96-9055-3303C383EE25}" destId="{B9B626AC-8704-480F-BC06-B369B0F052DA}" srcOrd="0" destOrd="0" presId="urn:microsoft.com/office/officeart/2005/8/layout/hList1"/>
    <dgm:cxn modelId="{B32FA06E-F7AE-4345-BC95-D78CEDB6DAF8}" type="presOf" srcId="{701B7646-9344-4E4C-AA30-A276332CD004}" destId="{CC1B1337-B390-4F3C-8359-1CC767E958EB}" srcOrd="0" destOrd="1" presId="urn:microsoft.com/office/officeart/2005/8/layout/hList1"/>
    <dgm:cxn modelId="{8AE3A94F-1700-4A4D-99FF-3CDBDBCD76F1}" type="presOf" srcId="{F59DFE3B-A90E-440C-8A81-9886499E5F0D}" destId="{CC1B1337-B390-4F3C-8359-1CC767E958EB}" srcOrd="0" destOrd="5" presId="urn:microsoft.com/office/officeart/2005/8/layout/hList1"/>
    <dgm:cxn modelId="{F969C787-2357-4748-9C2F-5E812B7BD56C}" type="presOf" srcId="{7B241FE5-948E-40F8-B0E4-C4BB1C706DA5}" destId="{B572030C-162A-4600-A38D-5C2E89FCCECE}" srcOrd="0" destOrd="4" presId="urn:microsoft.com/office/officeart/2005/8/layout/hList1"/>
    <dgm:cxn modelId="{F2B46F93-FB01-4249-BB89-0E3CC9FBFABB}" srcId="{E5AD44F3-754B-4445-B51A-78F2783B813F}" destId="{DF96DB3C-8B8A-4435-ABA5-99734A71D611}" srcOrd="2" destOrd="0" parTransId="{377786C1-D930-48EF-8696-15C69F086E4D}" sibTransId="{9A64F43E-2A2A-4315-B9B9-C53EABFD2F81}"/>
    <dgm:cxn modelId="{E133299D-8834-4030-96D3-CFF224C1B58A}" type="presOf" srcId="{46564436-56FE-466A-A975-D55D41C25AC3}" destId="{CC1B1337-B390-4F3C-8359-1CC767E958EB}" srcOrd="0" destOrd="3" presId="urn:microsoft.com/office/officeart/2005/8/layout/hList1"/>
    <dgm:cxn modelId="{0841DCAE-EC72-4B1F-BC28-81969E6643B0}" srcId="{ACA74587-63DF-46D6-9265-C6446B3531EA}" destId="{E5AD44F3-754B-4445-B51A-78F2783B813F}" srcOrd="1" destOrd="0" parTransId="{C586A98E-7BB6-4C35-A3DF-C5066F72118B}" sibTransId="{1767A7A7-0536-4F2D-BC1D-734703000440}"/>
    <dgm:cxn modelId="{279D82B4-EAE0-44F3-AAFA-FCF9A3023116}" srcId="{A662A32A-0C0E-4A96-9055-3303C383EE25}" destId="{41CC4359-26D7-4A49-B163-9950D3F3CAB2}" srcOrd="1" destOrd="0" parTransId="{E0693251-6EAF-4A60-B41E-BFAECF60B724}" sibTransId="{C7624407-B12E-46A1-9E94-E5A50B1734F6}"/>
    <dgm:cxn modelId="{EF2E38BB-5FA1-4B2C-8A78-EE4EB51196F9}" srcId="{DF96DB3C-8B8A-4435-ABA5-99734A71D611}" destId="{F59DFE3B-A90E-440C-8A81-9886499E5F0D}" srcOrd="2" destOrd="0" parTransId="{32A7A2D7-3B03-48DA-A046-A3F0C87428F8}" sibTransId="{715D3F6F-AACF-40F8-9C0C-104959F2361C}"/>
    <dgm:cxn modelId="{21354BBB-A133-4EC4-A625-B8BE3CA905E3}" srcId="{E5AD44F3-754B-4445-B51A-78F2783B813F}" destId="{B2FDE726-1C42-4D4D-97DB-1D8B88978809}" srcOrd="0" destOrd="0" parTransId="{9AEE190B-CAAB-430D-AC88-53F4AE1E0575}" sibTransId="{DBC03140-C7BB-42AD-B76D-DB7988EB36B1}"/>
    <dgm:cxn modelId="{4AC1CFBD-357F-4D0E-A1E6-EDC36CC7A11D}" srcId="{A662A32A-0C0E-4A96-9055-3303C383EE25}" destId="{B5B57007-1DD9-4829-B631-E14919733FC7}" srcOrd="2" destOrd="0" parTransId="{CD4C01C1-717B-443D-9C0C-7AC64764722A}" sibTransId="{B5847707-9E34-4DFA-87D4-8A3BB64ED0B7}"/>
    <dgm:cxn modelId="{52ADF5BD-D762-4F45-8261-6FF486A361ED}" type="presOf" srcId="{41CC4359-26D7-4A49-B163-9950D3F3CAB2}" destId="{B572030C-162A-4600-A38D-5C2E89FCCECE}" srcOrd="0" destOrd="1" presId="urn:microsoft.com/office/officeart/2005/8/layout/hList1"/>
    <dgm:cxn modelId="{D3B9D1CA-846D-4AD5-A577-56807E5BED62}" srcId="{DF96DB3C-8B8A-4435-ABA5-99734A71D611}" destId="{BBC423FC-B4E3-4BF4-BC00-3967E783F1A2}" srcOrd="1" destOrd="0" parTransId="{77616F7D-2E30-4380-BD32-E8490030C7FE}" sibTransId="{2C5BD97C-C914-4929-8830-892D8EBC1035}"/>
    <dgm:cxn modelId="{4B6329CC-76CC-4B39-9409-E2DB111AE6BF}" type="presOf" srcId="{55CDD94F-6736-4434-A2DF-E5E6CF516CC3}" destId="{B572030C-162A-4600-A38D-5C2E89FCCECE}" srcOrd="0" destOrd="0" presId="urn:microsoft.com/office/officeart/2005/8/layout/hList1"/>
    <dgm:cxn modelId="{8DE69DD4-12BE-409C-83A9-9E1FF773F6E4}" srcId="{A662A32A-0C0E-4A96-9055-3303C383EE25}" destId="{6CA9D856-BEC4-4E74-8792-003A55C56176}" srcOrd="5" destOrd="0" parTransId="{FBA0F7A5-D61F-4489-897E-6F5DB687F752}" sibTransId="{0EB11116-6C38-422E-90BD-AF1E7387867C}"/>
    <dgm:cxn modelId="{F9626CDE-3663-4340-B4A7-6F935FA5F443}" type="presOf" srcId="{B5B57007-1DD9-4829-B631-E14919733FC7}" destId="{B572030C-162A-4600-A38D-5C2E89FCCECE}" srcOrd="0" destOrd="2" presId="urn:microsoft.com/office/officeart/2005/8/layout/hList1"/>
    <dgm:cxn modelId="{8DE21EE0-D0C0-4FB1-93F9-0E8E8901FC3A}" type="presOf" srcId="{B2FDE726-1C42-4D4D-97DB-1D8B88978809}" destId="{CC1B1337-B390-4F3C-8359-1CC767E958EB}" srcOrd="0" destOrd="0" presId="urn:microsoft.com/office/officeart/2005/8/layout/hList1"/>
    <dgm:cxn modelId="{628D2DE8-E43C-4AE2-8185-5BEDAC618F83}" srcId="{A662A32A-0C0E-4A96-9055-3303C383EE25}" destId="{55CDD94F-6736-4434-A2DF-E5E6CF516CC3}" srcOrd="0" destOrd="0" parTransId="{1786A1D0-BA16-4BAE-8BFD-ACD65C9A50FB}" sibTransId="{C7980BE0-CD87-4020-9E7D-A8CC5C271956}"/>
    <dgm:cxn modelId="{5CF2D6EB-EEF8-42CE-A035-77AE51DEC066}" type="presOf" srcId="{E5AD44F3-754B-4445-B51A-78F2783B813F}" destId="{0ADD7AD6-9AD5-40B4-8590-563072F744D6}" srcOrd="0" destOrd="0" presId="urn:microsoft.com/office/officeart/2005/8/layout/hList1"/>
    <dgm:cxn modelId="{959AAEF0-8785-4320-9091-E86AD0AA2361}" srcId="{DF96DB3C-8B8A-4435-ABA5-99734A71D611}" destId="{46564436-56FE-466A-A975-D55D41C25AC3}" srcOrd="0" destOrd="0" parTransId="{22C5FFDD-3C9D-450C-B0B5-E3B39B581239}" sibTransId="{E4E5B638-D147-4B4F-A5CA-757227C8ED6E}"/>
    <dgm:cxn modelId="{FD80FCF5-E344-4355-ACDF-645B5E7A9080}" type="presOf" srcId="{00AB1FE7-D9FE-46E2-99F5-60261483FF02}" destId="{CC1B1337-B390-4F3C-8359-1CC767E958EB}" srcOrd="0" destOrd="6" presId="urn:microsoft.com/office/officeart/2005/8/layout/hList1"/>
    <dgm:cxn modelId="{43B9D2FA-F35A-4406-8A49-291F187CDA17}" type="presOf" srcId="{BBC423FC-B4E3-4BF4-BC00-3967E783F1A2}" destId="{CC1B1337-B390-4F3C-8359-1CC767E958EB}" srcOrd="0" destOrd="4" presId="urn:microsoft.com/office/officeart/2005/8/layout/hList1"/>
    <dgm:cxn modelId="{31FEBA81-B077-4DB5-B072-ECDD639069F3}" type="presParOf" srcId="{BB7CE618-26D0-4CDA-8C1E-B080DB3086AB}" destId="{C6B8188A-F02D-4088-8A5F-4AA78D470B6C}" srcOrd="0" destOrd="0" presId="urn:microsoft.com/office/officeart/2005/8/layout/hList1"/>
    <dgm:cxn modelId="{57F7A0E1-39D6-47E7-8FA4-54D4AB5CE725}" type="presParOf" srcId="{C6B8188A-F02D-4088-8A5F-4AA78D470B6C}" destId="{B9B626AC-8704-480F-BC06-B369B0F052DA}" srcOrd="0" destOrd="0" presId="urn:microsoft.com/office/officeart/2005/8/layout/hList1"/>
    <dgm:cxn modelId="{5B2A69EF-FDA9-4635-AA09-8FAD9522951F}" type="presParOf" srcId="{C6B8188A-F02D-4088-8A5F-4AA78D470B6C}" destId="{B572030C-162A-4600-A38D-5C2E89FCCECE}" srcOrd="1" destOrd="0" presId="urn:microsoft.com/office/officeart/2005/8/layout/hList1"/>
    <dgm:cxn modelId="{D66D5091-3CEA-4F21-9FF7-5AEEF126F891}" type="presParOf" srcId="{BB7CE618-26D0-4CDA-8C1E-B080DB3086AB}" destId="{CA277EE2-A895-49C7-B3D3-102F275245A7}" srcOrd="1" destOrd="0" presId="urn:microsoft.com/office/officeart/2005/8/layout/hList1"/>
    <dgm:cxn modelId="{0F648221-E60B-4630-A424-0CD7723E22A9}" type="presParOf" srcId="{BB7CE618-26D0-4CDA-8C1E-B080DB3086AB}" destId="{89F0EE11-F944-4839-BAF1-FE70C0AD46E4}" srcOrd="2" destOrd="0" presId="urn:microsoft.com/office/officeart/2005/8/layout/hList1"/>
    <dgm:cxn modelId="{3D1CED16-920D-4230-B494-844255BBCE59}" type="presParOf" srcId="{89F0EE11-F944-4839-BAF1-FE70C0AD46E4}" destId="{0ADD7AD6-9AD5-40B4-8590-563072F744D6}" srcOrd="0" destOrd="0" presId="urn:microsoft.com/office/officeart/2005/8/layout/hList1"/>
    <dgm:cxn modelId="{3894F71D-CD19-459C-B4BC-92592938F0BD}" type="presParOf" srcId="{89F0EE11-F944-4839-BAF1-FE70C0AD46E4}" destId="{CC1B1337-B390-4F3C-8359-1CC767E958E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7A36ED1-3BF2-4432-A785-C621C9474D41}" type="doc">
      <dgm:prSet loTypeId="urn:diagrams.loki3.com/VaryingWidthList" loCatId="list" qsTypeId="urn:microsoft.com/office/officeart/2005/8/quickstyle/simple4" qsCatId="simple" csTypeId="urn:microsoft.com/office/officeart/2005/8/colors/accent1_3" csCatId="accent1" phldr="1"/>
      <dgm:spPr/>
      <dgm:t>
        <a:bodyPr/>
        <a:lstStyle/>
        <a:p>
          <a:endParaRPr lang="en-US"/>
        </a:p>
      </dgm:t>
    </dgm:pt>
    <dgm:pt modelId="{AA8D505D-1FFD-4744-9E6E-C2F95385989B}">
      <dgm:prSet phldrT="[Text]" custT="1"/>
      <dgm:spPr/>
      <dgm:t>
        <a:bodyPr/>
        <a:lstStyle/>
        <a:p>
          <a:r>
            <a:rPr lang="en-US" sz="2000" dirty="0"/>
            <a:t>On-Demand Self Services</a:t>
          </a:r>
        </a:p>
      </dgm:t>
    </dgm:pt>
    <dgm:pt modelId="{3929A1DD-7629-4ED7-88BC-774C3E819D95}" type="parTrans" cxnId="{F6010942-B409-44F9-9036-3600B2713B14}">
      <dgm:prSet/>
      <dgm:spPr/>
      <dgm:t>
        <a:bodyPr/>
        <a:lstStyle/>
        <a:p>
          <a:endParaRPr lang="en-US" sz="1200"/>
        </a:p>
      </dgm:t>
    </dgm:pt>
    <dgm:pt modelId="{99DC89E8-6AAD-49EF-B899-381BDE60961A}" type="sibTrans" cxnId="{F6010942-B409-44F9-9036-3600B2713B14}">
      <dgm:prSet/>
      <dgm:spPr/>
      <dgm:t>
        <a:bodyPr/>
        <a:lstStyle/>
        <a:p>
          <a:endParaRPr lang="en-US" sz="1200"/>
        </a:p>
      </dgm:t>
    </dgm:pt>
    <dgm:pt modelId="{228258F3-234D-40E3-9401-8E75B723901D}">
      <dgm:prSet phldrT="[Text]" custT="1"/>
      <dgm:spPr/>
      <dgm:t>
        <a:bodyPr/>
        <a:lstStyle/>
        <a:p>
          <a:r>
            <a:rPr lang="en-US" sz="2000" dirty="0"/>
            <a:t>Broad Network Access</a:t>
          </a:r>
        </a:p>
      </dgm:t>
    </dgm:pt>
    <dgm:pt modelId="{62BDE3D1-345A-4742-B053-68B12D2C1CA4}" type="parTrans" cxnId="{E25C4B1F-FECF-4494-B038-830443ED193F}">
      <dgm:prSet/>
      <dgm:spPr/>
      <dgm:t>
        <a:bodyPr/>
        <a:lstStyle/>
        <a:p>
          <a:endParaRPr lang="en-US" sz="1200"/>
        </a:p>
      </dgm:t>
    </dgm:pt>
    <dgm:pt modelId="{DC07FF92-66B3-484D-8890-CC20A0C0E3B7}" type="sibTrans" cxnId="{E25C4B1F-FECF-4494-B038-830443ED193F}">
      <dgm:prSet/>
      <dgm:spPr/>
      <dgm:t>
        <a:bodyPr/>
        <a:lstStyle/>
        <a:p>
          <a:endParaRPr lang="en-US" sz="1200"/>
        </a:p>
      </dgm:t>
    </dgm:pt>
    <dgm:pt modelId="{32A852B1-69AC-48C7-ABD1-4803342F56E3}">
      <dgm:prSet phldrT="[Text]" custT="1"/>
      <dgm:spPr/>
      <dgm:t>
        <a:bodyPr/>
        <a:lstStyle/>
        <a:p>
          <a:r>
            <a:rPr lang="en-US" sz="2000" dirty="0"/>
            <a:t>Resource Pooling</a:t>
          </a:r>
        </a:p>
      </dgm:t>
    </dgm:pt>
    <dgm:pt modelId="{C109FA0F-7797-4241-A25E-D947F0AE9955}" type="parTrans" cxnId="{8D73B9CD-E562-4BC7-94C2-FD507A741207}">
      <dgm:prSet/>
      <dgm:spPr/>
      <dgm:t>
        <a:bodyPr/>
        <a:lstStyle/>
        <a:p>
          <a:endParaRPr lang="en-US" sz="1200"/>
        </a:p>
      </dgm:t>
    </dgm:pt>
    <dgm:pt modelId="{AA9BC6AC-959C-43F7-AE0F-C35016A6C3A0}" type="sibTrans" cxnId="{8D73B9CD-E562-4BC7-94C2-FD507A741207}">
      <dgm:prSet/>
      <dgm:spPr/>
      <dgm:t>
        <a:bodyPr/>
        <a:lstStyle/>
        <a:p>
          <a:endParaRPr lang="en-US" sz="1200"/>
        </a:p>
      </dgm:t>
    </dgm:pt>
    <dgm:pt modelId="{6BD51D4E-E05E-4695-8971-7AA425E70B00}">
      <dgm:prSet phldrT="[Text]" custT="1"/>
      <dgm:spPr/>
      <dgm:t>
        <a:bodyPr/>
        <a:lstStyle/>
        <a:p>
          <a:r>
            <a:rPr lang="en-US" sz="2000" dirty="0"/>
            <a:t>Rapid Elasticity</a:t>
          </a:r>
        </a:p>
      </dgm:t>
    </dgm:pt>
    <dgm:pt modelId="{861F18F6-1321-4146-855A-C8DABEF7FB2B}" type="parTrans" cxnId="{D00AEB75-A353-4067-9562-0B7F29D7304D}">
      <dgm:prSet/>
      <dgm:spPr/>
      <dgm:t>
        <a:bodyPr/>
        <a:lstStyle/>
        <a:p>
          <a:endParaRPr lang="en-US" sz="1200"/>
        </a:p>
      </dgm:t>
    </dgm:pt>
    <dgm:pt modelId="{AA0224D2-36C8-46C2-9293-48FFADD85E90}" type="sibTrans" cxnId="{D00AEB75-A353-4067-9562-0B7F29D7304D}">
      <dgm:prSet/>
      <dgm:spPr/>
      <dgm:t>
        <a:bodyPr/>
        <a:lstStyle/>
        <a:p>
          <a:endParaRPr lang="en-US" sz="1200"/>
        </a:p>
      </dgm:t>
    </dgm:pt>
    <dgm:pt modelId="{E01D3843-ED06-4F12-A5DE-CA80D4B0FC8C}">
      <dgm:prSet phldrT="[Text]" custT="1"/>
      <dgm:spPr/>
      <dgm:t>
        <a:bodyPr/>
        <a:lstStyle/>
        <a:p>
          <a:r>
            <a:rPr lang="en-US" sz="2000" dirty="0"/>
            <a:t>Measured Service</a:t>
          </a:r>
        </a:p>
      </dgm:t>
    </dgm:pt>
    <dgm:pt modelId="{20413505-B21F-4BCC-B4C2-B8D567786C2A}" type="parTrans" cxnId="{374A8872-3948-4F61-9635-D5D2E0165F3C}">
      <dgm:prSet/>
      <dgm:spPr/>
      <dgm:t>
        <a:bodyPr/>
        <a:lstStyle/>
        <a:p>
          <a:endParaRPr lang="en-US" sz="1200"/>
        </a:p>
      </dgm:t>
    </dgm:pt>
    <dgm:pt modelId="{4108F03C-47BE-47B1-AFD4-AA24654B4484}" type="sibTrans" cxnId="{374A8872-3948-4F61-9635-D5D2E0165F3C}">
      <dgm:prSet/>
      <dgm:spPr/>
      <dgm:t>
        <a:bodyPr/>
        <a:lstStyle/>
        <a:p>
          <a:endParaRPr lang="en-US" sz="1200"/>
        </a:p>
      </dgm:t>
    </dgm:pt>
    <dgm:pt modelId="{C7C34D79-1141-4E23-A895-0D1DFC2CF0F8}" type="pres">
      <dgm:prSet presAssocID="{C7A36ED1-3BF2-4432-A785-C621C9474D41}" presName="Name0" presStyleCnt="0">
        <dgm:presLayoutVars>
          <dgm:resizeHandles/>
        </dgm:presLayoutVars>
      </dgm:prSet>
      <dgm:spPr/>
    </dgm:pt>
    <dgm:pt modelId="{F8447995-5BEE-40EC-B261-93AC1F9D1DBD}" type="pres">
      <dgm:prSet presAssocID="{AA8D505D-1FFD-4744-9E6E-C2F95385989B}" presName="text" presStyleLbl="node1" presStyleIdx="0" presStyleCnt="5" custScaleX="187396">
        <dgm:presLayoutVars>
          <dgm:bulletEnabled val="1"/>
        </dgm:presLayoutVars>
      </dgm:prSet>
      <dgm:spPr/>
    </dgm:pt>
    <dgm:pt modelId="{0FC4FA6E-07BB-49B8-908C-A757E1A48603}" type="pres">
      <dgm:prSet presAssocID="{99DC89E8-6AAD-49EF-B899-381BDE60961A}" presName="space" presStyleCnt="0"/>
      <dgm:spPr/>
    </dgm:pt>
    <dgm:pt modelId="{758508DC-EBA1-4F8A-BE20-E91E70565E65}" type="pres">
      <dgm:prSet presAssocID="{228258F3-234D-40E3-9401-8E75B723901D}" presName="text" presStyleLbl="node1" presStyleIdx="1" presStyleCnt="5" custScaleX="168431">
        <dgm:presLayoutVars>
          <dgm:bulletEnabled val="1"/>
        </dgm:presLayoutVars>
      </dgm:prSet>
      <dgm:spPr/>
    </dgm:pt>
    <dgm:pt modelId="{E0E5782A-E239-4EA5-8B77-7D753FD03E0D}" type="pres">
      <dgm:prSet presAssocID="{DC07FF92-66B3-484D-8890-CC20A0C0E3B7}" presName="space" presStyleCnt="0"/>
      <dgm:spPr/>
    </dgm:pt>
    <dgm:pt modelId="{C0B2BF7B-6D83-4987-B8FB-A6563620A937}" type="pres">
      <dgm:prSet presAssocID="{32A852B1-69AC-48C7-ABD1-4803342F56E3}" presName="text" presStyleLbl="node1" presStyleIdx="2" presStyleCnt="5" custScaleX="254575">
        <dgm:presLayoutVars>
          <dgm:bulletEnabled val="1"/>
        </dgm:presLayoutVars>
      </dgm:prSet>
      <dgm:spPr/>
    </dgm:pt>
    <dgm:pt modelId="{2BE1CE6F-3215-4FEC-9481-E9F4AAD6D55A}" type="pres">
      <dgm:prSet presAssocID="{AA9BC6AC-959C-43F7-AE0F-C35016A6C3A0}" presName="space" presStyleCnt="0"/>
      <dgm:spPr/>
    </dgm:pt>
    <dgm:pt modelId="{6BCE093A-188A-4365-A686-67095C738894}" type="pres">
      <dgm:prSet presAssocID="{6BD51D4E-E05E-4695-8971-7AA425E70B00}" presName="text" presStyleLbl="node1" presStyleIdx="3" presStyleCnt="5" custScaleX="269850" custScaleY="99476">
        <dgm:presLayoutVars>
          <dgm:bulletEnabled val="1"/>
        </dgm:presLayoutVars>
      </dgm:prSet>
      <dgm:spPr/>
    </dgm:pt>
    <dgm:pt modelId="{B0EE03EE-216B-467A-BFE0-20B799640D12}" type="pres">
      <dgm:prSet presAssocID="{AA0224D2-36C8-46C2-9293-48FFADD85E90}" presName="space" presStyleCnt="0"/>
      <dgm:spPr/>
    </dgm:pt>
    <dgm:pt modelId="{3C0C38D1-227B-41CC-9E4E-69191E6B1815}" type="pres">
      <dgm:prSet presAssocID="{E01D3843-ED06-4F12-A5DE-CA80D4B0FC8C}" presName="text" presStyleLbl="node1" presStyleIdx="4" presStyleCnt="5" custScaleX="244990">
        <dgm:presLayoutVars>
          <dgm:bulletEnabled val="1"/>
        </dgm:presLayoutVars>
      </dgm:prSet>
      <dgm:spPr/>
    </dgm:pt>
  </dgm:ptLst>
  <dgm:cxnLst>
    <dgm:cxn modelId="{23C63206-CB5C-42BA-A152-7133827781C3}" type="presOf" srcId="{228258F3-234D-40E3-9401-8E75B723901D}" destId="{758508DC-EBA1-4F8A-BE20-E91E70565E65}" srcOrd="0" destOrd="0" presId="urn:diagrams.loki3.com/VaryingWidthList"/>
    <dgm:cxn modelId="{E25C4B1F-FECF-4494-B038-830443ED193F}" srcId="{C7A36ED1-3BF2-4432-A785-C621C9474D41}" destId="{228258F3-234D-40E3-9401-8E75B723901D}" srcOrd="1" destOrd="0" parTransId="{62BDE3D1-345A-4742-B053-68B12D2C1CA4}" sibTransId="{DC07FF92-66B3-484D-8890-CC20A0C0E3B7}"/>
    <dgm:cxn modelId="{F6010942-B409-44F9-9036-3600B2713B14}" srcId="{C7A36ED1-3BF2-4432-A785-C621C9474D41}" destId="{AA8D505D-1FFD-4744-9E6E-C2F95385989B}" srcOrd="0" destOrd="0" parTransId="{3929A1DD-7629-4ED7-88BC-774C3E819D95}" sibTransId="{99DC89E8-6AAD-49EF-B899-381BDE60961A}"/>
    <dgm:cxn modelId="{374A8872-3948-4F61-9635-D5D2E0165F3C}" srcId="{C7A36ED1-3BF2-4432-A785-C621C9474D41}" destId="{E01D3843-ED06-4F12-A5DE-CA80D4B0FC8C}" srcOrd="4" destOrd="0" parTransId="{20413505-B21F-4BCC-B4C2-B8D567786C2A}" sibTransId="{4108F03C-47BE-47B1-AFD4-AA24654B4484}"/>
    <dgm:cxn modelId="{D00AEB75-A353-4067-9562-0B7F29D7304D}" srcId="{C7A36ED1-3BF2-4432-A785-C621C9474D41}" destId="{6BD51D4E-E05E-4695-8971-7AA425E70B00}" srcOrd="3" destOrd="0" parTransId="{861F18F6-1321-4146-855A-C8DABEF7FB2B}" sibTransId="{AA0224D2-36C8-46C2-9293-48FFADD85E90}"/>
    <dgm:cxn modelId="{95526657-9006-4450-A29C-6DF8A9726F52}" type="presOf" srcId="{C7A36ED1-3BF2-4432-A785-C621C9474D41}" destId="{C7C34D79-1141-4E23-A895-0D1DFC2CF0F8}" srcOrd="0" destOrd="0" presId="urn:diagrams.loki3.com/VaryingWidthList"/>
    <dgm:cxn modelId="{B17C0A89-578E-4425-A074-60C9005D734B}" type="presOf" srcId="{6BD51D4E-E05E-4695-8971-7AA425E70B00}" destId="{6BCE093A-188A-4365-A686-67095C738894}" srcOrd="0" destOrd="0" presId="urn:diagrams.loki3.com/VaryingWidthList"/>
    <dgm:cxn modelId="{72AFC38F-F841-48AE-BD4E-EFF58B8BD6BD}" type="presOf" srcId="{E01D3843-ED06-4F12-A5DE-CA80D4B0FC8C}" destId="{3C0C38D1-227B-41CC-9E4E-69191E6B1815}" srcOrd="0" destOrd="0" presId="urn:diagrams.loki3.com/VaryingWidthList"/>
    <dgm:cxn modelId="{25390FC8-CB7E-4B3D-A389-8E3D350D5C78}" type="presOf" srcId="{AA8D505D-1FFD-4744-9E6E-C2F95385989B}" destId="{F8447995-5BEE-40EC-B261-93AC1F9D1DBD}" srcOrd="0" destOrd="0" presId="urn:diagrams.loki3.com/VaryingWidthList"/>
    <dgm:cxn modelId="{8D73B9CD-E562-4BC7-94C2-FD507A741207}" srcId="{C7A36ED1-3BF2-4432-A785-C621C9474D41}" destId="{32A852B1-69AC-48C7-ABD1-4803342F56E3}" srcOrd="2" destOrd="0" parTransId="{C109FA0F-7797-4241-A25E-D947F0AE9955}" sibTransId="{AA9BC6AC-959C-43F7-AE0F-C35016A6C3A0}"/>
    <dgm:cxn modelId="{A9BA65F4-7B44-4A8E-BF84-BDDE3367D8CD}" type="presOf" srcId="{32A852B1-69AC-48C7-ABD1-4803342F56E3}" destId="{C0B2BF7B-6D83-4987-B8FB-A6563620A937}" srcOrd="0" destOrd="0" presId="urn:diagrams.loki3.com/VaryingWidthList"/>
    <dgm:cxn modelId="{CCFADB87-6D6F-413A-A72D-E8C6750D1769}" type="presParOf" srcId="{C7C34D79-1141-4E23-A895-0D1DFC2CF0F8}" destId="{F8447995-5BEE-40EC-B261-93AC1F9D1DBD}" srcOrd="0" destOrd="0" presId="urn:diagrams.loki3.com/VaryingWidthList"/>
    <dgm:cxn modelId="{817E7488-5ECD-4D13-B99D-4F3F5B5E231E}" type="presParOf" srcId="{C7C34D79-1141-4E23-A895-0D1DFC2CF0F8}" destId="{0FC4FA6E-07BB-49B8-908C-A757E1A48603}" srcOrd="1" destOrd="0" presId="urn:diagrams.loki3.com/VaryingWidthList"/>
    <dgm:cxn modelId="{80D8A1CF-FA4E-4B26-A143-5DC6A1D28F82}" type="presParOf" srcId="{C7C34D79-1141-4E23-A895-0D1DFC2CF0F8}" destId="{758508DC-EBA1-4F8A-BE20-E91E70565E65}" srcOrd="2" destOrd="0" presId="urn:diagrams.loki3.com/VaryingWidthList"/>
    <dgm:cxn modelId="{DFEFBC6F-4284-4EA1-B8C9-5A2285B63A9F}" type="presParOf" srcId="{C7C34D79-1141-4E23-A895-0D1DFC2CF0F8}" destId="{E0E5782A-E239-4EA5-8B77-7D753FD03E0D}" srcOrd="3" destOrd="0" presId="urn:diagrams.loki3.com/VaryingWidthList"/>
    <dgm:cxn modelId="{09198D77-DCB1-42A7-A983-2B524F4D26EA}" type="presParOf" srcId="{C7C34D79-1141-4E23-A895-0D1DFC2CF0F8}" destId="{C0B2BF7B-6D83-4987-B8FB-A6563620A937}" srcOrd="4" destOrd="0" presId="urn:diagrams.loki3.com/VaryingWidthList"/>
    <dgm:cxn modelId="{9B33EAD5-0274-41A3-B9CF-BC001A58F0CA}" type="presParOf" srcId="{C7C34D79-1141-4E23-A895-0D1DFC2CF0F8}" destId="{2BE1CE6F-3215-4FEC-9481-E9F4AAD6D55A}" srcOrd="5" destOrd="0" presId="urn:diagrams.loki3.com/VaryingWidthList"/>
    <dgm:cxn modelId="{5D8DB2DC-D804-472E-ADF1-7E29094EBFC7}" type="presParOf" srcId="{C7C34D79-1141-4E23-A895-0D1DFC2CF0F8}" destId="{6BCE093A-188A-4365-A686-67095C738894}" srcOrd="6" destOrd="0" presId="urn:diagrams.loki3.com/VaryingWidthList"/>
    <dgm:cxn modelId="{796428EE-35F8-4249-92BF-98E8CD9D2F42}" type="presParOf" srcId="{C7C34D79-1141-4E23-A895-0D1DFC2CF0F8}" destId="{B0EE03EE-216B-467A-BFE0-20B799640D12}" srcOrd="7" destOrd="0" presId="urn:diagrams.loki3.com/VaryingWidthList"/>
    <dgm:cxn modelId="{C2D6AACF-FCC9-4E8F-A349-3528A6D4CC7B}" type="presParOf" srcId="{C7C34D79-1141-4E23-A895-0D1DFC2CF0F8}" destId="{3C0C38D1-227B-41CC-9E4E-69191E6B1815}" srcOrd="8"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5BED65-3A92-4C52-B85A-E4A7FCCADCF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712A3F5-1BDA-4D50-A257-E92D6EC5DABF}">
      <dgm:prSet phldrT="[Text]" custT="1"/>
      <dgm:spPr/>
      <dgm:t>
        <a:bodyPr/>
        <a:lstStyle/>
        <a:p>
          <a:r>
            <a:rPr lang="en-US" sz="2000" dirty="0"/>
            <a:t>Auto</a:t>
          </a:r>
          <a:r>
            <a:rPr lang="en-US" sz="2000" baseline="0" dirty="0"/>
            <a:t> Scaling Minimum</a:t>
          </a:r>
          <a:endParaRPr lang="en-US" sz="2000" dirty="0"/>
        </a:p>
      </dgm:t>
    </dgm:pt>
    <dgm:pt modelId="{27A1BAF5-47F7-49FB-B02C-B17F2D2C517C}" type="parTrans" cxnId="{5235961A-AA79-4F18-AD2F-0A44DCC14ED9}">
      <dgm:prSet/>
      <dgm:spPr/>
      <dgm:t>
        <a:bodyPr/>
        <a:lstStyle/>
        <a:p>
          <a:endParaRPr lang="en-US"/>
        </a:p>
      </dgm:t>
    </dgm:pt>
    <dgm:pt modelId="{FDE9205A-EB20-4231-B1EE-0A59D157BFFA}" type="sibTrans" cxnId="{5235961A-AA79-4F18-AD2F-0A44DCC14ED9}">
      <dgm:prSet/>
      <dgm:spPr/>
      <dgm:t>
        <a:bodyPr/>
        <a:lstStyle/>
        <a:p>
          <a:endParaRPr lang="en-US"/>
        </a:p>
      </dgm:t>
    </dgm:pt>
    <dgm:pt modelId="{998928CF-C7F0-4D7B-9A28-840D36FF38DC}">
      <dgm:prSet phldrT="[Text]"/>
      <dgm:spPr/>
      <dgm:t>
        <a:bodyPr/>
        <a:lstStyle/>
        <a:p>
          <a:r>
            <a:rPr lang="en-US" dirty="0"/>
            <a:t>Health Check monitors running instances within an Auto Scaling group.</a:t>
          </a:r>
        </a:p>
      </dgm:t>
    </dgm:pt>
    <dgm:pt modelId="{2378EA9C-CC2D-48D8-BC51-E2D6AD2DD4D2}" type="parTrans" cxnId="{B81D411A-1847-4F59-AD9E-9D851E8F5855}">
      <dgm:prSet/>
      <dgm:spPr/>
      <dgm:t>
        <a:bodyPr/>
        <a:lstStyle/>
        <a:p>
          <a:endParaRPr lang="en-US"/>
        </a:p>
      </dgm:t>
    </dgm:pt>
    <dgm:pt modelId="{3DCAD3CD-2F43-4495-A36E-FF464EC39E03}" type="sibTrans" cxnId="{B81D411A-1847-4F59-AD9E-9D851E8F5855}">
      <dgm:prSet/>
      <dgm:spPr/>
      <dgm:t>
        <a:bodyPr/>
        <a:lstStyle/>
        <a:p>
          <a:endParaRPr lang="en-US"/>
        </a:p>
      </dgm:t>
    </dgm:pt>
    <dgm:pt modelId="{C8250C0E-50E2-4CF3-9FE5-024DD6520404}">
      <dgm:prSet phldrT="[Text]" custT="1"/>
      <dgm:spPr/>
      <dgm:t>
        <a:bodyPr/>
        <a:lstStyle/>
        <a:p>
          <a:r>
            <a:rPr lang="en-US" sz="2000" dirty="0"/>
            <a:t>Manual</a:t>
          </a:r>
          <a:r>
            <a:rPr lang="en-US" sz="2000" baseline="0" dirty="0"/>
            <a:t> Scaling</a:t>
          </a:r>
          <a:endParaRPr lang="en-US" sz="2000" dirty="0"/>
        </a:p>
      </dgm:t>
    </dgm:pt>
    <dgm:pt modelId="{7A641485-CDD4-47E1-BA27-0603B117A44D}" type="parTrans" cxnId="{E1E89FDB-CFEB-4D22-A1C9-D6DADF37B1F5}">
      <dgm:prSet/>
      <dgm:spPr/>
      <dgm:t>
        <a:bodyPr/>
        <a:lstStyle/>
        <a:p>
          <a:endParaRPr lang="en-US"/>
        </a:p>
      </dgm:t>
    </dgm:pt>
    <dgm:pt modelId="{B3F52C2A-5ED6-4690-B48E-6F3ECA7A26AC}" type="sibTrans" cxnId="{E1E89FDB-CFEB-4D22-A1C9-D6DADF37B1F5}">
      <dgm:prSet/>
      <dgm:spPr/>
      <dgm:t>
        <a:bodyPr/>
        <a:lstStyle/>
        <a:p>
          <a:endParaRPr lang="en-US"/>
        </a:p>
      </dgm:t>
    </dgm:pt>
    <dgm:pt modelId="{F0CE1ECF-97DA-43EC-8E15-EFF6E325C560}">
      <dgm:prSet phldrT="[Text]"/>
      <dgm:spPr/>
      <dgm:t>
        <a:bodyPr/>
        <a:lstStyle/>
        <a:p>
          <a:r>
            <a:rPr lang="en-US" dirty="0"/>
            <a:t>Specify a new minimum for your Auto Scaling group.</a:t>
          </a:r>
        </a:p>
      </dgm:t>
    </dgm:pt>
    <dgm:pt modelId="{5296007F-0059-4720-A519-FF38BBF70018}" type="parTrans" cxnId="{4BDDD1C0-F243-462A-A237-293C16C4FE32}">
      <dgm:prSet/>
      <dgm:spPr/>
      <dgm:t>
        <a:bodyPr/>
        <a:lstStyle/>
        <a:p>
          <a:endParaRPr lang="en-US"/>
        </a:p>
      </dgm:t>
    </dgm:pt>
    <dgm:pt modelId="{80634375-523C-4C84-93A3-C9BD44938DC7}" type="sibTrans" cxnId="{4BDDD1C0-F243-462A-A237-293C16C4FE32}">
      <dgm:prSet/>
      <dgm:spPr/>
      <dgm:t>
        <a:bodyPr/>
        <a:lstStyle/>
        <a:p>
          <a:endParaRPr lang="en-US"/>
        </a:p>
      </dgm:t>
    </dgm:pt>
    <dgm:pt modelId="{E7F2B340-998C-4782-AE7D-6D355EC5174A}">
      <dgm:prSet phldrT="[Text]"/>
      <dgm:spPr/>
      <dgm:t>
        <a:bodyPr/>
        <a:lstStyle/>
        <a:p>
          <a:r>
            <a:rPr lang="en-US" dirty="0"/>
            <a:t>Manually invoke Auto Scaling policies.</a:t>
          </a:r>
        </a:p>
      </dgm:t>
    </dgm:pt>
    <dgm:pt modelId="{9DB8D92C-13AA-462C-A446-6261D41F82F1}" type="parTrans" cxnId="{BE3BB6A6-DA98-4719-AAA1-EEC6ACA66F2F}">
      <dgm:prSet/>
      <dgm:spPr/>
      <dgm:t>
        <a:bodyPr/>
        <a:lstStyle/>
        <a:p>
          <a:endParaRPr lang="en-US"/>
        </a:p>
      </dgm:t>
    </dgm:pt>
    <dgm:pt modelId="{1DDA1E3A-8FAA-4FE0-8641-541A6F36F89A}" type="sibTrans" cxnId="{BE3BB6A6-DA98-4719-AAA1-EEC6ACA66F2F}">
      <dgm:prSet/>
      <dgm:spPr/>
      <dgm:t>
        <a:bodyPr/>
        <a:lstStyle/>
        <a:p>
          <a:endParaRPr lang="en-US"/>
        </a:p>
      </dgm:t>
    </dgm:pt>
    <dgm:pt modelId="{40A4B04E-8C14-4CF4-AE4F-AB275B8F7606}">
      <dgm:prSet phldrT="[Text]" custT="1"/>
      <dgm:spPr/>
      <dgm:t>
        <a:bodyPr/>
        <a:lstStyle/>
        <a:p>
          <a:r>
            <a:rPr lang="en-US" sz="2000" dirty="0"/>
            <a:t>Scheduled</a:t>
          </a:r>
          <a:r>
            <a:rPr lang="en-US" sz="2000" baseline="0" dirty="0"/>
            <a:t> Scaling</a:t>
          </a:r>
          <a:endParaRPr lang="en-US" sz="2000" dirty="0"/>
        </a:p>
      </dgm:t>
    </dgm:pt>
    <dgm:pt modelId="{76E9462B-BF2C-4AAC-869C-0C41A9FF28A1}" type="parTrans" cxnId="{ECCCBCA6-E1F9-4D92-8035-6B6539D9E468}">
      <dgm:prSet/>
      <dgm:spPr/>
      <dgm:t>
        <a:bodyPr/>
        <a:lstStyle/>
        <a:p>
          <a:endParaRPr lang="en-US"/>
        </a:p>
      </dgm:t>
    </dgm:pt>
    <dgm:pt modelId="{ED8C419D-4928-4B02-ABC2-377A8B5EDD15}" type="sibTrans" cxnId="{ECCCBCA6-E1F9-4D92-8035-6B6539D9E468}">
      <dgm:prSet/>
      <dgm:spPr/>
      <dgm:t>
        <a:bodyPr/>
        <a:lstStyle/>
        <a:p>
          <a:endParaRPr lang="en-US"/>
        </a:p>
      </dgm:t>
    </dgm:pt>
    <dgm:pt modelId="{CA02CB4E-8BEC-4990-94CF-03CEA0CC3F29}">
      <dgm:prSet phldrT="[Text]"/>
      <dgm:spPr/>
      <dgm:t>
        <a:bodyPr/>
        <a:lstStyle/>
        <a:p>
          <a:r>
            <a:rPr lang="en-US" dirty="0"/>
            <a:t>Scaling functions are performed as a function of time and date.</a:t>
          </a:r>
        </a:p>
      </dgm:t>
    </dgm:pt>
    <dgm:pt modelId="{95F08475-A6EA-4786-8F39-36C220F6280E}" type="parTrans" cxnId="{E0EF52C2-48BF-495C-AD87-30392143893E}">
      <dgm:prSet/>
      <dgm:spPr/>
      <dgm:t>
        <a:bodyPr/>
        <a:lstStyle/>
        <a:p>
          <a:endParaRPr lang="en-US"/>
        </a:p>
      </dgm:t>
    </dgm:pt>
    <dgm:pt modelId="{F71FD712-2D18-403C-BEDD-CB1995F361EB}" type="sibTrans" cxnId="{E0EF52C2-48BF-495C-AD87-30392143893E}">
      <dgm:prSet/>
      <dgm:spPr/>
      <dgm:t>
        <a:bodyPr/>
        <a:lstStyle/>
        <a:p>
          <a:endParaRPr lang="en-US"/>
        </a:p>
      </dgm:t>
    </dgm:pt>
    <dgm:pt modelId="{D935E841-F77D-4F1A-B792-81C62C373325}">
      <dgm:prSet phldrT="[Text]" custT="1"/>
      <dgm:spPr/>
      <dgm:t>
        <a:bodyPr/>
        <a:lstStyle/>
        <a:p>
          <a:r>
            <a:rPr lang="en-US" sz="2000" dirty="0"/>
            <a:t>On Demand </a:t>
          </a:r>
          <a:r>
            <a:rPr lang="en-US" sz="2000" baseline="0" dirty="0"/>
            <a:t>Scaling</a:t>
          </a:r>
          <a:endParaRPr lang="en-US" sz="2000" dirty="0"/>
        </a:p>
      </dgm:t>
    </dgm:pt>
    <dgm:pt modelId="{BFA4787D-0DF7-435E-94A0-19E2F4C3BF54}" type="parTrans" cxnId="{721214E2-B8E2-4230-82DB-08C3F41253B1}">
      <dgm:prSet/>
      <dgm:spPr/>
      <dgm:t>
        <a:bodyPr/>
        <a:lstStyle/>
        <a:p>
          <a:endParaRPr lang="en-US"/>
        </a:p>
      </dgm:t>
    </dgm:pt>
    <dgm:pt modelId="{61097143-0D9E-4F07-A185-09C6ABD9574A}" type="sibTrans" cxnId="{721214E2-B8E2-4230-82DB-08C3F41253B1}">
      <dgm:prSet/>
      <dgm:spPr/>
      <dgm:t>
        <a:bodyPr/>
        <a:lstStyle/>
        <a:p>
          <a:endParaRPr lang="en-US"/>
        </a:p>
      </dgm:t>
    </dgm:pt>
    <dgm:pt modelId="{CF36A65A-9BEC-4D8F-A152-75393BA66F66}">
      <dgm:prSet phldrT="[Text]"/>
      <dgm:spPr/>
      <dgm:t>
        <a:bodyPr/>
        <a:lstStyle/>
        <a:p>
          <a:r>
            <a:rPr lang="en-US" dirty="0"/>
            <a:t>If an unhealthy instance is found, it can be replaced.</a:t>
          </a:r>
        </a:p>
      </dgm:t>
    </dgm:pt>
    <dgm:pt modelId="{692A72C7-5E91-4A2E-AA51-9B611D461B12}" type="parTrans" cxnId="{2B7436AB-8DDF-4FBC-A6D4-5D8A2537269F}">
      <dgm:prSet/>
      <dgm:spPr/>
      <dgm:t>
        <a:bodyPr/>
        <a:lstStyle/>
        <a:p>
          <a:endParaRPr lang="en-US"/>
        </a:p>
      </dgm:t>
    </dgm:pt>
    <dgm:pt modelId="{1B2096B7-084E-4DFB-B798-D95D1BF78C14}" type="sibTrans" cxnId="{2B7436AB-8DDF-4FBC-A6D4-5D8A2537269F}">
      <dgm:prSet/>
      <dgm:spPr/>
      <dgm:t>
        <a:bodyPr/>
        <a:lstStyle/>
        <a:p>
          <a:endParaRPr lang="en-US"/>
        </a:p>
      </dgm:t>
    </dgm:pt>
    <dgm:pt modelId="{3938CD39-1299-44C1-9784-15308B9A2791}">
      <dgm:prSet phldrT="[Text]"/>
      <dgm:spPr/>
      <dgm:t>
        <a:bodyPr/>
        <a:lstStyle/>
        <a:p>
          <a:r>
            <a:rPr lang="en-US" dirty="0"/>
            <a:t>You create a policy to scale your resources.</a:t>
          </a:r>
        </a:p>
      </dgm:t>
    </dgm:pt>
    <dgm:pt modelId="{99DE22B9-90D6-45D5-91CA-E555B2FBA11C}" type="parTrans" cxnId="{459433FF-93C6-4AD7-B26B-5B380A81EEE9}">
      <dgm:prSet/>
      <dgm:spPr/>
      <dgm:t>
        <a:bodyPr/>
        <a:lstStyle/>
        <a:p>
          <a:endParaRPr lang="en-US"/>
        </a:p>
      </dgm:t>
    </dgm:pt>
    <dgm:pt modelId="{3A7C08CF-CD7F-4E71-AADC-0517CA92B56D}" type="sibTrans" cxnId="{459433FF-93C6-4AD7-B26B-5B380A81EEE9}">
      <dgm:prSet/>
      <dgm:spPr/>
      <dgm:t>
        <a:bodyPr/>
        <a:lstStyle/>
        <a:p>
          <a:endParaRPr lang="en-US"/>
        </a:p>
      </dgm:t>
    </dgm:pt>
    <dgm:pt modelId="{2DDF5E69-CEB9-4622-A62F-0830BB741235}">
      <dgm:prSet phldrT="[Text]"/>
      <dgm:spPr/>
      <dgm:t>
        <a:bodyPr/>
        <a:lstStyle/>
        <a:p>
          <a:r>
            <a:rPr lang="en-US" dirty="0"/>
            <a:t>Define when to scale using CloudWatch Alarms.</a:t>
          </a:r>
        </a:p>
      </dgm:t>
    </dgm:pt>
    <dgm:pt modelId="{0F409AA8-FC2D-46F1-A081-BA37FA9BCCC3}" type="parTrans" cxnId="{C14A3F6C-29AA-4B02-8A76-ECF7E405E699}">
      <dgm:prSet/>
      <dgm:spPr/>
      <dgm:t>
        <a:bodyPr/>
        <a:lstStyle/>
        <a:p>
          <a:endParaRPr lang="en-US"/>
        </a:p>
      </dgm:t>
    </dgm:pt>
    <dgm:pt modelId="{BA17B598-A303-4CC2-9E52-84AC554DC628}" type="sibTrans" cxnId="{C14A3F6C-29AA-4B02-8A76-ECF7E405E699}">
      <dgm:prSet/>
      <dgm:spPr/>
      <dgm:t>
        <a:bodyPr/>
        <a:lstStyle/>
        <a:p>
          <a:endParaRPr lang="en-US"/>
        </a:p>
      </dgm:t>
    </dgm:pt>
    <dgm:pt modelId="{E07AC41F-7A2F-464E-9CCD-E5FE4182AF70}" type="pres">
      <dgm:prSet presAssocID="{E25BED65-3A92-4C52-B85A-E4A7FCCADCF3}" presName="theList" presStyleCnt="0">
        <dgm:presLayoutVars>
          <dgm:dir/>
          <dgm:animLvl val="lvl"/>
          <dgm:resizeHandles val="exact"/>
        </dgm:presLayoutVars>
      </dgm:prSet>
      <dgm:spPr/>
    </dgm:pt>
    <dgm:pt modelId="{08A3373C-FB5F-443C-B817-241C2953519B}" type="pres">
      <dgm:prSet presAssocID="{4712A3F5-1BDA-4D50-A257-E92D6EC5DABF}" presName="compNode" presStyleCnt="0"/>
      <dgm:spPr/>
    </dgm:pt>
    <dgm:pt modelId="{D1A54ECE-4854-4632-8257-FC65B3EDC2F4}" type="pres">
      <dgm:prSet presAssocID="{4712A3F5-1BDA-4D50-A257-E92D6EC5DABF}" presName="aNode" presStyleLbl="bgShp" presStyleIdx="0" presStyleCnt="4"/>
      <dgm:spPr/>
    </dgm:pt>
    <dgm:pt modelId="{4D7CF2EE-DE13-459C-8468-B42223CB5C51}" type="pres">
      <dgm:prSet presAssocID="{4712A3F5-1BDA-4D50-A257-E92D6EC5DABF}" presName="textNode" presStyleLbl="bgShp" presStyleIdx="0" presStyleCnt="4"/>
      <dgm:spPr/>
    </dgm:pt>
    <dgm:pt modelId="{1F1BC8C9-139F-43A0-B410-3541C4EA27B8}" type="pres">
      <dgm:prSet presAssocID="{4712A3F5-1BDA-4D50-A257-E92D6EC5DABF}" presName="compChildNode" presStyleCnt="0"/>
      <dgm:spPr/>
    </dgm:pt>
    <dgm:pt modelId="{34182545-4266-492F-BB0A-414AD5B76A2E}" type="pres">
      <dgm:prSet presAssocID="{4712A3F5-1BDA-4D50-A257-E92D6EC5DABF}" presName="theInnerList" presStyleCnt="0"/>
      <dgm:spPr/>
    </dgm:pt>
    <dgm:pt modelId="{C90192F9-5E99-4C8F-B925-3F90AEE65E20}" type="pres">
      <dgm:prSet presAssocID="{998928CF-C7F0-4D7B-9A28-840D36FF38DC}" presName="childNode" presStyleLbl="node1" presStyleIdx="0" presStyleCnt="7">
        <dgm:presLayoutVars>
          <dgm:bulletEnabled val="1"/>
        </dgm:presLayoutVars>
      </dgm:prSet>
      <dgm:spPr/>
    </dgm:pt>
    <dgm:pt modelId="{FDCBE785-3D7E-4062-99FA-F48D9312FD05}" type="pres">
      <dgm:prSet presAssocID="{998928CF-C7F0-4D7B-9A28-840D36FF38DC}" presName="aSpace2" presStyleCnt="0"/>
      <dgm:spPr/>
    </dgm:pt>
    <dgm:pt modelId="{5C7F02A3-41D4-49D0-844A-3705BAEE1F4F}" type="pres">
      <dgm:prSet presAssocID="{CF36A65A-9BEC-4D8F-A152-75393BA66F66}" presName="childNode" presStyleLbl="node1" presStyleIdx="1" presStyleCnt="7">
        <dgm:presLayoutVars>
          <dgm:bulletEnabled val="1"/>
        </dgm:presLayoutVars>
      </dgm:prSet>
      <dgm:spPr/>
    </dgm:pt>
    <dgm:pt modelId="{613AF5EF-FE10-4546-80FA-52E4716C5188}" type="pres">
      <dgm:prSet presAssocID="{4712A3F5-1BDA-4D50-A257-E92D6EC5DABF}" presName="aSpace" presStyleCnt="0"/>
      <dgm:spPr/>
    </dgm:pt>
    <dgm:pt modelId="{B596B3C9-7647-4CC7-801C-1DA00B7D07A4}" type="pres">
      <dgm:prSet presAssocID="{C8250C0E-50E2-4CF3-9FE5-024DD6520404}" presName="compNode" presStyleCnt="0"/>
      <dgm:spPr/>
    </dgm:pt>
    <dgm:pt modelId="{03DA4304-4AFF-4813-BBC8-1083F1F6D2FF}" type="pres">
      <dgm:prSet presAssocID="{C8250C0E-50E2-4CF3-9FE5-024DD6520404}" presName="aNode" presStyleLbl="bgShp" presStyleIdx="1" presStyleCnt="4"/>
      <dgm:spPr/>
    </dgm:pt>
    <dgm:pt modelId="{88537BCD-774C-4F0A-9A03-9F8EA7CB18A7}" type="pres">
      <dgm:prSet presAssocID="{C8250C0E-50E2-4CF3-9FE5-024DD6520404}" presName="textNode" presStyleLbl="bgShp" presStyleIdx="1" presStyleCnt="4"/>
      <dgm:spPr/>
    </dgm:pt>
    <dgm:pt modelId="{09AA6ACE-1E74-4D3A-9E6E-2A7F9CFBFF9D}" type="pres">
      <dgm:prSet presAssocID="{C8250C0E-50E2-4CF3-9FE5-024DD6520404}" presName="compChildNode" presStyleCnt="0"/>
      <dgm:spPr/>
    </dgm:pt>
    <dgm:pt modelId="{811278DA-9F08-496E-B2FF-AC436F9A0CF0}" type="pres">
      <dgm:prSet presAssocID="{C8250C0E-50E2-4CF3-9FE5-024DD6520404}" presName="theInnerList" presStyleCnt="0"/>
      <dgm:spPr/>
    </dgm:pt>
    <dgm:pt modelId="{A54CF6A4-9069-45C6-9E67-BF15661603B5}" type="pres">
      <dgm:prSet presAssocID="{F0CE1ECF-97DA-43EC-8E15-EFF6E325C560}" presName="childNode" presStyleLbl="node1" presStyleIdx="2" presStyleCnt="7">
        <dgm:presLayoutVars>
          <dgm:bulletEnabled val="1"/>
        </dgm:presLayoutVars>
      </dgm:prSet>
      <dgm:spPr/>
    </dgm:pt>
    <dgm:pt modelId="{62BF4A63-5456-4327-9609-B22A67E0AA74}" type="pres">
      <dgm:prSet presAssocID="{F0CE1ECF-97DA-43EC-8E15-EFF6E325C560}" presName="aSpace2" presStyleCnt="0"/>
      <dgm:spPr/>
    </dgm:pt>
    <dgm:pt modelId="{48C3DF56-05C9-448D-91A2-813514B303FD}" type="pres">
      <dgm:prSet presAssocID="{E7F2B340-998C-4782-AE7D-6D355EC5174A}" presName="childNode" presStyleLbl="node1" presStyleIdx="3" presStyleCnt="7">
        <dgm:presLayoutVars>
          <dgm:bulletEnabled val="1"/>
        </dgm:presLayoutVars>
      </dgm:prSet>
      <dgm:spPr/>
    </dgm:pt>
    <dgm:pt modelId="{B35EE096-5394-4085-88BD-4B5588DFB6B5}" type="pres">
      <dgm:prSet presAssocID="{C8250C0E-50E2-4CF3-9FE5-024DD6520404}" presName="aSpace" presStyleCnt="0"/>
      <dgm:spPr/>
    </dgm:pt>
    <dgm:pt modelId="{3883D235-2D62-4FDB-8C1D-F984DED788D0}" type="pres">
      <dgm:prSet presAssocID="{40A4B04E-8C14-4CF4-AE4F-AB275B8F7606}" presName="compNode" presStyleCnt="0"/>
      <dgm:spPr/>
    </dgm:pt>
    <dgm:pt modelId="{442F58B7-584B-450F-A21D-C43F4D00F3B5}" type="pres">
      <dgm:prSet presAssocID="{40A4B04E-8C14-4CF4-AE4F-AB275B8F7606}" presName="aNode" presStyleLbl="bgShp" presStyleIdx="2" presStyleCnt="4"/>
      <dgm:spPr/>
    </dgm:pt>
    <dgm:pt modelId="{6CFD7152-0BE5-42C1-B8B4-A29354C3C20C}" type="pres">
      <dgm:prSet presAssocID="{40A4B04E-8C14-4CF4-AE4F-AB275B8F7606}" presName="textNode" presStyleLbl="bgShp" presStyleIdx="2" presStyleCnt="4"/>
      <dgm:spPr/>
    </dgm:pt>
    <dgm:pt modelId="{B542415D-97D9-4C28-9E77-414419A9D1A3}" type="pres">
      <dgm:prSet presAssocID="{40A4B04E-8C14-4CF4-AE4F-AB275B8F7606}" presName="compChildNode" presStyleCnt="0"/>
      <dgm:spPr/>
    </dgm:pt>
    <dgm:pt modelId="{857AA814-C9D8-4F68-B5FA-37AAA8505C86}" type="pres">
      <dgm:prSet presAssocID="{40A4B04E-8C14-4CF4-AE4F-AB275B8F7606}" presName="theInnerList" presStyleCnt="0"/>
      <dgm:spPr/>
    </dgm:pt>
    <dgm:pt modelId="{C095D0BB-8B48-46F6-9853-5098EF22B18F}" type="pres">
      <dgm:prSet presAssocID="{CA02CB4E-8BEC-4990-94CF-03CEA0CC3F29}" presName="childNode" presStyleLbl="node1" presStyleIdx="4" presStyleCnt="7">
        <dgm:presLayoutVars>
          <dgm:bulletEnabled val="1"/>
        </dgm:presLayoutVars>
      </dgm:prSet>
      <dgm:spPr/>
    </dgm:pt>
    <dgm:pt modelId="{C0B20D05-4F05-49CE-BDD5-797B60D9225D}" type="pres">
      <dgm:prSet presAssocID="{40A4B04E-8C14-4CF4-AE4F-AB275B8F7606}" presName="aSpace" presStyleCnt="0"/>
      <dgm:spPr/>
    </dgm:pt>
    <dgm:pt modelId="{2CC82A51-49BF-49FA-892E-D45A67632C1D}" type="pres">
      <dgm:prSet presAssocID="{D935E841-F77D-4F1A-B792-81C62C373325}" presName="compNode" presStyleCnt="0"/>
      <dgm:spPr/>
    </dgm:pt>
    <dgm:pt modelId="{F495743E-57EB-4D15-B86A-3AB34D167826}" type="pres">
      <dgm:prSet presAssocID="{D935E841-F77D-4F1A-B792-81C62C373325}" presName="aNode" presStyleLbl="bgShp" presStyleIdx="3" presStyleCnt="4"/>
      <dgm:spPr/>
    </dgm:pt>
    <dgm:pt modelId="{E203B553-67A1-43B1-815B-18A7C5B568D0}" type="pres">
      <dgm:prSet presAssocID="{D935E841-F77D-4F1A-B792-81C62C373325}" presName="textNode" presStyleLbl="bgShp" presStyleIdx="3" presStyleCnt="4"/>
      <dgm:spPr/>
    </dgm:pt>
    <dgm:pt modelId="{2A174906-1D28-460A-BC08-7A07202AE3A9}" type="pres">
      <dgm:prSet presAssocID="{D935E841-F77D-4F1A-B792-81C62C373325}" presName="compChildNode" presStyleCnt="0"/>
      <dgm:spPr/>
    </dgm:pt>
    <dgm:pt modelId="{072884CE-F553-4705-8DC2-26571E2BACD4}" type="pres">
      <dgm:prSet presAssocID="{D935E841-F77D-4F1A-B792-81C62C373325}" presName="theInnerList" presStyleCnt="0"/>
      <dgm:spPr/>
    </dgm:pt>
    <dgm:pt modelId="{B6B14DF4-4814-49B7-B8FC-0310BDD2638B}" type="pres">
      <dgm:prSet presAssocID="{3938CD39-1299-44C1-9784-15308B9A2791}" presName="childNode" presStyleLbl="node1" presStyleIdx="5" presStyleCnt="7">
        <dgm:presLayoutVars>
          <dgm:bulletEnabled val="1"/>
        </dgm:presLayoutVars>
      </dgm:prSet>
      <dgm:spPr/>
    </dgm:pt>
    <dgm:pt modelId="{6B09CA56-978E-498F-B4E5-B36C39A393AB}" type="pres">
      <dgm:prSet presAssocID="{3938CD39-1299-44C1-9784-15308B9A2791}" presName="aSpace2" presStyleCnt="0"/>
      <dgm:spPr/>
    </dgm:pt>
    <dgm:pt modelId="{CADC3269-E2BA-4E34-98D7-585AA19D5E42}" type="pres">
      <dgm:prSet presAssocID="{2DDF5E69-CEB9-4622-A62F-0830BB741235}" presName="childNode" presStyleLbl="node1" presStyleIdx="6" presStyleCnt="7">
        <dgm:presLayoutVars>
          <dgm:bulletEnabled val="1"/>
        </dgm:presLayoutVars>
      </dgm:prSet>
      <dgm:spPr/>
    </dgm:pt>
  </dgm:ptLst>
  <dgm:cxnLst>
    <dgm:cxn modelId="{78D4EF04-9C41-41B7-8C87-FC7A04629F20}" type="presOf" srcId="{3938CD39-1299-44C1-9784-15308B9A2791}" destId="{B6B14DF4-4814-49B7-B8FC-0310BDD2638B}" srcOrd="0" destOrd="0" presId="urn:microsoft.com/office/officeart/2005/8/layout/lProcess2"/>
    <dgm:cxn modelId="{B81D411A-1847-4F59-AD9E-9D851E8F5855}" srcId="{4712A3F5-1BDA-4D50-A257-E92D6EC5DABF}" destId="{998928CF-C7F0-4D7B-9A28-840D36FF38DC}" srcOrd="0" destOrd="0" parTransId="{2378EA9C-CC2D-48D8-BC51-E2D6AD2DD4D2}" sibTransId="{3DCAD3CD-2F43-4495-A36E-FF464EC39E03}"/>
    <dgm:cxn modelId="{5235961A-AA79-4F18-AD2F-0A44DCC14ED9}" srcId="{E25BED65-3A92-4C52-B85A-E4A7FCCADCF3}" destId="{4712A3F5-1BDA-4D50-A257-E92D6EC5DABF}" srcOrd="0" destOrd="0" parTransId="{27A1BAF5-47F7-49FB-B02C-B17F2D2C517C}" sibTransId="{FDE9205A-EB20-4231-B1EE-0A59D157BFFA}"/>
    <dgm:cxn modelId="{3E147420-EC1A-48C1-BF3B-6C736058D968}" type="presOf" srcId="{998928CF-C7F0-4D7B-9A28-840D36FF38DC}" destId="{C90192F9-5E99-4C8F-B925-3F90AEE65E20}" srcOrd="0" destOrd="0" presId="urn:microsoft.com/office/officeart/2005/8/layout/lProcess2"/>
    <dgm:cxn modelId="{CCD88D43-6D9B-4622-B1CF-A1E63A2727B7}" type="presOf" srcId="{D935E841-F77D-4F1A-B792-81C62C373325}" destId="{F495743E-57EB-4D15-B86A-3AB34D167826}" srcOrd="0" destOrd="0" presId="urn:microsoft.com/office/officeart/2005/8/layout/lProcess2"/>
    <dgm:cxn modelId="{C14A3F6C-29AA-4B02-8A76-ECF7E405E699}" srcId="{D935E841-F77D-4F1A-B792-81C62C373325}" destId="{2DDF5E69-CEB9-4622-A62F-0830BB741235}" srcOrd="1" destOrd="0" parTransId="{0F409AA8-FC2D-46F1-A081-BA37FA9BCCC3}" sibTransId="{BA17B598-A303-4CC2-9E52-84AC554DC628}"/>
    <dgm:cxn modelId="{96410C4D-6FBA-4F00-90F0-69DECCA70E3F}" type="presOf" srcId="{CF36A65A-9BEC-4D8F-A152-75393BA66F66}" destId="{5C7F02A3-41D4-49D0-844A-3705BAEE1F4F}" srcOrd="0" destOrd="0" presId="urn:microsoft.com/office/officeart/2005/8/layout/lProcess2"/>
    <dgm:cxn modelId="{1D0A1A4E-A0DF-4514-BC47-35E99D83F348}" type="presOf" srcId="{D935E841-F77D-4F1A-B792-81C62C373325}" destId="{E203B553-67A1-43B1-815B-18A7C5B568D0}" srcOrd="1" destOrd="0" presId="urn:microsoft.com/office/officeart/2005/8/layout/lProcess2"/>
    <dgm:cxn modelId="{8C880650-8E4C-4721-ABFA-5C7139F02A2D}" type="presOf" srcId="{E25BED65-3A92-4C52-B85A-E4A7FCCADCF3}" destId="{E07AC41F-7A2F-464E-9CCD-E5FE4182AF70}" srcOrd="0" destOrd="0" presId="urn:microsoft.com/office/officeart/2005/8/layout/lProcess2"/>
    <dgm:cxn modelId="{8C95F975-3F38-4B1E-8D30-C80F30BD08EA}" type="presOf" srcId="{E7F2B340-998C-4782-AE7D-6D355EC5174A}" destId="{48C3DF56-05C9-448D-91A2-813514B303FD}" srcOrd="0" destOrd="0" presId="urn:microsoft.com/office/officeart/2005/8/layout/lProcess2"/>
    <dgm:cxn modelId="{CBBEC877-8087-430F-AA48-E1796E001771}" type="presOf" srcId="{C8250C0E-50E2-4CF3-9FE5-024DD6520404}" destId="{03DA4304-4AFF-4813-BBC8-1083F1F6D2FF}" srcOrd="0" destOrd="0" presId="urn:microsoft.com/office/officeart/2005/8/layout/lProcess2"/>
    <dgm:cxn modelId="{5EA2F058-4F03-458B-94B5-691EAEDB0910}" type="presOf" srcId="{C8250C0E-50E2-4CF3-9FE5-024DD6520404}" destId="{88537BCD-774C-4F0A-9A03-9F8EA7CB18A7}" srcOrd="1" destOrd="0" presId="urn:microsoft.com/office/officeart/2005/8/layout/lProcess2"/>
    <dgm:cxn modelId="{1272D791-190E-4981-9DE2-902A0A8C6FB6}" type="presOf" srcId="{4712A3F5-1BDA-4D50-A257-E92D6EC5DABF}" destId="{D1A54ECE-4854-4632-8257-FC65B3EDC2F4}" srcOrd="0" destOrd="0" presId="urn:microsoft.com/office/officeart/2005/8/layout/lProcess2"/>
    <dgm:cxn modelId="{E98DB3A6-306C-4D9F-A10A-0FFED48F59BE}" type="presOf" srcId="{4712A3F5-1BDA-4D50-A257-E92D6EC5DABF}" destId="{4D7CF2EE-DE13-459C-8468-B42223CB5C51}" srcOrd="1" destOrd="0" presId="urn:microsoft.com/office/officeart/2005/8/layout/lProcess2"/>
    <dgm:cxn modelId="{BE3BB6A6-DA98-4719-AAA1-EEC6ACA66F2F}" srcId="{C8250C0E-50E2-4CF3-9FE5-024DD6520404}" destId="{E7F2B340-998C-4782-AE7D-6D355EC5174A}" srcOrd="1" destOrd="0" parTransId="{9DB8D92C-13AA-462C-A446-6261D41F82F1}" sibTransId="{1DDA1E3A-8FAA-4FE0-8641-541A6F36F89A}"/>
    <dgm:cxn modelId="{ECCCBCA6-E1F9-4D92-8035-6B6539D9E468}" srcId="{E25BED65-3A92-4C52-B85A-E4A7FCCADCF3}" destId="{40A4B04E-8C14-4CF4-AE4F-AB275B8F7606}" srcOrd="2" destOrd="0" parTransId="{76E9462B-BF2C-4AAC-869C-0C41A9FF28A1}" sibTransId="{ED8C419D-4928-4B02-ABC2-377A8B5EDD15}"/>
    <dgm:cxn modelId="{2B7436AB-8DDF-4FBC-A6D4-5D8A2537269F}" srcId="{4712A3F5-1BDA-4D50-A257-E92D6EC5DABF}" destId="{CF36A65A-9BEC-4D8F-A152-75393BA66F66}" srcOrd="1" destOrd="0" parTransId="{692A72C7-5E91-4A2E-AA51-9B611D461B12}" sibTransId="{1B2096B7-084E-4DFB-B798-D95D1BF78C14}"/>
    <dgm:cxn modelId="{DF1B13B1-BEB1-4B05-B712-4C7F7515858A}" type="presOf" srcId="{CA02CB4E-8BEC-4990-94CF-03CEA0CC3F29}" destId="{C095D0BB-8B48-46F6-9853-5098EF22B18F}" srcOrd="0" destOrd="0" presId="urn:microsoft.com/office/officeart/2005/8/layout/lProcess2"/>
    <dgm:cxn modelId="{AC622DB3-791B-400B-BBDF-8F0FF237CACE}" type="presOf" srcId="{40A4B04E-8C14-4CF4-AE4F-AB275B8F7606}" destId="{6CFD7152-0BE5-42C1-B8B4-A29354C3C20C}" srcOrd="1" destOrd="0" presId="urn:microsoft.com/office/officeart/2005/8/layout/lProcess2"/>
    <dgm:cxn modelId="{4BDDD1C0-F243-462A-A237-293C16C4FE32}" srcId="{C8250C0E-50E2-4CF3-9FE5-024DD6520404}" destId="{F0CE1ECF-97DA-43EC-8E15-EFF6E325C560}" srcOrd="0" destOrd="0" parTransId="{5296007F-0059-4720-A519-FF38BBF70018}" sibTransId="{80634375-523C-4C84-93A3-C9BD44938DC7}"/>
    <dgm:cxn modelId="{E0EF52C2-48BF-495C-AD87-30392143893E}" srcId="{40A4B04E-8C14-4CF4-AE4F-AB275B8F7606}" destId="{CA02CB4E-8BEC-4990-94CF-03CEA0CC3F29}" srcOrd="0" destOrd="0" parTransId="{95F08475-A6EA-4786-8F39-36C220F6280E}" sibTransId="{F71FD712-2D18-403C-BEDD-CB1995F361EB}"/>
    <dgm:cxn modelId="{ACF7CFC7-EDF7-4BE5-9FDD-7D34194A77B7}" type="presOf" srcId="{F0CE1ECF-97DA-43EC-8E15-EFF6E325C560}" destId="{A54CF6A4-9069-45C6-9E67-BF15661603B5}" srcOrd="0" destOrd="0" presId="urn:microsoft.com/office/officeart/2005/8/layout/lProcess2"/>
    <dgm:cxn modelId="{E1E89FDB-CFEB-4D22-A1C9-D6DADF37B1F5}" srcId="{E25BED65-3A92-4C52-B85A-E4A7FCCADCF3}" destId="{C8250C0E-50E2-4CF3-9FE5-024DD6520404}" srcOrd="1" destOrd="0" parTransId="{7A641485-CDD4-47E1-BA27-0603B117A44D}" sibTransId="{B3F52C2A-5ED6-4690-B48E-6F3ECA7A26AC}"/>
    <dgm:cxn modelId="{07ACB1DB-6DB9-4CD6-9CC6-CB2B0D5C00F0}" type="presOf" srcId="{2DDF5E69-CEB9-4622-A62F-0830BB741235}" destId="{CADC3269-E2BA-4E34-98D7-585AA19D5E42}" srcOrd="0" destOrd="0" presId="urn:microsoft.com/office/officeart/2005/8/layout/lProcess2"/>
    <dgm:cxn modelId="{721214E2-B8E2-4230-82DB-08C3F41253B1}" srcId="{E25BED65-3A92-4C52-B85A-E4A7FCCADCF3}" destId="{D935E841-F77D-4F1A-B792-81C62C373325}" srcOrd="3" destOrd="0" parTransId="{BFA4787D-0DF7-435E-94A0-19E2F4C3BF54}" sibTransId="{61097143-0D9E-4F07-A185-09C6ABD9574A}"/>
    <dgm:cxn modelId="{4D39DCFC-A6D3-49B3-B7DC-9D4ADAE9AB0F}" type="presOf" srcId="{40A4B04E-8C14-4CF4-AE4F-AB275B8F7606}" destId="{442F58B7-584B-450F-A21D-C43F4D00F3B5}" srcOrd="0" destOrd="0" presId="urn:microsoft.com/office/officeart/2005/8/layout/lProcess2"/>
    <dgm:cxn modelId="{459433FF-93C6-4AD7-B26B-5B380A81EEE9}" srcId="{D935E841-F77D-4F1A-B792-81C62C373325}" destId="{3938CD39-1299-44C1-9784-15308B9A2791}" srcOrd="0" destOrd="0" parTransId="{99DE22B9-90D6-45D5-91CA-E555B2FBA11C}" sibTransId="{3A7C08CF-CD7F-4E71-AADC-0517CA92B56D}"/>
    <dgm:cxn modelId="{09029E83-07E2-4729-82F7-100E4B89F797}" type="presParOf" srcId="{E07AC41F-7A2F-464E-9CCD-E5FE4182AF70}" destId="{08A3373C-FB5F-443C-B817-241C2953519B}" srcOrd="0" destOrd="0" presId="urn:microsoft.com/office/officeart/2005/8/layout/lProcess2"/>
    <dgm:cxn modelId="{503F076A-16A5-4EA7-89F8-CDD0B0B804B4}" type="presParOf" srcId="{08A3373C-FB5F-443C-B817-241C2953519B}" destId="{D1A54ECE-4854-4632-8257-FC65B3EDC2F4}" srcOrd="0" destOrd="0" presId="urn:microsoft.com/office/officeart/2005/8/layout/lProcess2"/>
    <dgm:cxn modelId="{5A6EECAE-75B6-4DCC-88FE-EA7434A90A38}" type="presParOf" srcId="{08A3373C-FB5F-443C-B817-241C2953519B}" destId="{4D7CF2EE-DE13-459C-8468-B42223CB5C51}" srcOrd="1" destOrd="0" presId="urn:microsoft.com/office/officeart/2005/8/layout/lProcess2"/>
    <dgm:cxn modelId="{3A6E349B-E921-4BF7-9A92-84482FD68780}" type="presParOf" srcId="{08A3373C-FB5F-443C-B817-241C2953519B}" destId="{1F1BC8C9-139F-43A0-B410-3541C4EA27B8}" srcOrd="2" destOrd="0" presId="urn:microsoft.com/office/officeart/2005/8/layout/lProcess2"/>
    <dgm:cxn modelId="{2B56E5E7-0C99-4406-A406-FA81623CC0B7}" type="presParOf" srcId="{1F1BC8C9-139F-43A0-B410-3541C4EA27B8}" destId="{34182545-4266-492F-BB0A-414AD5B76A2E}" srcOrd="0" destOrd="0" presId="urn:microsoft.com/office/officeart/2005/8/layout/lProcess2"/>
    <dgm:cxn modelId="{3952F793-40B7-4C2D-8542-14DE4DF3D090}" type="presParOf" srcId="{34182545-4266-492F-BB0A-414AD5B76A2E}" destId="{C90192F9-5E99-4C8F-B925-3F90AEE65E20}" srcOrd="0" destOrd="0" presId="urn:microsoft.com/office/officeart/2005/8/layout/lProcess2"/>
    <dgm:cxn modelId="{50E6C187-2EE9-49DA-92B0-7964FD586722}" type="presParOf" srcId="{34182545-4266-492F-BB0A-414AD5B76A2E}" destId="{FDCBE785-3D7E-4062-99FA-F48D9312FD05}" srcOrd="1" destOrd="0" presId="urn:microsoft.com/office/officeart/2005/8/layout/lProcess2"/>
    <dgm:cxn modelId="{B5D984E4-EAEF-435B-B5CA-094287CD82D4}" type="presParOf" srcId="{34182545-4266-492F-BB0A-414AD5B76A2E}" destId="{5C7F02A3-41D4-49D0-844A-3705BAEE1F4F}" srcOrd="2" destOrd="0" presId="urn:microsoft.com/office/officeart/2005/8/layout/lProcess2"/>
    <dgm:cxn modelId="{3AC6953B-4C9A-4644-8BB4-A69BA88013DB}" type="presParOf" srcId="{E07AC41F-7A2F-464E-9CCD-E5FE4182AF70}" destId="{613AF5EF-FE10-4546-80FA-52E4716C5188}" srcOrd="1" destOrd="0" presId="urn:microsoft.com/office/officeart/2005/8/layout/lProcess2"/>
    <dgm:cxn modelId="{1241A455-4491-43EB-A6AA-8CB2ADEF15B3}" type="presParOf" srcId="{E07AC41F-7A2F-464E-9CCD-E5FE4182AF70}" destId="{B596B3C9-7647-4CC7-801C-1DA00B7D07A4}" srcOrd="2" destOrd="0" presId="urn:microsoft.com/office/officeart/2005/8/layout/lProcess2"/>
    <dgm:cxn modelId="{4F6F2F4D-A089-4A2B-B628-9F942E62A49F}" type="presParOf" srcId="{B596B3C9-7647-4CC7-801C-1DA00B7D07A4}" destId="{03DA4304-4AFF-4813-BBC8-1083F1F6D2FF}" srcOrd="0" destOrd="0" presId="urn:microsoft.com/office/officeart/2005/8/layout/lProcess2"/>
    <dgm:cxn modelId="{9C36BDE3-3960-4025-9445-B06BD260A991}" type="presParOf" srcId="{B596B3C9-7647-4CC7-801C-1DA00B7D07A4}" destId="{88537BCD-774C-4F0A-9A03-9F8EA7CB18A7}" srcOrd="1" destOrd="0" presId="urn:microsoft.com/office/officeart/2005/8/layout/lProcess2"/>
    <dgm:cxn modelId="{87ACB418-9C88-4091-8327-866A3975E9B2}" type="presParOf" srcId="{B596B3C9-7647-4CC7-801C-1DA00B7D07A4}" destId="{09AA6ACE-1E74-4D3A-9E6E-2A7F9CFBFF9D}" srcOrd="2" destOrd="0" presId="urn:microsoft.com/office/officeart/2005/8/layout/lProcess2"/>
    <dgm:cxn modelId="{095C21ED-631D-46C8-BD9D-43AE931B4D6A}" type="presParOf" srcId="{09AA6ACE-1E74-4D3A-9E6E-2A7F9CFBFF9D}" destId="{811278DA-9F08-496E-B2FF-AC436F9A0CF0}" srcOrd="0" destOrd="0" presId="urn:microsoft.com/office/officeart/2005/8/layout/lProcess2"/>
    <dgm:cxn modelId="{D36302F3-7C95-43D5-A91D-DE50744D0BAF}" type="presParOf" srcId="{811278DA-9F08-496E-B2FF-AC436F9A0CF0}" destId="{A54CF6A4-9069-45C6-9E67-BF15661603B5}" srcOrd="0" destOrd="0" presId="urn:microsoft.com/office/officeart/2005/8/layout/lProcess2"/>
    <dgm:cxn modelId="{EF727103-3B08-4ADF-9041-EB760E4D5F95}" type="presParOf" srcId="{811278DA-9F08-496E-B2FF-AC436F9A0CF0}" destId="{62BF4A63-5456-4327-9609-B22A67E0AA74}" srcOrd="1" destOrd="0" presId="urn:microsoft.com/office/officeart/2005/8/layout/lProcess2"/>
    <dgm:cxn modelId="{DDDD209A-62AE-40C7-9C34-996CA20F4A11}" type="presParOf" srcId="{811278DA-9F08-496E-B2FF-AC436F9A0CF0}" destId="{48C3DF56-05C9-448D-91A2-813514B303FD}" srcOrd="2" destOrd="0" presId="urn:microsoft.com/office/officeart/2005/8/layout/lProcess2"/>
    <dgm:cxn modelId="{8C34843E-7DF1-45CD-B675-46089983DCEA}" type="presParOf" srcId="{E07AC41F-7A2F-464E-9CCD-E5FE4182AF70}" destId="{B35EE096-5394-4085-88BD-4B5588DFB6B5}" srcOrd="3" destOrd="0" presId="urn:microsoft.com/office/officeart/2005/8/layout/lProcess2"/>
    <dgm:cxn modelId="{4257BE7D-75DB-496D-AD29-CEA5E26CD56C}" type="presParOf" srcId="{E07AC41F-7A2F-464E-9CCD-E5FE4182AF70}" destId="{3883D235-2D62-4FDB-8C1D-F984DED788D0}" srcOrd="4" destOrd="0" presId="urn:microsoft.com/office/officeart/2005/8/layout/lProcess2"/>
    <dgm:cxn modelId="{0DE2F7F9-D800-4D0A-884F-27474D3749A3}" type="presParOf" srcId="{3883D235-2D62-4FDB-8C1D-F984DED788D0}" destId="{442F58B7-584B-450F-A21D-C43F4D00F3B5}" srcOrd="0" destOrd="0" presId="urn:microsoft.com/office/officeart/2005/8/layout/lProcess2"/>
    <dgm:cxn modelId="{A54E44A9-A9A4-4B54-9849-86E9FAB7F8CB}" type="presParOf" srcId="{3883D235-2D62-4FDB-8C1D-F984DED788D0}" destId="{6CFD7152-0BE5-42C1-B8B4-A29354C3C20C}" srcOrd="1" destOrd="0" presId="urn:microsoft.com/office/officeart/2005/8/layout/lProcess2"/>
    <dgm:cxn modelId="{ACDAE81C-2AEB-4B9A-B5C7-F4150242287A}" type="presParOf" srcId="{3883D235-2D62-4FDB-8C1D-F984DED788D0}" destId="{B542415D-97D9-4C28-9E77-414419A9D1A3}" srcOrd="2" destOrd="0" presId="urn:microsoft.com/office/officeart/2005/8/layout/lProcess2"/>
    <dgm:cxn modelId="{17B222DC-7BA6-4EA9-8E49-845286ECC25F}" type="presParOf" srcId="{B542415D-97D9-4C28-9E77-414419A9D1A3}" destId="{857AA814-C9D8-4F68-B5FA-37AAA8505C86}" srcOrd="0" destOrd="0" presId="urn:microsoft.com/office/officeart/2005/8/layout/lProcess2"/>
    <dgm:cxn modelId="{D38BFA42-2A65-4643-9A60-A13F237A6CA0}" type="presParOf" srcId="{857AA814-C9D8-4F68-B5FA-37AAA8505C86}" destId="{C095D0BB-8B48-46F6-9853-5098EF22B18F}" srcOrd="0" destOrd="0" presId="urn:microsoft.com/office/officeart/2005/8/layout/lProcess2"/>
    <dgm:cxn modelId="{6C41BEAB-71BF-48AD-9281-1F8EF1416E35}" type="presParOf" srcId="{E07AC41F-7A2F-464E-9CCD-E5FE4182AF70}" destId="{C0B20D05-4F05-49CE-BDD5-797B60D9225D}" srcOrd="5" destOrd="0" presId="urn:microsoft.com/office/officeart/2005/8/layout/lProcess2"/>
    <dgm:cxn modelId="{99E53804-CE1E-4C97-BEBE-1E9D9C637CDB}" type="presParOf" srcId="{E07AC41F-7A2F-464E-9CCD-E5FE4182AF70}" destId="{2CC82A51-49BF-49FA-892E-D45A67632C1D}" srcOrd="6" destOrd="0" presId="urn:microsoft.com/office/officeart/2005/8/layout/lProcess2"/>
    <dgm:cxn modelId="{592812CC-E595-499A-AA8C-4109E6B98981}" type="presParOf" srcId="{2CC82A51-49BF-49FA-892E-D45A67632C1D}" destId="{F495743E-57EB-4D15-B86A-3AB34D167826}" srcOrd="0" destOrd="0" presId="urn:microsoft.com/office/officeart/2005/8/layout/lProcess2"/>
    <dgm:cxn modelId="{10461877-7EED-4546-878E-900F49845CC0}" type="presParOf" srcId="{2CC82A51-49BF-49FA-892E-D45A67632C1D}" destId="{E203B553-67A1-43B1-815B-18A7C5B568D0}" srcOrd="1" destOrd="0" presId="urn:microsoft.com/office/officeart/2005/8/layout/lProcess2"/>
    <dgm:cxn modelId="{1B690A9C-D46C-45D3-9496-3966592ED118}" type="presParOf" srcId="{2CC82A51-49BF-49FA-892E-D45A67632C1D}" destId="{2A174906-1D28-460A-BC08-7A07202AE3A9}" srcOrd="2" destOrd="0" presId="urn:microsoft.com/office/officeart/2005/8/layout/lProcess2"/>
    <dgm:cxn modelId="{B84D1C1E-9395-47C4-AFF1-CC5470CA83E6}" type="presParOf" srcId="{2A174906-1D28-460A-BC08-7A07202AE3A9}" destId="{072884CE-F553-4705-8DC2-26571E2BACD4}" srcOrd="0" destOrd="0" presId="urn:microsoft.com/office/officeart/2005/8/layout/lProcess2"/>
    <dgm:cxn modelId="{60B3B674-0C57-4A04-8A73-8CC90525E22E}" type="presParOf" srcId="{072884CE-F553-4705-8DC2-26571E2BACD4}" destId="{B6B14DF4-4814-49B7-B8FC-0310BDD2638B}" srcOrd="0" destOrd="0" presId="urn:microsoft.com/office/officeart/2005/8/layout/lProcess2"/>
    <dgm:cxn modelId="{CCBEE7C3-1D70-44B4-9450-9BBC19A27708}" type="presParOf" srcId="{072884CE-F553-4705-8DC2-26571E2BACD4}" destId="{6B09CA56-978E-498F-B4E5-B36C39A393AB}" srcOrd="1" destOrd="0" presId="urn:microsoft.com/office/officeart/2005/8/layout/lProcess2"/>
    <dgm:cxn modelId="{93034EEC-869F-41A1-9632-FCF0D5ED413B}" type="presParOf" srcId="{072884CE-F553-4705-8DC2-26571E2BACD4}" destId="{CADC3269-E2BA-4E34-98D7-585AA19D5E4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6C907-A392-4F5F-9381-98900312FCB7}">
      <dsp:nvSpPr>
        <dsp:cNvPr id="0" name=""/>
        <dsp:cNvSpPr/>
      </dsp:nvSpPr>
      <dsp:spPr>
        <a:xfrm>
          <a:off x="5375" y="353476"/>
          <a:ext cx="2060419" cy="794391"/>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Fira Sans" panose="020B0503050000020004" pitchFamily="34" charset="0"/>
            </a:rPr>
            <a:t>Compute</a:t>
          </a:r>
        </a:p>
      </dsp:txBody>
      <dsp:txXfrm>
        <a:off x="5375" y="353476"/>
        <a:ext cx="2060419" cy="794391"/>
      </dsp:txXfrm>
    </dsp:sp>
    <dsp:sp modelId="{2826BAE8-D32D-44D3-82CD-6E3E4058CB54}">
      <dsp:nvSpPr>
        <dsp:cNvPr id="0" name=""/>
        <dsp:cNvSpPr/>
      </dsp:nvSpPr>
      <dsp:spPr>
        <a:xfrm>
          <a:off x="5375" y="1157400"/>
          <a:ext cx="2060419" cy="426881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16DB8-D77A-4DF3-B434-ED94EAE16406}">
      <dsp:nvSpPr>
        <dsp:cNvPr id="0" name=""/>
        <dsp:cNvSpPr/>
      </dsp:nvSpPr>
      <dsp:spPr>
        <a:xfrm>
          <a:off x="2354252" y="353476"/>
          <a:ext cx="2060419" cy="794391"/>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Fira Sans" panose="020B0503050000020004" pitchFamily="34" charset="0"/>
            </a:rPr>
            <a:t>Network</a:t>
          </a:r>
        </a:p>
      </dsp:txBody>
      <dsp:txXfrm>
        <a:off x="2354252" y="353476"/>
        <a:ext cx="2060419" cy="794391"/>
      </dsp:txXfrm>
    </dsp:sp>
    <dsp:sp modelId="{05FC1A44-EDCC-42CF-B147-57E36A4FDD2F}">
      <dsp:nvSpPr>
        <dsp:cNvPr id="0" name=""/>
        <dsp:cNvSpPr/>
      </dsp:nvSpPr>
      <dsp:spPr>
        <a:xfrm>
          <a:off x="2354252" y="1157400"/>
          <a:ext cx="2060419" cy="426881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endParaRPr lang="en-US" sz="2200" kern="1200"/>
        </a:p>
        <a:p>
          <a:pPr marL="228600" lvl="1" indent="-228600" algn="l" defTabSz="977900">
            <a:lnSpc>
              <a:spcPct val="90000"/>
            </a:lnSpc>
            <a:spcBef>
              <a:spcPct val="0"/>
            </a:spcBef>
            <a:spcAft>
              <a:spcPct val="15000"/>
            </a:spcAft>
            <a:buChar char="•"/>
          </a:pPr>
          <a:endParaRPr lang="en-US" sz="2200" kern="120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dsp:txBody>
      <dsp:txXfrm>
        <a:off x="2354252" y="1157400"/>
        <a:ext cx="2060419" cy="4268818"/>
      </dsp:txXfrm>
    </dsp:sp>
    <dsp:sp modelId="{296798E8-6FB7-4D59-A7A4-DEA378B6DBB3}">
      <dsp:nvSpPr>
        <dsp:cNvPr id="0" name=""/>
        <dsp:cNvSpPr/>
      </dsp:nvSpPr>
      <dsp:spPr>
        <a:xfrm>
          <a:off x="4703130" y="353476"/>
          <a:ext cx="2060419" cy="794391"/>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Fira Sans" panose="020B0503050000020004" pitchFamily="34" charset="0"/>
            </a:rPr>
            <a:t>Storage</a:t>
          </a:r>
        </a:p>
      </dsp:txBody>
      <dsp:txXfrm>
        <a:off x="4703130" y="353476"/>
        <a:ext cx="2060419" cy="794391"/>
      </dsp:txXfrm>
    </dsp:sp>
    <dsp:sp modelId="{A498402C-154C-4DEF-A30D-2EA96C8A8657}">
      <dsp:nvSpPr>
        <dsp:cNvPr id="0" name=""/>
        <dsp:cNvSpPr/>
      </dsp:nvSpPr>
      <dsp:spPr>
        <a:xfrm>
          <a:off x="4703130" y="1157400"/>
          <a:ext cx="2060419" cy="426881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endParaRPr lang="en-US" sz="2200" kern="1200"/>
        </a:p>
        <a:p>
          <a:pPr marL="228600" lvl="1" indent="-228600" algn="l" defTabSz="977900">
            <a:lnSpc>
              <a:spcPct val="90000"/>
            </a:lnSpc>
            <a:spcBef>
              <a:spcPct val="0"/>
            </a:spcBef>
            <a:spcAft>
              <a:spcPct val="15000"/>
            </a:spcAft>
            <a:buChar char="•"/>
          </a:pPr>
          <a:endParaRPr lang="en-US" sz="2200" kern="1200"/>
        </a:p>
        <a:p>
          <a:pPr marL="228600" lvl="1" indent="-228600" algn="l" defTabSz="977900">
            <a:lnSpc>
              <a:spcPct val="90000"/>
            </a:lnSpc>
            <a:spcBef>
              <a:spcPct val="0"/>
            </a:spcBef>
            <a:spcAft>
              <a:spcPct val="15000"/>
            </a:spcAft>
            <a:buChar char="•"/>
          </a:pPr>
          <a:endParaRPr lang="en-US" sz="2200" kern="120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dsp:txBody>
      <dsp:txXfrm>
        <a:off x="4703130" y="1157400"/>
        <a:ext cx="2060419" cy="4268818"/>
      </dsp:txXfrm>
    </dsp:sp>
    <dsp:sp modelId="{B161AEF5-FF98-4CA7-80E8-CFE8A4063CA1}">
      <dsp:nvSpPr>
        <dsp:cNvPr id="0" name=""/>
        <dsp:cNvSpPr/>
      </dsp:nvSpPr>
      <dsp:spPr>
        <a:xfrm>
          <a:off x="7052008" y="353476"/>
          <a:ext cx="2060419" cy="794391"/>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Fira Sans" panose="020B0503050000020004" pitchFamily="34" charset="0"/>
            </a:rPr>
            <a:t>Security &amp; Identity</a:t>
          </a:r>
        </a:p>
      </dsp:txBody>
      <dsp:txXfrm>
        <a:off x="7052008" y="353476"/>
        <a:ext cx="2060419" cy="794391"/>
      </dsp:txXfrm>
    </dsp:sp>
    <dsp:sp modelId="{4CEA6CA0-C98E-4BBC-A57E-83946B039A3E}">
      <dsp:nvSpPr>
        <dsp:cNvPr id="0" name=""/>
        <dsp:cNvSpPr/>
      </dsp:nvSpPr>
      <dsp:spPr>
        <a:xfrm>
          <a:off x="7052008" y="1157400"/>
          <a:ext cx="2060419" cy="426881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B17F03-4D0D-4C62-ACF2-9EFC5BE37596}">
      <dsp:nvSpPr>
        <dsp:cNvPr id="0" name=""/>
        <dsp:cNvSpPr/>
      </dsp:nvSpPr>
      <dsp:spPr>
        <a:xfrm>
          <a:off x="9400886" y="353476"/>
          <a:ext cx="2060419" cy="794391"/>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Fira Sans" panose="020B0503050000020004" pitchFamily="34" charset="0"/>
            </a:rPr>
            <a:t>Applications </a:t>
          </a:r>
        </a:p>
      </dsp:txBody>
      <dsp:txXfrm>
        <a:off x="9400886" y="353476"/>
        <a:ext cx="2060419" cy="794391"/>
      </dsp:txXfrm>
    </dsp:sp>
    <dsp:sp modelId="{442AFB97-3561-416A-8C8F-1803865B3D65}">
      <dsp:nvSpPr>
        <dsp:cNvPr id="0" name=""/>
        <dsp:cNvSpPr/>
      </dsp:nvSpPr>
      <dsp:spPr>
        <a:xfrm>
          <a:off x="9400886" y="1157400"/>
          <a:ext cx="2060419" cy="426881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26CB0-C560-4731-B38A-17A384302F7C}">
      <dsp:nvSpPr>
        <dsp:cNvPr id="0" name=""/>
        <dsp:cNvSpPr/>
      </dsp:nvSpPr>
      <dsp:spPr>
        <a:xfrm>
          <a:off x="5033" y="784930"/>
          <a:ext cx="1492920" cy="580122"/>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Fira Sans" panose="020B0503050000020004" pitchFamily="34" charset="0"/>
            </a:rPr>
            <a:t>Databases</a:t>
          </a:r>
        </a:p>
      </dsp:txBody>
      <dsp:txXfrm>
        <a:off x="5033" y="784930"/>
        <a:ext cx="1492920" cy="580122"/>
      </dsp:txXfrm>
    </dsp:sp>
    <dsp:sp modelId="{B4E798DD-A78A-4637-B1D3-97A833380200}">
      <dsp:nvSpPr>
        <dsp:cNvPr id="0" name=""/>
        <dsp:cNvSpPr/>
      </dsp:nvSpPr>
      <dsp:spPr>
        <a:xfrm>
          <a:off x="5033" y="1365052"/>
          <a:ext cx="1492920" cy="438101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endParaRPr lang="en-US" sz="1600" kern="1200"/>
        </a:p>
        <a:p>
          <a:pPr marL="171450" lvl="1" indent="-171450" algn="l" defTabSz="711200">
            <a:lnSpc>
              <a:spcPct val="90000"/>
            </a:lnSpc>
            <a:spcBef>
              <a:spcPct val="0"/>
            </a:spcBef>
            <a:spcAft>
              <a:spcPct val="15000"/>
            </a:spcAft>
            <a:buChar char="•"/>
          </a:pPr>
          <a:endParaRPr lang="en-US" sz="1600" kern="120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5033" y="1365052"/>
        <a:ext cx="1492920" cy="4381019"/>
      </dsp:txXfrm>
    </dsp:sp>
    <dsp:sp modelId="{3CD023F3-014F-4AA1-9116-8EAE1C9B7F0E}">
      <dsp:nvSpPr>
        <dsp:cNvPr id="0" name=""/>
        <dsp:cNvSpPr/>
      </dsp:nvSpPr>
      <dsp:spPr>
        <a:xfrm>
          <a:off x="1706962" y="784930"/>
          <a:ext cx="1492920" cy="580122"/>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Fira Sans" panose="020B0503050000020004" pitchFamily="34" charset="0"/>
            </a:rPr>
            <a:t>Analytics</a:t>
          </a:r>
        </a:p>
      </dsp:txBody>
      <dsp:txXfrm>
        <a:off x="1706962" y="784930"/>
        <a:ext cx="1492920" cy="580122"/>
      </dsp:txXfrm>
    </dsp:sp>
    <dsp:sp modelId="{FF0F205A-82F2-425F-9953-EC1F9EABE1E5}">
      <dsp:nvSpPr>
        <dsp:cNvPr id="0" name=""/>
        <dsp:cNvSpPr/>
      </dsp:nvSpPr>
      <dsp:spPr>
        <a:xfrm>
          <a:off x="1706962" y="1365052"/>
          <a:ext cx="1492920" cy="438101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endParaRPr lang="en-US" sz="1600" kern="1200"/>
        </a:p>
        <a:p>
          <a:pPr marL="171450" lvl="1" indent="-171450" algn="l" defTabSz="711200">
            <a:lnSpc>
              <a:spcPct val="90000"/>
            </a:lnSpc>
            <a:spcBef>
              <a:spcPct val="0"/>
            </a:spcBef>
            <a:spcAft>
              <a:spcPct val="15000"/>
            </a:spcAft>
            <a:buChar char="•"/>
          </a:pPr>
          <a:endParaRPr lang="en-US" sz="1600" kern="120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1706962" y="1365052"/>
        <a:ext cx="1492920" cy="4381019"/>
      </dsp:txXfrm>
    </dsp:sp>
    <dsp:sp modelId="{65764293-1A84-4B3D-AD56-BDF228874488}">
      <dsp:nvSpPr>
        <dsp:cNvPr id="0" name=""/>
        <dsp:cNvSpPr/>
      </dsp:nvSpPr>
      <dsp:spPr>
        <a:xfrm>
          <a:off x="3408892" y="784930"/>
          <a:ext cx="1492920" cy="580122"/>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Fira Sans" panose="020B0503050000020004" pitchFamily="34" charset="0"/>
            </a:rPr>
            <a:t>App Services</a:t>
          </a:r>
        </a:p>
      </dsp:txBody>
      <dsp:txXfrm>
        <a:off x="3408892" y="784930"/>
        <a:ext cx="1492920" cy="580122"/>
      </dsp:txXfrm>
    </dsp:sp>
    <dsp:sp modelId="{66ECD1B7-E7B2-411D-A9FA-1829A258AAE7}">
      <dsp:nvSpPr>
        <dsp:cNvPr id="0" name=""/>
        <dsp:cNvSpPr/>
      </dsp:nvSpPr>
      <dsp:spPr>
        <a:xfrm>
          <a:off x="3408892" y="1365052"/>
          <a:ext cx="1492920" cy="438101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endParaRPr lang="en-US" sz="1600" kern="120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3408892" y="1365052"/>
        <a:ext cx="1492920" cy="4381019"/>
      </dsp:txXfrm>
    </dsp:sp>
    <dsp:sp modelId="{E61D98B3-4A43-4BE6-9319-862DB9B49446}">
      <dsp:nvSpPr>
        <dsp:cNvPr id="0" name=""/>
        <dsp:cNvSpPr/>
      </dsp:nvSpPr>
      <dsp:spPr>
        <a:xfrm>
          <a:off x="5110821" y="784930"/>
          <a:ext cx="1492920" cy="580122"/>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Fira Sans" panose="020B0503050000020004" pitchFamily="34" charset="0"/>
            </a:rPr>
            <a:t>Management Tools</a:t>
          </a:r>
        </a:p>
      </dsp:txBody>
      <dsp:txXfrm>
        <a:off x="5110821" y="784930"/>
        <a:ext cx="1492920" cy="580122"/>
      </dsp:txXfrm>
    </dsp:sp>
    <dsp:sp modelId="{56F85840-4947-43C5-876E-43C79187E1C4}">
      <dsp:nvSpPr>
        <dsp:cNvPr id="0" name=""/>
        <dsp:cNvSpPr/>
      </dsp:nvSpPr>
      <dsp:spPr>
        <a:xfrm>
          <a:off x="5110821" y="1365052"/>
          <a:ext cx="1492920" cy="438101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1A8695-ED68-4365-A890-ADD420487F97}">
      <dsp:nvSpPr>
        <dsp:cNvPr id="0" name=""/>
        <dsp:cNvSpPr/>
      </dsp:nvSpPr>
      <dsp:spPr>
        <a:xfrm>
          <a:off x="6812750" y="784930"/>
          <a:ext cx="1492920" cy="580122"/>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Fira Sans" panose="020B0503050000020004" pitchFamily="34" charset="0"/>
            </a:rPr>
            <a:t>Developer Tools</a:t>
          </a:r>
        </a:p>
      </dsp:txBody>
      <dsp:txXfrm>
        <a:off x="6812750" y="784930"/>
        <a:ext cx="1492920" cy="580122"/>
      </dsp:txXfrm>
    </dsp:sp>
    <dsp:sp modelId="{985B5523-CBF7-487E-A5FB-991F77701613}">
      <dsp:nvSpPr>
        <dsp:cNvPr id="0" name=""/>
        <dsp:cNvSpPr/>
      </dsp:nvSpPr>
      <dsp:spPr>
        <a:xfrm>
          <a:off x="6812750" y="1365052"/>
          <a:ext cx="1492920" cy="438101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534B10-DB47-408C-A5F5-069140D2A5CE}">
      <dsp:nvSpPr>
        <dsp:cNvPr id="0" name=""/>
        <dsp:cNvSpPr/>
      </dsp:nvSpPr>
      <dsp:spPr>
        <a:xfrm>
          <a:off x="8514679" y="784930"/>
          <a:ext cx="1492920" cy="580122"/>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Fira Sans" panose="020B0503050000020004" pitchFamily="34" charset="0"/>
            </a:rPr>
            <a:t>Mobile Services</a:t>
          </a:r>
        </a:p>
      </dsp:txBody>
      <dsp:txXfrm>
        <a:off x="8514679" y="784930"/>
        <a:ext cx="1492920" cy="580122"/>
      </dsp:txXfrm>
    </dsp:sp>
    <dsp:sp modelId="{BCA60CC0-767B-438D-8CCD-921EAF1D4461}">
      <dsp:nvSpPr>
        <dsp:cNvPr id="0" name=""/>
        <dsp:cNvSpPr/>
      </dsp:nvSpPr>
      <dsp:spPr>
        <a:xfrm>
          <a:off x="8514679" y="1365052"/>
          <a:ext cx="1492920" cy="438101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584034-8EEF-4B8E-8C80-B91AA70E3317}">
      <dsp:nvSpPr>
        <dsp:cNvPr id="0" name=""/>
        <dsp:cNvSpPr/>
      </dsp:nvSpPr>
      <dsp:spPr>
        <a:xfrm>
          <a:off x="10216609" y="784930"/>
          <a:ext cx="1492920" cy="580122"/>
        </a:xfrm>
        <a:prstGeom prst="rect">
          <a:avLst/>
        </a:prstGeom>
        <a:solidFill>
          <a:srgbClr val="2479BE"/>
        </a:solidFill>
        <a:ln w="12700" cap="flat" cmpd="sng" algn="ctr">
          <a:solidFill>
            <a:srgbClr val="2479B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Fira Sans" panose="020B0503050000020004" pitchFamily="34" charset="0"/>
            </a:rPr>
            <a:t>Internet of Things</a:t>
          </a:r>
        </a:p>
      </dsp:txBody>
      <dsp:txXfrm>
        <a:off x="10216609" y="784930"/>
        <a:ext cx="1492920" cy="580122"/>
      </dsp:txXfrm>
    </dsp:sp>
    <dsp:sp modelId="{4DFBD3E8-1499-4068-A067-E1ACEF02A5AF}">
      <dsp:nvSpPr>
        <dsp:cNvPr id="0" name=""/>
        <dsp:cNvSpPr/>
      </dsp:nvSpPr>
      <dsp:spPr>
        <a:xfrm>
          <a:off x="10216609" y="1365052"/>
          <a:ext cx="1492920" cy="438101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1D49A-5FB9-4A0F-8CDB-189C2BFBDF3E}">
      <dsp:nvSpPr>
        <dsp:cNvPr id="0" name=""/>
        <dsp:cNvSpPr/>
      </dsp:nvSpPr>
      <dsp:spPr>
        <a:xfrm>
          <a:off x="5315" y="97208"/>
          <a:ext cx="2416743" cy="100276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Fira Sans" panose="020B0503050000020004" pitchFamily="34" charset="0"/>
            </a:rPr>
            <a:t>AWS Introduction</a:t>
          </a:r>
        </a:p>
      </dsp:txBody>
      <dsp:txXfrm>
        <a:off x="5315" y="97208"/>
        <a:ext cx="2416743" cy="668511"/>
      </dsp:txXfrm>
    </dsp:sp>
    <dsp:sp modelId="{67C9CE9C-A167-487F-95AE-F096387125FA}">
      <dsp:nvSpPr>
        <dsp:cNvPr id="0" name=""/>
        <dsp:cNvSpPr/>
      </dsp:nvSpPr>
      <dsp:spPr>
        <a:xfrm>
          <a:off x="500310" y="765719"/>
          <a:ext cx="2416743" cy="3912975"/>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The AWS Cloud</a:t>
          </a:r>
        </a:p>
        <a:p>
          <a:pPr marL="342900" lvl="2"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History</a:t>
          </a:r>
        </a:p>
        <a:p>
          <a:pPr marL="342900" lvl="2"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Global Infrastructure</a:t>
          </a:r>
        </a:p>
        <a:p>
          <a:pPr marL="342900" lvl="2"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AWS Management Consoled</a:t>
          </a:r>
        </a:p>
      </dsp:txBody>
      <dsp:txXfrm>
        <a:off x="571094" y="836503"/>
        <a:ext cx="2275175" cy="3771407"/>
      </dsp:txXfrm>
    </dsp:sp>
    <dsp:sp modelId="{B23FAEFC-AD26-4627-AD90-393FB9A7F909}">
      <dsp:nvSpPr>
        <dsp:cNvPr id="0" name=""/>
        <dsp:cNvSpPr/>
      </dsp:nvSpPr>
      <dsp:spPr>
        <a:xfrm>
          <a:off x="2788428" y="130614"/>
          <a:ext cx="776703" cy="60169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788428" y="250954"/>
        <a:ext cx="596193" cy="361019"/>
      </dsp:txXfrm>
    </dsp:sp>
    <dsp:sp modelId="{A9052730-F1AA-4274-A413-7A0F212B1EB4}">
      <dsp:nvSpPr>
        <dsp:cNvPr id="0" name=""/>
        <dsp:cNvSpPr/>
      </dsp:nvSpPr>
      <dsp:spPr>
        <a:xfrm>
          <a:off x="3887536" y="97208"/>
          <a:ext cx="2416743" cy="1002767"/>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Fira Sans" panose="020B0503050000020004" pitchFamily="34" charset="0"/>
            </a:rPr>
            <a:t>AWS Foundational Services</a:t>
          </a:r>
        </a:p>
      </dsp:txBody>
      <dsp:txXfrm>
        <a:off x="3887536" y="97208"/>
        <a:ext cx="2416743" cy="668511"/>
      </dsp:txXfrm>
    </dsp:sp>
    <dsp:sp modelId="{D14CCA73-326D-4916-82D3-408E61E28981}">
      <dsp:nvSpPr>
        <dsp:cNvPr id="0" name=""/>
        <dsp:cNvSpPr/>
      </dsp:nvSpPr>
      <dsp:spPr>
        <a:xfrm>
          <a:off x="4382532" y="765719"/>
          <a:ext cx="2416743" cy="3912975"/>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Compute:</a:t>
          </a:r>
          <a:endParaRPr lang="en-US" sz="1700" kern="1200" dirty="0">
            <a:solidFill>
              <a:srgbClr val="494848"/>
            </a:solidFill>
            <a:latin typeface="Fira Sans" panose="020B0503050000020004" pitchFamily="34" charset="0"/>
          </a:endParaRPr>
        </a:p>
        <a:p>
          <a:pPr marL="342900" lvl="2"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Amazon EC2</a:t>
          </a:r>
          <a:endParaRPr lang="en-US" sz="1700" kern="1200" dirty="0">
            <a:solidFill>
              <a:srgbClr val="494848"/>
            </a:solidFill>
            <a:latin typeface="Fira Sans" panose="020B0503050000020004" pitchFamily="34" charset="0"/>
          </a:endParaRPr>
        </a:p>
        <a:p>
          <a:pPr marL="171450" lvl="1"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Networking:</a:t>
          </a:r>
          <a:endParaRPr lang="en-US" sz="1700" kern="1200" dirty="0">
            <a:solidFill>
              <a:srgbClr val="494848"/>
            </a:solidFill>
            <a:latin typeface="Fira Sans" panose="020B0503050000020004" pitchFamily="34" charset="0"/>
          </a:endParaRPr>
        </a:p>
        <a:p>
          <a:pPr marL="342900" lvl="2"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Amazon VPC</a:t>
          </a:r>
        </a:p>
        <a:p>
          <a:pPr marL="171450" lvl="1"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Storage:</a:t>
          </a:r>
          <a:endParaRPr lang="en-US" sz="1700" kern="1200" dirty="0">
            <a:solidFill>
              <a:srgbClr val="494848"/>
            </a:solidFill>
            <a:latin typeface="Fira Sans" panose="020B0503050000020004" pitchFamily="34" charset="0"/>
          </a:endParaRPr>
        </a:p>
        <a:p>
          <a:pPr marL="342900" lvl="2"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Amazon EBS</a:t>
          </a:r>
          <a:endParaRPr lang="en-US" sz="1700" kern="1200" dirty="0">
            <a:solidFill>
              <a:srgbClr val="494848"/>
            </a:solidFill>
            <a:latin typeface="Fira Sans" panose="020B0503050000020004" pitchFamily="34" charset="0"/>
          </a:endParaRPr>
        </a:p>
        <a:p>
          <a:pPr marL="342900" lvl="2"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Amazon S3</a:t>
          </a:r>
          <a:endParaRPr lang="en-US" sz="1700" kern="1200" dirty="0">
            <a:solidFill>
              <a:srgbClr val="494848"/>
            </a:solidFill>
            <a:latin typeface="Fira Sans" panose="020B0503050000020004" pitchFamily="34" charset="0"/>
          </a:endParaRPr>
        </a:p>
        <a:p>
          <a:pPr marL="171450" lvl="1"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Security</a:t>
          </a:r>
        </a:p>
        <a:p>
          <a:pPr marL="342900" lvl="2"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IAM</a:t>
          </a:r>
          <a:endParaRPr lang="en-US" sz="1700" kern="1200" dirty="0">
            <a:solidFill>
              <a:srgbClr val="494848"/>
            </a:solidFill>
            <a:latin typeface="Fira Sans" panose="020B0503050000020004" pitchFamily="34" charset="0"/>
          </a:endParaRPr>
        </a:p>
        <a:p>
          <a:pPr marL="171450" lvl="1"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Databases:</a:t>
          </a:r>
          <a:endParaRPr lang="en-US" sz="1700" kern="1200" dirty="0">
            <a:solidFill>
              <a:srgbClr val="494848"/>
            </a:solidFill>
            <a:latin typeface="Fira Sans" panose="020B0503050000020004" pitchFamily="34" charset="0"/>
          </a:endParaRPr>
        </a:p>
        <a:p>
          <a:pPr marL="342900" lvl="2"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Amazon DynamoDB</a:t>
          </a:r>
          <a:endParaRPr lang="en-US" sz="1700" kern="1200" dirty="0">
            <a:solidFill>
              <a:srgbClr val="494848"/>
            </a:solidFill>
            <a:latin typeface="Fira Sans" panose="020B0503050000020004" pitchFamily="34" charset="0"/>
          </a:endParaRPr>
        </a:p>
        <a:p>
          <a:pPr marL="342900" lvl="2"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Amazon RDS</a:t>
          </a:r>
        </a:p>
      </dsp:txBody>
      <dsp:txXfrm>
        <a:off x="4453316" y="836503"/>
        <a:ext cx="2275175" cy="3771407"/>
      </dsp:txXfrm>
    </dsp:sp>
    <dsp:sp modelId="{2E60F28E-47FC-4388-AAEC-9A454EE60CEC}">
      <dsp:nvSpPr>
        <dsp:cNvPr id="0" name=""/>
        <dsp:cNvSpPr/>
      </dsp:nvSpPr>
      <dsp:spPr>
        <a:xfrm>
          <a:off x="6670649" y="130614"/>
          <a:ext cx="776703" cy="601699"/>
        </a:xfrm>
        <a:prstGeom prst="rightArrow">
          <a:avLst>
            <a:gd name="adj1" fmla="val 60000"/>
            <a:gd name="adj2" fmla="val 5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70649" y="250954"/>
        <a:ext cx="596193" cy="361019"/>
      </dsp:txXfrm>
    </dsp:sp>
    <dsp:sp modelId="{32EF1EE6-057B-4571-B611-1005F0FB0AB4}">
      <dsp:nvSpPr>
        <dsp:cNvPr id="0" name=""/>
        <dsp:cNvSpPr/>
      </dsp:nvSpPr>
      <dsp:spPr>
        <a:xfrm>
          <a:off x="7769758" y="97208"/>
          <a:ext cx="2416743" cy="1002767"/>
        </a:xfrm>
        <a:prstGeom prst="roundRect">
          <a:avLst>
            <a:gd name="adj" fmla="val 10000"/>
          </a:avLst>
        </a:prstGeom>
        <a:solidFill>
          <a:srgbClr val="F7C02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Fira Sans" panose="020B0503050000020004" pitchFamily="34" charset="0"/>
            </a:rPr>
            <a:t>AWS Management Tools</a:t>
          </a:r>
        </a:p>
      </dsp:txBody>
      <dsp:txXfrm>
        <a:off x="7769758" y="97208"/>
        <a:ext cx="2416743" cy="668511"/>
      </dsp:txXfrm>
    </dsp:sp>
    <dsp:sp modelId="{79A7936B-3BAC-4BFC-AD83-994B42BCE4EB}">
      <dsp:nvSpPr>
        <dsp:cNvPr id="0" name=""/>
        <dsp:cNvSpPr/>
      </dsp:nvSpPr>
      <dsp:spPr>
        <a:xfrm>
          <a:off x="8264754" y="765719"/>
          <a:ext cx="2416743" cy="3912975"/>
        </a:xfrm>
        <a:prstGeom prst="roundRect">
          <a:avLst>
            <a:gd name="adj" fmla="val 10000"/>
          </a:avLst>
        </a:prstGeom>
        <a:solidFill>
          <a:schemeClr val="lt1">
            <a:hueOff val="0"/>
            <a:satOff val="0"/>
            <a:lumOff val="0"/>
          </a:schemeClr>
        </a:solidFill>
        <a:ln w="12700" cap="flat" cmpd="sng" algn="ctr">
          <a:solidFill>
            <a:srgbClr val="F7C027"/>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rgbClr val="494848"/>
              </a:solidFill>
              <a:latin typeface="Fira Sans" panose="020B0503050000020004" pitchFamily="34" charset="0"/>
            </a:rPr>
            <a:t>Triad </a:t>
          </a:r>
          <a:r>
            <a:rPr lang="en-US" sz="1700" kern="1200" dirty="0">
              <a:solidFill>
                <a:srgbClr val="494848"/>
              </a:solidFill>
              <a:latin typeface="Fira Sans" panose="020B0503050000020004" pitchFamily="34" charset="0"/>
            </a:rPr>
            <a:t>of Services:</a:t>
          </a:r>
        </a:p>
        <a:p>
          <a:pPr marL="342900" lvl="2"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Auto Scaling</a:t>
          </a:r>
        </a:p>
        <a:p>
          <a:pPr marL="342900" lvl="2"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ELB</a:t>
          </a:r>
        </a:p>
        <a:p>
          <a:pPr marL="342900" lvl="2"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Amazon CloudWatch</a:t>
          </a:r>
        </a:p>
        <a:p>
          <a:pPr marL="171450" lvl="1" indent="-171450" algn="l" defTabSz="755650">
            <a:lnSpc>
              <a:spcPct val="90000"/>
            </a:lnSpc>
            <a:spcBef>
              <a:spcPct val="0"/>
            </a:spcBef>
            <a:spcAft>
              <a:spcPct val="15000"/>
            </a:spcAft>
            <a:buChar char="•"/>
          </a:pPr>
          <a:r>
            <a:rPr lang="en-US" sz="1700" kern="1200" dirty="0">
              <a:solidFill>
                <a:srgbClr val="494848"/>
              </a:solidFill>
              <a:latin typeface="Fira Sans" panose="020B0503050000020004" pitchFamily="34" charset="0"/>
            </a:rPr>
            <a:t>AWS Trusted Advisor</a:t>
          </a:r>
        </a:p>
      </dsp:txBody>
      <dsp:txXfrm>
        <a:off x="8335538" y="836503"/>
        <a:ext cx="2275175" cy="37714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626AC-8704-480F-BC06-B369B0F052DA}">
      <dsp:nvSpPr>
        <dsp:cNvPr id="0" name=""/>
        <dsp:cNvSpPr/>
      </dsp:nvSpPr>
      <dsp:spPr>
        <a:xfrm>
          <a:off x="47" y="120"/>
          <a:ext cx="4558921" cy="1238400"/>
        </a:xfrm>
        <a:prstGeom prst="rect">
          <a:avLst/>
        </a:prstGeom>
        <a:solidFill>
          <a:srgbClr val="2479BE"/>
        </a:solidFill>
        <a:ln w="12700" cap="flat" cmpd="sng" algn="ctr">
          <a:solidFill>
            <a:srgbClr val="49484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Fira Sans" panose="020B0503050000020004" pitchFamily="34" charset="0"/>
              <a:cs typeface="Arial" panose="020B0604020202020204" pitchFamily="34" charset="0"/>
            </a:rPr>
            <a:t>Individual</a:t>
          </a:r>
          <a:endParaRPr lang="en-US" sz="2000" kern="1200" dirty="0">
            <a:solidFill>
              <a:schemeClr val="bg1"/>
            </a:solidFill>
            <a:latin typeface="Fira Sans" panose="020B0503050000020004" pitchFamily="34" charset="0"/>
            <a:cs typeface="Arial" panose="020B0604020202020204" pitchFamily="34" charset="0"/>
          </a:endParaRPr>
        </a:p>
      </dsp:txBody>
      <dsp:txXfrm>
        <a:off x="47" y="120"/>
        <a:ext cx="4558921" cy="1238400"/>
      </dsp:txXfrm>
    </dsp:sp>
    <dsp:sp modelId="{B572030C-162A-4600-A38D-5C2E89FCCECE}">
      <dsp:nvSpPr>
        <dsp:cNvPr id="0" name=""/>
        <dsp:cNvSpPr/>
      </dsp:nvSpPr>
      <dsp:spPr>
        <a:xfrm>
          <a:off x="47" y="1238520"/>
          <a:ext cx="4558921" cy="3275471"/>
        </a:xfrm>
        <a:prstGeom prst="rect">
          <a:avLst/>
        </a:prstGeom>
        <a:solidFill>
          <a:schemeClr val="lt1">
            <a:alpha val="90000"/>
            <a:tint val="40000"/>
            <a:hueOff val="0"/>
            <a:satOff val="0"/>
            <a:lumOff val="0"/>
            <a:alphaOff val="0"/>
          </a:schemeClr>
        </a:solidFill>
        <a:ln w="12700" cap="flat" cmpd="sng" algn="ctr">
          <a:solidFill>
            <a:srgbClr val="2479BE">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0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Demonstrate expertise</a:t>
          </a:r>
        </a:p>
        <a:p>
          <a:pPr marL="228600" lvl="1" indent="-228600" algn="l" defTabSz="1066800">
            <a:lnSpc>
              <a:spcPct val="10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Stand out</a:t>
          </a:r>
        </a:p>
        <a:p>
          <a:pPr marL="228600" lvl="1" indent="-228600" algn="l" defTabSz="1066800">
            <a:lnSpc>
              <a:spcPct val="10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Industry visibility</a:t>
          </a:r>
        </a:p>
        <a:p>
          <a:pPr marL="228600" lvl="1" indent="-228600" algn="l" defTabSz="1066800">
            <a:lnSpc>
              <a:spcPct val="10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Customer visibility</a:t>
          </a:r>
        </a:p>
        <a:p>
          <a:pPr marL="228600" lvl="1" indent="-228600" algn="l" defTabSz="1066800">
            <a:lnSpc>
              <a:spcPct val="10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Peer recognition</a:t>
          </a:r>
        </a:p>
        <a:p>
          <a:pPr marL="228600" lvl="1" indent="-228600" algn="l" defTabSz="1066800">
            <a:lnSpc>
              <a:spcPct val="10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Credibility with customers</a:t>
          </a:r>
        </a:p>
      </dsp:txBody>
      <dsp:txXfrm>
        <a:off x="47" y="1238520"/>
        <a:ext cx="4558921" cy="3275471"/>
      </dsp:txXfrm>
    </dsp:sp>
    <dsp:sp modelId="{0ADD7AD6-9AD5-40B4-8590-563072F744D6}">
      <dsp:nvSpPr>
        <dsp:cNvPr id="0" name=""/>
        <dsp:cNvSpPr/>
      </dsp:nvSpPr>
      <dsp:spPr>
        <a:xfrm>
          <a:off x="5197217" y="120"/>
          <a:ext cx="4558921" cy="1238400"/>
        </a:xfrm>
        <a:prstGeom prst="rect">
          <a:avLst/>
        </a:prstGeom>
        <a:solidFill>
          <a:srgbClr val="2479BE"/>
        </a:solidFill>
        <a:ln w="12700" cap="flat" cmpd="sng" algn="ctr">
          <a:solidFill>
            <a:srgbClr val="49484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Fira Sans" panose="020B0503050000020004" pitchFamily="34" charset="0"/>
              <a:cs typeface="Arial" panose="020B0604020202020204" pitchFamily="34" charset="0"/>
            </a:rPr>
            <a:t>Employer</a:t>
          </a:r>
          <a:endParaRPr lang="en-US" sz="2000" kern="1200" dirty="0">
            <a:solidFill>
              <a:schemeClr val="bg1"/>
            </a:solidFill>
            <a:latin typeface="Fira Sans" panose="020B0503050000020004" pitchFamily="34" charset="0"/>
            <a:cs typeface="Arial" panose="020B0604020202020204" pitchFamily="34" charset="0"/>
          </a:endParaRPr>
        </a:p>
      </dsp:txBody>
      <dsp:txXfrm>
        <a:off x="5197217" y="120"/>
        <a:ext cx="4558921" cy="1238400"/>
      </dsp:txXfrm>
    </dsp:sp>
    <dsp:sp modelId="{CC1B1337-B390-4F3C-8359-1CC767E958EB}">
      <dsp:nvSpPr>
        <dsp:cNvPr id="0" name=""/>
        <dsp:cNvSpPr/>
      </dsp:nvSpPr>
      <dsp:spPr>
        <a:xfrm>
          <a:off x="5197265" y="1238640"/>
          <a:ext cx="4558921" cy="3275471"/>
        </a:xfrm>
        <a:prstGeom prst="rect">
          <a:avLst/>
        </a:prstGeom>
        <a:solidFill>
          <a:schemeClr val="lt1">
            <a:alpha val="90000"/>
            <a:tint val="40000"/>
            <a:hueOff val="0"/>
            <a:satOff val="0"/>
            <a:lumOff val="0"/>
            <a:alphaOff val="0"/>
          </a:schemeClr>
        </a:solidFill>
        <a:ln w="12700" cap="flat" cmpd="sng" algn="ctr">
          <a:solidFill>
            <a:srgbClr val="2479BE">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Baseline bar on AWS skills</a:t>
          </a:r>
        </a:p>
        <a:p>
          <a:pPr marL="228600" lvl="1" indent="-228600" algn="l" defTabSz="1066800">
            <a:lnSpc>
              <a:spcPct val="9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Identify expert talent</a:t>
          </a:r>
        </a:p>
        <a:p>
          <a:pPr marL="228600" lvl="1" indent="-228600" algn="l" defTabSz="1066800">
            <a:lnSpc>
              <a:spcPct val="9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Leverage best practices</a:t>
          </a:r>
        </a:p>
        <a:p>
          <a:pPr marL="457200" lvl="2" indent="-228600" algn="l" defTabSz="889000">
            <a:lnSpc>
              <a:spcPct val="90000"/>
            </a:lnSpc>
            <a:spcBef>
              <a:spcPct val="0"/>
            </a:spcBef>
            <a:spcAft>
              <a:spcPct val="15000"/>
            </a:spcAft>
            <a:buClr>
              <a:srgbClr val="F7C027"/>
            </a:buClr>
            <a:buChar char="•"/>
          </a:pPr>
          <a:r>
            <a:rPr lang="en-US" sz="2000" kern="1200" dirty="0">
              <a:solidFill>
                <a:srgbClr val="494848"/>
              </a:solidFill>
              <a:latin typeface="Fira Sans" panose="020B0503050000020004" pitchFamily="34" charset="0"/>
              <a:cs typeface="Arial" panose="020B0604020202020204" pitchFamily="34" charset="0"/>
            </a:rPr>
            <a:t>Reduce operational risk</a:t>
          </a:r>
        </a:p>
        <a:p>
          <a:pPr marL="457200" lvl="2" indent="-228600" algn="l" defTabSz="889000">
            <a:lnSpc>
              <a:spcPct val="90000"/>
            </a:lnSpc>
            <a:spcBef>
              <a:spcPct val="0"/>
            </a:spcBef>
            <a:spcAft>
              <a:spcPct val="15000"/>
            </a:spcAft>
            <a:buClr>
              <a:srgbClr val="F7C027"/>
            </a:buClr>
            <a:buChar char="•"/>
          </a:pPr>
          <a:r>
            <a:rPr lang="en-US" sz="2000" kern="1200" dirty="0">
              <a:solidFill>
                <a:srgbClr val="494848"/>
              </a:solidFill>
              <a:latin typeface="Fira Sans" panose="020B0503050000020004" pitchFamily="34" charset="0"/>
              <a:cs typeface="Arial" panose="020B0604020202020204" pitchFamily="34" charset="0"/>
            </a:rPr>
            <a:t>Increase business advantage</a:t>
          </a:r>
        </a:p>
        <a:p>
          <a:pPr marL="457200" lvl="2" indent="-228600" algn="l" defTabSz="889000">
            <a:lnSpc>
              <a:spcPct val="90000"/>
            </a:lnSpc>
            <a:spcBef>
              <a:spcPct val="0"/>
            </a:spcBef>
            <a:spcAft>
              <a:spcPct val="15000"/>
            </a:spcAft>
            <a:buClr>
              <a:srgbClr val="F7C027"/>
            </a:buClr>
            <a:buChar char="•"/>
          </a:pPr>
          <a:r>
            <a:rPr lang="en-US" sz="2000" kern="1200" dirty="0">
              <a:solidFill>
                <a:srgbClr val="494848"/>
              </a:solidFill>
              <a:latin typeface="Fira Sans" panose="020B0503050000020004" pitchFamily="34" charset="0"/>
              <a:cs typeface="Arial" panose="020B0604020202020204" pitchFamily="34" charset="0"/>
            </a:rPr>
            <a:t>Maximize AWS efficiencies</a:t>
          </a:r>
        </a:p>
        <a:p>
          <a:pPr marL="228600" lvl="1" indent="-228600" algn="l" defTabSz="1066800">
            <a:lnSpc>
              <a:spcPct val="9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Common vocabulary </a:t>
          </a:r>
        </a:p>
        <a:p>
          <a:pPr marL="228600" lvl="1" indent="-228600" algn="l" defTabSz="1066800">
            <a:lnSpc>
              <a:spcPct val="90000"/>
            </a:lnSpc>
            <a:spcBef>
              <a:spcPct val="0"/>
            </a:spcBef>
            <a:spcAft>
              <a:spcPct val="15000"/>
            </a:spcAft>
            <a:buClr>
              <a:srgbClr val="F7C027"/>
            </a:buClr>
            <a:buChar char="•"/>
          </a:pPr>
          <a:r>
            <a:rPr lang="en-US" sz="2400" kern="1200" dirty="0">
              <a:solidFill>
                <a:srgbClr val="494848"/>
              </a:solidFill>
              <a:latin typeface="Fira Sans" panose="020B0503050000020004" pitchFamily="34" charset="0"/>
              <a:cs typeface="Arial" panose="020B0604020202020204" pitchFamily="34" charset="0"/>
            </a:rPr>
            <a:t>Accelerate time to cloud</a:t>
          </a:r>
        </a:p>
      </dsp:txBody>
      <dsp:txXfrm>
        <a:off x="5197265" y="1238640"/>
        <a:ext cx="4558921" cy="32754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47995-5BEE-40EC-B261-93AC1F9D1DBD}">
      <dsp:nvSpPr>
        <dsp:cNvPr id="0" name=""/>
        <dsp:cNvSpPr/>
      </dsp:nvSpPr>
      <dsp:spPr>
        <a:xfrm>
          <a:off x="2777994" y="1672"/>
          <a:ext cx="2572010" cy="1042458"/>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On-Demand Self Services</a:t>
          </a:r>
        </a:p>
      </dsp:txBody>
      <dsp:txXfrm>
        <a:off x="2777994" y="1672"/>
        <a:ext cx="2572010" cy="1042458"/>
      </dsp:txXfrm>
    </dsp:sp>
    <dsp:sp modelId="{758508DC-EBA1-4F8A-BE20-E91E70565E65}">
      <dsp:nvSpPr>
        <dsp:cNvPr id="0" name=""/>
        <dsp:cNvSpPr/>
      </dsp:nvSpPr>
      <dsp:spPr>
        <a:xfrm>
          <a:off x="3211318" y="1096254"/>
          <a:ext cx="1705363" cy="1042458"/>
        </a:xfrm>
        <a:prstGeom prst="rect">
          <a:avLst/>
        </a:prstGeom>
        <a:gradFill rotWithShape="0">
          <a:gsLst>
            <a:gs pos="0">
              <a:schemeClr val="accent1">
                <a:shade val="80000"/>
                <a:hueOff val="111548"/>
                <a:satOff val="-2264"/>
                <a:lumOff val="7669"/>
                <a:alphaOff val="0"/>
                <a:satMod val="103000"/>
                <a:lumMod val="102000"/>
                <a:tint val="94000"/>
              </a:schemeClr>
            </a:gs>
            <a:gs pos="50000">
              <a:schemeClr val="accent1">
                <a:shade val="80000"/>
                <a:hueOff val="111548"/>
                <a:satOff val="-2264"/>
                <a:lumOff val="7669"/>
                <a:alphaOff val="0"/>
                <a:satMod val="110000"/>
                <a:lumMod val="100000"/>
                <a:shade val="100000"/>
              </a:schemeClr>
            </a:gs>
            <a:gs pos="100000">
              <a:schemeClr val="accent1">
                <a:shade val="80000"/>
                <a:hueOff val="111548"/>
                <a:satOff val="-2264"/>
                <a:lumOff val="76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Broad Network Access</a:t>
          </a:r>
        </a:p>
      </dsp:txBody>
      <dsp:txXfrm>
        <a:off x="3211318" y="1096254"/>
        <a:ext cx="1705363" cy="1042458"/>
      </dsp:txXfrm>
    </dsp:sp>
    <dsp:sp modelId="{C0B2BF7B-6D83-4987-B8FB-A6563620A937}">
      <dsp:nvSpPr>
        <dsp:cNvPr id="0" name=""/>
        <dsp:cNvSpPr/>
      </dsp:nvSpPr>
      <dsp:spPr>
        <a:xfrm>
          <a:off x="2717934" y="2190835"/>
          <a:ext cx="2692130" cy="1042458"/>
        </a:xfrm>
        <a:prstGeom prst="rect">
          <a:avLst/>
        </a:prstGeom>
        <a:gradFill rotWithShape="0">
          <a:gsLst>
            <a:gs pos="0">
              <a:schemeClr val="accent1">
                <a:shade val="80000"/>
                <a:hueOff val="223096"/>
                <a:satOff val="-4529"/>
                <a:lumOff val="15339"/>
                <a:alphaOff val="0"/>
                <a:satMod val="103000"/>
                <a:lumMod val="102000"/>
                <a:tint val="94000"/>
              </a:schemeClr>
            </a:gs>
            <a:gs pos="50000">
              <a:schemeClr val="accent1">
                <a:shade val="80000"/>
                <a:hueOff val="223096"/>
                <a:satOff val="-4529"/>
                <a:lumOff val="15339"/>
                <a:alphaOff val="0"/>
                <a:satMod val="110000"/>
                <a:lumMod val="100000"/>
                <a:shade val="100000"/>
              </a:schemeClr>
            </a:gs>
            <a:gs pos="100000">
              <a:schemeClr val="accent1">
                <a:shade val="80000"/>
                <a:hueOff val="223096"/>
                <a:satOff val="-4529"/>
                <a:lumOff val="153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Resource Pooling</a:t>
          </a:r>
        </a:p>
      </dsp:txBody>
      <dsp:txXfrm>
        <a:off x="2717934" y="2190835"/>
        <a:ext cx="2692130" cy="1042458"/>
      </dsp:txXfrm>
    </dsp:sp>
    <dsp:sp modelId="{6BCE093A-188A-4365-A686-67095C738894}">
      <dsp:nvSpPr>
        <dsp:cNvPr id="0" name=""/>
        <dsp:cNvSpPr/>
      </dsp:nvSpPr>
      <dsp:spPr>
        <a:xfrm>
          <a:off x="2697884" y="3285416"/>
          <a:ext cx="2732231" cy="1036995"/>
        </a:xfrm>
        <a:prstGeom prst="rect">
          <a:avLst/>
        </a:prstGeom>
        <a:gradFill rotWithShape="0">
          <a:gsLst>
            <a:gs pos="0">
              <a:schemeClr val="accent1">
                <a:shade val="80000"/>
                <a:hueOff val="334644"/>
                <a:satOff val="-6793"/>
                <a:lumOff val="23008"/>
                <a:alphaOff val="0"/>
                <a:satMod val="103000"/>
                <a:lumMod val="102000"/>
                <a:tint val="94000"/>
              </a:schemeClr>
            </a:gs>
            <a:gs pos="50000">
              <a:schemeClr val="accent1">
                <a:shade val="80000"/>
                <a:hueOff val="334644"/>
                <a:satOff val="-6793"/>
                <a:lumOff val="23008"/>
                <a:alphaOff val="0"/>
                <a:satMod val="110000"/>
                <a:lumMod val="100000"/>
                <a:shade val="100000"/>
              </a:schemeClr>
            </a:gs>
            <a:gs pos="100000">
              <a:schemeClr val="accent1">
                <a:shade val="80000"/>
                <a:hueOff val="334644"/>
                <a:satOff val="-6793"/>
                <a:lumOff val="230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Rapid Elasticity</a:t>
          </a:r>
        </a:p>
      </dsp:txBody>
      <dsp:txXfrm>
        <a:off x="2697884" y="3285416"/>
        <a:ext cx="2732231" cy="1036995"/>
      </dsp:txXfrm>
    </dsp:sp>
    <dsp:sp modelId="{3C0C38D1-227B-41CC-9E4E-69191E6B1815}">
      <dsp:nvSpPr>
        <dsp:cNvPr id="0" name=""/>
        <dsp:cNvSpPr/>
      </dsp:nvSpPr>
      <dsp:spPr>
        <a:xfrm>
          <a:off x="2658369" y="4374535"/>
          <a:ext cx="2811260" cy="1042458"/>
        </a:xfrm>
        <a:prstGeom prst="rect">
          <a:avLst/>
        </a:prstGeom>
        <a:gradFill rotWithShape="0">
          <a:gsLst>
            <a:gs pos="0">
              <a:schemeClr val="accent1">
                <a:shade val="80000"/>
                <a:hueOff val="446191"/>
                <a:satOff val="-9058"/>
                <a:lumOff val="30677"/>
                <a:alphaOff val="0"/>
                <a:satMod val="103000"/>
                <a:lumMod val="102000"/>
                <a:tint val="94000"/>
              </a:schemeClr>
            </a:gs>
            <a:gs pos="50000">
              <a:schemeClr val="accent1">
                <a:shade val="80000"/>
                <a:hueOff val="446191"/>
                <a:satOff val="-9058"/>
                <a:lumOff val="30677"/>
                <a:alphaOff val="0"/>
                <a:satMod val="110000"/>
                <a:lumMod val="100000"/>
                <a:shade val="100000"/>
              </a:schemeClr>
            </a:gs>
            <a:gs pos="100000">
              <a:schemeClr val="accent1">
                <a:shade val="80000"/>
                <a:hueOff val="446191"/>
                <a:satOff val="-9058"/>
                <a:lumOff val="306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Measured Service</a:t>
          </a:r>
        </a:p>
      </dsp:txBody>
      <dsp:txXfrm>
        <a:off x="2658369" y="4374535"/>
        <a:ext cx="2811260" cy="10424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54ECE-4854-4632-8257-FC65B3EDC2F4}">
      <dsp:nvSpPr>
        <dsp:cNvPr id="0" name=""/>
        <dsp:cNvSpPr/>
      </dsp:nvSpPr>
      <dsp:spPr>
        <a:xfrm>
          <a:off x="2637" y="0"/>
          <a:ext cx="2587973" cy="4473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Auto</a:t>
          </a:r>
          <a:r>
            <a:rPr lang="en-US" sz="2000" kern="1200" baseline="0" dirty="0"/>
            <a:t> Scaling Minimum</a:t>
          </a:r>
          <a:endParaRPr lang="en-US" sz="2000" kern="1200" dirty="0"/>
        </a:p>
      </dsp:txBody>
      <dsp:txXfrm>
        <a:off x="2637" y="0"/>
        <a:ext cx="2587973" cy="1342072"/>
      </dsp:txXfrm>
    </dsp:sp>
    <dsp:sp modelId="{C90192F9-5E99-4C8F-B925-3F90AEE65E20}">
      <dsp:nvSpPr>
        <dsp:cNvPr id="0" name=""/>
        <dsp:cNvSpPr/>
      </dsp:nvSpPr>
      <dsp:spPr>
        <a:xfrm>
          <a:off x="261434" y="1343383"/>
          <a:ext cx="2070378" cy="1348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Health Check monitors running instances within an Auto Scaling group.</a:t>
          </a:r>
        </a:p>
      </dsp:txBody>
      <dsp:txXfrm>
        <a:off x="300940" y="1382889"/>
        <a:ext cx="1991366" cy="1269832"/>
      </dsp:txXfrm>
    </dsp:sp>
    <dsp:sp modelId="{5C7F02A3-41D4-49D0-844A-3705BAEE1F4F}">
      <dsp:nvSpPr>
        <dsp:cNvPr id="0" name=""/>
        <dsp:cNvSpPr/>
      </dsp:nvSpPr>
      <dsp:spPr>
        <a:xfrm>
          <a:off x="261434" y="2899741"/>
          <a:ext cx="2070378" cy="1348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If an unhealthy instance is found, it can be replaced.</a:t>
          </a:r>
        </a:p>
      </dsp:txBody>
      <dsp:txXfrm>
        <a:off x="300940" y="2939247"/>
        <a:ext cx="1991366" cy="1269832"/>
      </dsp:txXfrm>
    </dsp:sp>
    <dsp:sp modelId="{03DA4304-4AFF-4813-BBC8-1083F1F6D2FF}">
      <dsp:nvSpPr>
        <dsp:cNvPr id="0" name=""/>
        <dsp:cNvSpPr/>
      </dsp:nvSpPr>
      <dsp:spPr>
        <a:xfrm>
          <a:off x="2784708" y="0"/>
          <a:ext cx="2587973" cy="4473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Manual</a:t>
          </a:r>
          <a:r>
            <a:rPr lang="en-US" sz="2000" kern="1200" baseline="0" dirty="0"/>
            <a:t> Scaling</a:t>
          </a:r>
          <a:endParaRPr lang="en-US" sz="2000" kern="1200" dirty="0"/>
        </a:p>
      </dsp:txBody>
      <dsp:txXfrm>
        <a:off x="2784708" y="0"/>
        <a:ext cx="2587973" cy="1342072"/>
      </dsp:txXfrm>
    </dsp:sp>
    <dsp:sp modelId="{A54CF6A4-9069-45C6-9E67-BF15661603B5}">
      <dsp:nvSpPr>
        <dsp:cNvPr id="0" name=""/>
        <dsp:cNvSpPr/>
      </dsp:nvSpPr>
      <dsp:spPr>
        <a:xfrm>
          <a:off x="3043506" y="1343383"/>
          <a:ext cx="2070378" cy="1348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Specify a new minimum for your Auto Scaling group.</a:t>
          </a:r>
        </a:p>
      </dsp:txBody>
      <dsp:txXfrm>
        <a:off x="3083012" y="1382889"/>
        <a:ext cx="1991366" cy="1269832"/>
      </dsp:txXfrm>
    </dsp:sp>
    <dsp:sp modelId="{48C3DF56-05C9-448D-91A2-813514B303FD}">
      <dsp:nvSpPr>
        <dsp:cNvPr id="0" name=""/>
        <dsp:cNvSpPr/>
      </dsp:nvSpPr>
      <dsp:spPr>
        <a:xfrm>
          <a:off x="3043506" y="2899741"/>
          <a:ext cx="2070378" cy="1348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Manually invoke Auto Scaling policies.</a:t>
          </a:r>
        </a:p>
      </dsp:txBody>
      <dsp:txXfrm>
        <a:off x="3083012" y="2939247"/>
        <a:ext cx="1991366" cy="1269832"/>
      </dsp:txXfrm>
    </dsp:sp>
    <dsp:sp modelId="{442F58B7-584B-450F-A21D-C43F4D00F3B5}">
      <dsp:nvSpPr>
        <dsp:cNvPr id="0" name=""/>
        <dsp:cNvSpPr/>
      </dsp:nvSpPr>
      <dsp:spPr>
        <a:xfrm>
          <a:off x="5566780" y="0"/>
          <a:ext cx="2587973" cy="4473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Scheduled</a:t>
          </a:r>
          <a:r>
            <a:rPr lang="en-US" sz="2000" kern="1200" baseline="0" dirty="0"/>
            <a:t> Scaling</a:t>
          </a:r>
          <a:endParaRPr lang="en-US" sz="2000" kern="1200" dirty="0"/>
        </a:p>
      </dsp:txBody>
      <dsp:txXfrm>
        <a:off x="5566780" y="0"/>
        <a:ext cx="2587973" cy="1342072"/>
      </dsp:txXfrm>
    </dsp:sp>
    <dsp:sp modelId="{C095D0BB-8B48-46F6-9853-5098EF22B18F}">
      <dsp:nvSpPr>
        <dsp:cNvPr id="0" name=""/>
        <dsp:cNvSpPr/>
      </dsp:nvSpPr>
      <dsp:spPr>
        <a:xfrm>
          <a:off x="5825577" y="1342072"/>
          <a:ext cx="2070378" cy="2907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Scaling functions are performed as a function of time and date.</a:t>
          </a:r>
        </a:p>
      </dsp:txBody>
      <dsp:txXfrm>
        <a:off x="5886216" y="1402711"/>
        <a:ext cx="1949100" cy="2786545"/>
      </dsp:txXfrm>
    </dsp:sp>
    <dsp:sp modelId="{F495743E-57EB-4D15-B86A-3AB34D167826}">
      <dsp:nvSpPr>
        <dsp:cNvPr id="0" name=""/>
        <dsp:cNvSpPr/>
      </dsp:nvSpPr>
      <dsp:spPr>
        <a:xfrm>
          <a:off x="8348852" y="0"/>
          <a:ext cx="2587973" cy="4473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On Demand </a:t>
          </a:r>
          <a:r>
            <a:rPr lang="en-US" sz="2000" kern="1200" baseline="0" dirty="0"/>
            <a:t>Scaling</a:t>
          </a:r>
          <a:endParaRPr lang="en-US" sz="2000" kern="1200" dirty="0"/>
        </a:p>
      </dsp:txBody>
      <dsp:txXfrm>
        <a:off x="8348852" y="0"/>
        <a:ext cx="2587973" cy="1342072"/>
      </dsp:txXfrm>
    </dsp:sp>
    <dsp:sp modelId="{B6B14DF4-4814-49B7-B8FC-0310BDD2638B}">
      <dsp:nvSpPr>
        <dsp:cNvPr id="0" name=""/>
        <dsp:cNvSpPr/>
      </dsp:nvSpPr>
      <dsp:spPr>
        <a:xfrm>
          <a:off x="8607649" y="1343383"/>
          <a:ext cx="2070378" cy="1348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You create a policy to scale your resources.</a:t>
          </a:r>
        </a:p>
      </dsp:txBody>
      <dsp:txXfrm>
        <a:off x="8647155" y="1382889"/>
        <a:ext cx="1991366" cy="1269832"/>
      </dsp:txXfrm>
    </dsp:sp>
    <dsp:sp modelId="{CADC3269-E2BA-4E34-98D7-585AA19D5E42}">
      <dsp:nvSpPr>
        <dsp:cNvPr id="0" name=""/>
        <dsp:cNvSpPr/>
      </dsp:nvSpPr>
      <dsp:spPr>
        <a:xfrm>
          <a:off x="8607649" y="2899741"/>
          <a:ext cx="2070378" cy="1348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Define when to scale using CloudWatch Alarms.</a:t>
          </a:r>
        </a:p>
      </dsp:txBody>
      <dsp:txXfrm>
        <a:off x="8647155" y="2939247"/>
        <a:ext cx="1991366" cy="126983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42C4D-6527-40E8-B922-05B038995F84}"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AF1CA-4335-402C-A3CD-9BB8E4262E78}" type="slidenum">
              <a:rPr lang="en-US" smtClean="0"/>
              <a:t>‹#›</a:t>
            </a:fld>
            <a:endParaRPr lang="en-US"/>
          </a:p>
        </p:txBody>
      </p:sp>
    </p:spTree>
    <p:extLst>
      <p:ext uri="{BB962C8B-B14F-4D97-AF65-F5344CB8AC3E}">
        <p14:creationId xmlns:p14="http://schemas.microsoft.com/office/powerpoint/2010/main" val="2219869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8" Type="http://schemas.openxmlformats.org/officeDocument/2006/relationships/hyperlink" Target="http://docs.aws.amazon.com/AmazonRDS/latest/UserGuide/Appendix.Oracle.Options.html#Appendix.Oracle.Options.AdvSecurity" TargetMode="External"/><Relationship Id="rId3" Type="http://schemas.openxmlformats.org/officeDocument/2006/relationships/hyperlink" Target="http://docs.aws.amazon.com/AmazonRDS/latest/UserGuide/USER_VPC.html" TargetMode="External"/><Relationship Id="rId7" Type="http://schemas.openxmlformats.org/officeDocument/2006/relationships/hyperlink" Target="http://docs.aws.amazon.com/AmazonRDS/latest/UserGuide/Appendix.Oracle.Options.html#Appendix.Oracle.Options.NetworkEncryption"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docs.aws.amazon.com/AmazonRDS/latest/UserGuide/Overview.Encryption.html" TargetMode="External"/><Relationship Id="rId5" Type="http://schemas.openxmlformats.org/officeDocument/2006/relationships/hyperlink" Target="http://docs.aws.amazon.com/AmazonRDS/latest/UserGuide/UsingWithRDS.SSL.html" TargetMode="External"/><Relationship Id="rId4" Type="http://schemas.openxmlformats.org/officeDocument/2006/relationships/hyperlink" Target="http://docs.aws.amazon.com/AmazonRDS/latest/UserGuide/CHAP_SettingUp.html#CHAP_SettingUp.IAM"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docs.aws.amazon.com/AmazonRDS/latest/UserGuide/Concepts.MultiAZ.html"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docs.aws.amazon.com/AmazonRDS/latest/UserGuide/CHAP_BestPractices.html"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docs.aws.amazon.com/amazondynamodb/latest/developerguide/HowItWorks.html"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docs.aws.amazon.com/amazondynamodb/latest/developerguide/HowItWorks.html"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docs.aws.amazon.com/amazondynamodb/latest/developerguide/QueryAndScan.html"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aws.amazon.com/tools/#SDKs" TargetMode="External"/><Relationship Id="rId2" Type="http://schemas.openxmlformats.org/officeDocument/2006/relationships/slide" Target="../slides/slide121.xml"/><Relationship Id="rId1" Type="http://schemas.openxmlformats.org/officeDocument/2006/relationships/notesMaster" Target="../notesMasters/notesMaster1.xml"/><Relationship Id="rId5" Type="http://schemas.openxmlformats.org/officeDocument/2006/relationships/hyperlink" Target="http://docs.aws.amazon.com/elasticloadbalancing/2012-06-01/APIReference/Welcome.html" TargetMode="External"/><Relationship Id="rId4" Type="http://schemas.openxmlformats.org/officeDocument/2006/relationships/hyperlink" Target="http://docs.aws.amazon.com/elasticloadbalancing/latest/APIReference/Welcome.html" TargetMode="Externa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docs.aws.amazon.com/elasticloadbalancing/latest/classic/introduction.html"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docs.aws.amazon.com/elasticloadbalancing/latest/application/introduction.html"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docs.aws.amazon.com/elasticloadbalancing/latest/userguide/what-is-load-balancing.html"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docs.aws.amazon.com/AmazonCloudWatch/latest/DeveloperGuide/AlarmThatSendsEmail.html" TargetMode="External"/><Relationship Id="rId2" Type="http://schemas.openxmlformats.org/officeDocument/2006/relationships/slide" Target="../slides/slide126.xml"/><Relationship Id="rId1" Type="http://schemas.openxmlformats.org/officeDocument/2006/relationships/notesMaster" Target="../notesMasters/notesMaster1.xml"/><Relationship Id="rId5" Type="http://schemas.openxmlformats.org/officeDocument/2006/relationships/hyperlink" Target="https://aws.amazon.com/blogs/aws/new-cloudwatch-events-track-and-respond-to-changes-to-your-aws-resources/" TargetMode="External"/><Relationship Id="rId4" Type="http://schemas.openxmlformats.org/officeDocument/2006/relationships/hyperlink" Target="https://aws.amazon.com/cloudwatch/details/#other-aws-resource-monitoring" TargetMode="Externa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docs.aws.amazon.com/AutoScaling/latest/DeveloperGuide/LaunchConfiguration.html"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docs.aws.amazon.com/AWSEC2/latest/UserGuide/Using_Tags.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docs.aws.amazon.com/AutoScaling/latest/DeveloperGuide/as-scale-based-on-demand.html"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docs.aws.amazon.com/AutoScaling/latest/DeveloperGuide/policy_creating.html"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aws.amazon.com/training/"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8" Type="http://schemas.openxmlformats.org/officeDocument/2006/relationships/hyperlink" Target="https://webassessor.com/aws/" TargetMode="External"/><Relationship Id="rId3" Type="http://schemas.openxmlformats.org/officeDocument/2006/relationships/hyperlink" Target="https://aws.amazon.com/certification/certification-prep/" TargetMode="External"/><Relationship Id="rId7" Type="http://schemas.openxmlformats.org/officeDocument/2006/relationships/hyperlink" Target="https://aws.amazon.com/whitepapers/" TargetMode="External"/><Relationship Id="rId2" Type="http://schemas.openxmlformats.org/officeDocument/2006/relationships/slide" Target="../slides/slide147.xml"/><Relationship Id="rId1" Type="http://schemas.openxmlformats.org/officeDocument/2006/relationships/notesMaster" Target="../notesMasters/notesMaster1.xml"/><Relationship Id="rId6" Type="http://schemas.openxmlformats.org/officeDocument/2006/relationships/hyperlink" Target="https://aws.amazon.com/certification/certification-prep/#technical-training-1" TargetMode="External"/><Relationship Id="rId5" Type="http://schemas.openxmlformats.org/officeDocument/2006/relationships/hyperlink" Target="https://www.amazon.com/dp/1119138558" TargetMode="External"/><Relationship Id="rId4" Type="http://schemas.openxmlformats.org/officeDocument/2006/relationships/hyperlink" Target="https://aws.amazon.com/certification/certification-prep/#exam-guide-1" TargetMode="Externa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aws.amazon.com/premiumsupport/"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aws.amazon.com/premiumsupport/compare-plans/"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docs.aws.amazon.com/AWSEC2/latest/UserGuide/AMI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www.tagxedo.com/"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docs.aws.amazon.com/gettingstarted/latest/wah-linux/web-app-hosting-intro.html"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docs.aws.amazon.com/general/latest/gr/rande.html#s3_region"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docs.aws.amazon.com/AmazonS3/latest/dev/s3-dg.pdf"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docs.aws.amazon.com/AWSEC2/latest/UserGuide/EBSVolumeTypes.html" TargetMode="External"/><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docs.aws.amazon.com/AmazonVPC/latest/UserGuide/VPC_Networking.html"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docs.aws.amazon.com/AmazonVPC/latest/UserGuide/flow-logs.html" TargetMode="Externa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marketpla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docs.aws.amazon.com/IAM/latest/UserGuide/id_roles_compare-resource-policies.html"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docs.aws.amazon.com/STS/latest/APIReference/API_AssumeRole.html" TargetMode="External"/><Relationship Id="rId2" Type="http://schemas.openxmlformats.org/officeDocument/2006/relationships/slide" Target="../slides/slide194.xml"/><Relationship Id="rId1" Type="http://schemas.openxmlformats.org/officeDocument/2006/relationships/notesMaster" Target="../notesMasters/notesMaster1.xml"/><Relationship Id="rId4" Type="http://schemas.openxmlformats.org/officeDocument/2006/relationships/hyperlink" Target="http://docs.aws.amazon.com/STS/latest/APIReference/API_GetFederationToken.html" TargetMode="Externa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3" Type="http://schemas.openxmlformats.org/officeDocument/2006/relationships/hyperlink" Target="http://docs.aws.amazon.com/AmazonRDS/latest/UserGuide/Appendix.Oracle.Options.html" TargetMode="External"/><Relationship Id="rId2" Type="http://schemas.openxmlformats.org/officeDocument/2006/relationships/slide" Target="../slides/slide198.xml"/><Relationship Id="rId1" Type="http://schemas.openxmlformats.org/officeDocument/2006/relationships/notesMaster" Target="../notesMasters/notesMaster1.xml"/><Relationship Id="rId5" Type="http://schemas.openxmlformats.org/officeDocument/2006/relationships/hyperlink" Target="http://docs.aws.amazon.com/AmazonRDS/latest/UserGuide/Appendix.MySQL.Options.html" TargetMode="External"/><Relationship Id="rId4" Type="http://schemas.openxmlformats.org/officeDocument/2006/relationships/hyperlink" Target="http://docs.aws.amazon.com/AmazonRDS/latest/UserGuide/Appendix.SQLServer.Options.html" TargetMode="Externa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docs.aws.amazon.com/amazondynamodb/latest/developerguide/LSI.html" TargetMode="External"/><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docs.aws.amazon.com/amazondynamodb/latest/developerguide/GSI.html"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3" Type="http://schemas.openxmlformats.org/officeDocument/2006/relationships/hyperlink" Target="http://docs.aws.amazon.com/AutoScaling/latest/DeveloperGuide/scaling_plan.html#scaling_typesof"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3" Type="http://schemas.openxmlformats.org/officeDocument/2006/relationships/hyperlink" Target="http://docs.aws.amazon.com/ElasticLoadBalancing/latest/DeveloperGuide/elb-backend-instances.html" TargetMode="External"/><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3" Type="http://schemas.openxmlformats.org/officeDocument/2006/relationships/hyperlink" Target="http://docs.aws.amazon.com/AmazonCloudWatch/latest/DeveloperGuide/supported_services.html"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amazon.com/blogs/aws/ec2-instance-update-x1-sap-hana-t2-nano-websit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3" Type="http://schemas.openxmlformats.org/officeDocument/2006/relationships/hyperlink" Target="http://calculator.s3.amazonaws.com/index.html"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docs.aws.amazon.com/AWSEC2/latest/WindowsGuide/instance-types.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aws.amazon.com/ec2/instance-types/" TargetMode="External"/><Relationship Id="rId4" Type="http://schemas.openxmlformats.org/officeDocument/2006/relationships/hyperlink" Target="http://docs.aws.amazon.com/AWSEC2/latest/UserGuide/instance-types.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docs.aws.amazon.com/AWSEC2/latest/UserGuide/ec2-instance-metadata.html#instancedata-data-categori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ocs.aws.amazon.com/AWSEC2/latest/UserGuide/ec2-instance-metadata.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docs.aws.amazon.com/AWSEC2/latest/UserGuide/user-data.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docs.aws.amazon.com/AWSEC2/latest/UserGuide/ec2-instance-metadata.html#instancedata-user-data-retrieva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ws.amazon.com/ec2/pricing/"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docs.aws.amazon.com/AmazonVPC/latest/UserGuide/dedicated-instance.html" TargetMode="External"/><Relationship Id="rId4" Type="http://schemas.openxmlformats.org/officeDocument/2006/relationships/hyperlink" Target="http://docs.aws.amazon.com/AWSEC2/latest/UserGuide/instance-purchasing-options.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docs.aws.amazon.com/AmazonVPC/latest/UserGuide/vpn-connections.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docs.aws.amazon.com/AmazonVPC/latest/UserGuide/VPN_CloudHub.html"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aws.amazon.com/s3/"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docs.aws.amazon.com/AmazonS3/latest/dev/UsingDevPay.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docs.aws.amazon.com/AmazonS3/latest/dev/WebsiteHosting.html" TargetMode="External"/><Relationship Id="rId4" Type="http://schemas.openxmlformats.org/officeDocument/2006/relationships/hyperlink" Target="http://docs.aws.amazon.com/AmazonS3/latest/dev/S3TorrentPublish.html"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docs.aws.amazon.com/AmazonS3/latest/dev/UsingClientSideEncryption.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aws.amazon.com/s3/pricing/"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aws.amazon.com/solutions/case-studies/yelp/"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calculator.s3.amazonaws.com/calc5.html"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aws.amazon.com/s3/pricing/"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ws.amazon.com/glacier/pricing/"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docs.aws.amazon.com/AmazonS3/latest/dev/storage-class-intro.html"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aws.amazon.com/s3/storage-class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aws.amazon.com/AWSEC2/latest/UserGuide/EBSVolumeTypes.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aws.amazon.com/AWSEC2/latest/UserGuide/EBSVolumeTypes.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aws.amazon.com/solutions/case-studies/dropca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aws.amazon.com/ebs/pricin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calculator.s3.amazonaws.com/index.html"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docs.aws.amazon.com/AWSEC2/latest/UserGuide/InstanceStorage.html#instance-store-volumes"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docs.aws.amazon.com/AWSEC2/latest/UserGuide/i2-instances.html"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docs.aws.amazon.com/AWSEC2/latest/UserGuide/ec2-instance-lifecycle.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ws.amazon.com/premiumsupport/" TargetMode="External"/><Relationship Id="rId2" Type="http://schemas.openxmlformats.org/officeDocument/2006/relationships/slide" Target="../slides/slide67.xml"/><Relationship Id="rId1" Type="http://schemas.openxmlformats.org/officeDocument/2006/relationships/notesMaster" Target="../notesMasters/notesMaster1.xml"/><Relationship Id="rId5" Type="http://schemas.openxmlformats.org/officeDocument/2006/relationships/hyperlink" Target="https://d0.awsstatic.com/whitepapers/aws-security-whitepaper.pdf" TargetMode="External"/><Relationship Id="rId4" Type="http://schemas.openxmlformats.org/officeDocument/2006/relationships/hyperlink" Target="http://d0.awsstatic.com/whitepapers/Security/Intro_to_AWS_Security.pdf"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aws.amazon.com/securit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aws.amazon.com/securit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aws.amazon.com/complianc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aws.amazon.com/vpc/"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docs.aws.amazon.com/IAM/latest/UserGuide/reference_aws-services-that-work-with-iam.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docs.aws.amazon.com/IAM/latest/UserGuide/console.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docs.aws.amazon.com/cli/latest/userguide/cli-chap-welcome.html"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docs.aws.amazon.com/IAM/latest/UserGuide/id_groups.html"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awspolicygen.s3.amazonaws.com/policygen.html"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docs.aws.amazon.com/IAM/latest/UserGuide/reference_policies_elements.html" TargetMode="External"/><Relationship Id="rId5" Type="http://schemas.openxmlformats.org/officeDocument/2006/relationships/hyperlink" Target="http://docs.aws.amazon.com/IAM/latest/UserGuide/access_policies.html" TargetMode="External"/><Relationship Id="rId4" Type="http://schemas.openxmlformats.org/officeDocument/2006/relationships/hyperlink" Target="https://policysim.aws.amazon.com/home/index.jsp"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ws.amazon.com/about-aws/global-infrastru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docs.aws.amazon.com/IAM/latest/UserGuide/id_roles.html"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docs.aws.amazon.com/IAM/latest/UserGuide/id_roles.html"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docs.aws.amazon.com/IAM/latest/UserGuide/id_roles_use_switch-role-ec2_instance-profiles.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docs.aws.amazon.com/AWSEC2/latest/UserGuide/iam-roles-for-amazon-ec2.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docs.aws.amazon.com/AWSEC2/latest/UserGuide/iam-roles-for-amazon-ec2.html#instance-metadata-security-credential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docs.aws.amazon.com/IAM/latest/UserGuide/id_roles_create_for-user.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docs.aws.amazon.com/IAM/latest/UserGuide/best-practices.html"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1224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lumMod val="50000"/>
                </a:schemeClr>
              </a:solidFill>
              <a:effectLst/>
              <a:latin typeface="Arial"/>
              <a:ea typeface="+mn-ea"/>
              <a:cs typeface="+mn-cs"/>
            </a:endParaRPr>
          </a:p>
        </p:txBody>
      </p:sp>
    </p:spTree>
    <p:extLst>
      <p:ext uri="{BB962C8B-B14F-4D97-AF65-F5344CB8AC3E}">
        <p14:creationId xmlns:p14="http://schemas.microsoft.com/office/powerpoint/2010/main" val="2669965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When automated backups are turned on for your DB instance, Amazon RDS automatically performs a full daily snapshot of your data (during your preferred backup window) and captures transaction logs (as updates to your DB instance are made). When you initiate a point-in-time recovery, transaction logs are applied to the most appropriate daily backup in order to restore your DB instance to the specific time you requested. Amazon RDS retains backups of a DB instance for a limited, user-specified period of time called the </a:t>
            </a:r>
            <a:r>
              <a:rPr lang="en-US" i="1" dirty="0"/>
              <a:t>retention period</a:t>
            </a:r>
            <a:r>
              <a:rPr lang="en-US" dirty="0"/>
              <a:t>, which by default is one day but can be set to up to thirty-five days.</a:t>
            </a:r>
          </a:p>
          <a:p>
            <a:pPr>
              <a:spcAft>
                <a:spcPts val="600"/>
              </a:spcAft>
            </a:pPr>
            <a:r>
              <a:rPr lang="en-US" dirty="0"/>
              <a:t>Manual database snapshots are user-initiated and enable you to back up your DB instance in a known state as frequently as you want, and then restore to that specific state at any time. DB snapshots can be created with the AWS Management Console or </a:t>
            </a:r>
            <a:r>
              <a:rPr lang="en-US" dirty="0" err="1"/>
              <a:t>CreateDBSnapshot</a:t>
            </a:r>
            <a:r>
              <a:rPr lang="en-US" dirty="0"/>
              <a:t> API and are kept until you explicitly delete them with the Console or </a:t>
            </a:r>
            <a:r>
              <a:rPr lang="en-US" dirty="0" err="1"/>
              <a:t>DeleteDBSnapshot</a:t>
            </a:r>
            <a:r>
              <a:rPr lang="en-US" dirty="0"/>
              <a:t> API.</a:t>
            </a:r>
          </a:p>
          <a:p>
            <a:pPr>
              <a:spcAft>
                <a:spcPts val="600"/>
              </a:spcAft>
            </a:pPr>
            <a:r>
              <a:rPr lang="en-US" dirty="0"/>
              <a:t>Manual database snapshots are kept in Amazon Simple Storage Service (Amazon S3). There is no additional charge for backup storage up to 100% of your consumed database storage for an active DB instance.</a:t>
            </a:r>
          </a:p>
        </p:txBody>
      </p:sp>
    </p:spTree>
    <p:extLst>
      <p:ext uri="{BB962C8B-B14F-4D97-AF65-F5344CB8AC3E}">
        <p14:creationId xmlns:p14="http://schemas.microsoft.com/office/powerpoint/2010/main" val="41887370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Cross-region snapshot copy is available for all Amazon RDS engines. You can copy snapshots of any size. Copies can be moved between any of the public AWS Regions, and you can copy the same snapshot to multiple regions simultaneously by initiating more than one transfer. There is no charge for the copy operation itself; you pay only for the data transfer out of the source region and for the data storage in the destination region.</a:t>
            </a:r>
          </a:p>
        </p:txBody>
      </p:sp>
    </p:spTree>
    <p:extLst>
      <p:ext uri="{BB962C8B-B14F-4D97-AF65-F5344CB8AC3E}">
        <p14:creationId xmlns:p14="http://schemas.microsoft.com/office/powerpoint/2010/main" val="15974535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4527157"/>
          </a:xfrm>
        </p:spPr>
        <p:txBody>
          <a:bodyPr/>
          <a:lstStyle/>
          <a:p>
            <a:pPr>
              <a:spcAft>
                <a:spcPts val="600"/>
              </a:spcAft>
            </a:pPr>
            <a:r>
              <a:rPr lang="en-US" dirty="0"/>
              <a:t>You can manage access to your Amazon Relational Database Service (Amazon RDS) resources and your databases on a DB instance. The method you use to manage access depends on what type of task the user needs to perform with Amazon RDS.</a:t>
            </a:r>
          </a:p>
          <a:p>
            <a:pPr marL="171425" indent="-171425">
              <a:spcAft>
                <a:spcPts val="600"/>
              </a:spcAft>
              <a:buFont typeface="Arial" panose="020B0604020202020204" pitchFamily="34" charset="0"/>
              <a:buChar char="•"/>
            </a:pPr>
            <a:r>
              <a:rPr lang="en-US" dirty="0"/>
              <a:t>Run your DB instance in an Amazon virtual private cloud (VPC) for the greatest possible network access control. </a:t>
            </a:r>
          </a:p>
          <a:p>
            <a:pPr marL="171425" indent="-171425">
              <a:spcAft>
                <a:spcPts val="600"/>
              </a:spcAft>
              <a:buFont typeface="Arial" panose="020B0604020202020204" pitchFamily="34" charset="0"/>
              <a:buChar char="•"/>
            </a:pPr>
            <a:r>
              <a:rPr lang="en-US" dirty="0"/>
              <a:t>Use AWS Identity and Access Management (IAM) policies to assign permissions that determine who is allowed to manage RDS resources. For example, you can use AWS IAM to determine who is allowed to create, describe, modify, and delete DB instances, tag resources, or modify DB security groups.</a:t>
            </a:r>
          </a:p>
          <a:p>
            <a:pPr marL="171425" indent="-171425">
              <a:spcAft>
                <a:spcPts val="600"/>
              </a:spcAft>
              <a:buFont typeface="Arial" panose="020B0604020202020204" pitchFamily="34" charset="0"/>
              <a:buChar char="•"/>
            </a:pPr>
            <a:r>
              <a:rPr lang="en-US" dirty="0"/>
              <a:t>Use security groups to control which IP addresses or EC2 instances can connect to your databases on a DB instance. When you first create a DB instance, its firewall prevents any database access except through rules specified by an associated security group. </a:t>
            </a:r>
          </a:p>
          <a:p>
            <a:pPr marL="171425" indent="-171425">
              <a:spcAft>
                <a:spcPts val="600"/>
              </a:spcAft>
              <a:buFont typeface="Arial" panose="020B0604020202020204" pitchFamily="34" charset="0"/>
              <a:buChar char="•"/>
            </a:pPr>
            <a:r>
              <a:rPr lang="en-US" dirty="0"/>
              <a:t>Use Secure Socket Layer (SSL) connections with DB instances running the MySQL, </a:t>
            </a:r>
            <a:r>
              <a:rPr lang="en-US" dirty="0" err="1"/>
              <a:t>MariaDB</a:t>
            </a:r>
            <a:r>
              <a:rPr lang="en-US" dirty="0"/>
              <a:t>, PostgreSQL, or Microsoft SQL Server database engines.</a:t>
            </a:r>
          </a:p>
          <a:p>
            <a:pPr marL="171425" indent="-171425">
              <a:spcAft>
                <a:spcPts val="600"/>
              </a:spcAft>
              <a:buFont typeface="Arial" panose="020B0604020202020204" pitchFamily="34" charset="0"/>
              <a:buChar char="•"/>
            </a:pPr>
            <a:r>
              <a:rPr lang="en-US" dirty="0"/>
              <a:t>Use Amazon RDS encryption to secure your RDS DB instances and snapshots at rest. Amazon RDS encryption uses the industry standard AES-256 encryption algorithm to encrypt your data on the server that hosts your RDS DB</a:t>
            </a:r>
            <a:r>
              <a:rPr lang="en-US" baseline="0" dirty="0"/>
              <a:t> </a:t>
            </a:r>
            <a:r>
              <a:rPr lang="en-US" dirty="0"/>
              <a:t>instance. </a:t>
            </a:r>
          </a:p>
          <a:p>
            <a:pPr marL="171425" indent="-171425">
              <a:spcAft>
                <a:spcPts val="600"/>
              </a:spcAft>
              <a:buFont typeface="Arial" panose="020B0604020202020204" pitchFamily="34" charset="0"/>
              <a:buChar char="•"/>
            </a:pPr>
            <a:r>
              <a:rPr lang="en-US" dirty="0"/>
              <a:t>Use network encryption and transparent data encryption with Oracle DB instances.</a:t>
            </a:r>
          </a:p>
          <a:p>
            <a:pPr marL="171425" indent="-171425">
              <a:spcAft>
                <a:spcPts val="600"/>
              </a:spcAft>
              <a:buFont typeface="Arial" panose="020B0604020202020204" pitchFamily="34" charset="0"/>
              <a:buChar char="•"/>
            </a:pPr>
            <a:r>
              <a:rPr lang="en-US" dirty="0"/>
              <a:t>Use the security features of your DB engine to control who can log in to the databases on a DB instance, just as you would if the database was on your local network. </a:t>
            </a:r>
          </a:p>
          <a:p>
            <a:pPr>
              <a:spcAft>
                <a:spcPts val="600"/>
              </a:spcAft>
            </a:pPr>
            <a:r>
              <a:rPr lang="en-US" dirty="0"/>
              <a:t>For more information, see:</a:t>
            </a:r>
          </a:p>
          <a:p>
            <a:pPr marL="171450" indent="-171450">
              <a:spcAft>
                <a:spcPts val="600"/>
              </a:spcAft>
              <a:buFont typeface="Arial" panose="020B0604020202020204" pitchFamily="34" charset="0"/>
              <a:buChar char="•"/>
            </a:pPr>
            <a:r>
              <a:rPr lang="en-US" dirty="0"/>
              <a:t>Using Amazon RDS with Amazon Virtual Private Cloud (VPC) - </a:t>
            </a:r>
            <a:r>
              <a:rPr lang="en-US" dirty="0">
                <a:hlinkClick r:id="rId3"/>
              </a:rPr>
              <a:t>http://docs.aws.amazon.com/AmazonRDS/latest/UserGuide/USER_VPC.html</a:t>
            </a:r>
            <a:r>
              <a:rPr lang="en-US" dirty="0"/>
              <a:t> </a:t>
            </a:r>
          </a:p>
          <a:p>
            <a:pPr marL="171450" indent="-171450">
              <a:spcAft>
                <a:spcPts val="600"/>
              </a:spcAft>
              <a:buFont typeface="Arial" panose="020B0604020202020204" pitchFamily="34" charset="0"/>
              <a:buChar char="•"/>
            </a:pPr>
            <a:r>
              <a:rPr lang="en-US" dirty="0"/>
              <a:t>Setting up an IAM user - </a:t>
            </a:r>
            <a:r>
              <a:rPr lang="en-US" dirty="0">
                <a:hlinkClick r:id="rId4"/>
              </a:rPr>
              <a:t>http://docs.aws.amazon.com/AmazonRDS/latest/UserGuide/CHAP_SettingUp.html#CHAP_SettingUp.IAM</a:t>
            </a:r>
            <a:r>
              <a:rPr lang="en-US" dirty="0"/>
              <a:t> </a:t>
            </a:r>
          </a:p>
          <a:p>
            <a:pPr marL="171450" indent="-171450">
              <a:spcAft>
                <a:spcPts val="600"/>
              </a:spcAft>
              <a:buFont typeface="Arial" panose="020B0604020202020204" pitchFamily="34" charset="0"/>
              <a:buChar char="•"/>
            </a:pPr>
            <a:r>
              <a:rPr lang="en-US" dirty="0"/>
              <a:t>Using SSL with a DB instance - </a:t>
            </a:r>
            <a:r>
              <a:rPr lang="en-US" dirty="0">
                <a:hlinkClick r:id="rId5"/>
              </a:rPr>
              <a:t>http://docs.aws.amazon.com/AmazonRDS/latest/UserGuide/UsingWithRDS.SSL.html</a:t>
            </a:r>
            <a:r>
              <a:rPr lang="en-US" dirty="0"/>
              <a:t> </a:t>
            </a:r>
          </a:p>
          <a:p>
            <a:pPr marL="171450" indent="-171450">
              <a:spcAft>
                <a:spcPts val="600"/>
              </a:spcAft>
              <a:buFont typeface="Arial" panose="020B0604020202020204" pitchFamily="34" charset="0"/>
              <a:buChar char="•"/>
            </a:pPr>
            <a:r>
              <a:rPr lang="en-US" dirty="0"/>
              <a:t>Encrypting Amazon RDS Resources - </a:t>
            </a:r>
            <a:r>
              <a:rPr lang="en-US" dirty="0">
                <a:hlinkClick r:id="rId6"/>
              </a:rPr>
              <a:t>http://docs.aws.amazon.com/AmazonRDS/latest/UserGuide/Overview.Encryption.html</a:t>
            </a:r>
            <a:r>
              <a:rPr lang="en-US" dirty="0"/>
              <a:t> </a:t>
            </a:r>
          </a:p>
          <a:p>
            <a:pPr marL="171450" indent="-171450">
              <a:spcAft>
                <a:spcPts val="600"/>
              </a:spcAft>
              <a:buFont typeface="Arial" panose="020B0604020202020204" pitchFamily="34" charset="0"/>
              <a:buChar char="•"/>
            </a:pPr>
            <a:r>
              <a:rPr lang="en-US" dirty="0"/>
              <a:t>Oracle NNE - </a:t>
            </a:r>
            <a:r>
              <a:rPr lang="en-US" dirty="0">
                <a:hlinkClick r:id="rId7"/>
              </a:rPr>
              <a:t>http://docs.aws.amazon.com/AmazonRDS/latest/UserGuide/Appendix.Oracle.Options.html#Appendix.Oracle.Options.NetworkEncryption</a:t>
            </a:r>
            <a:r>
              <a:rPr lang="en-US" dirty="0"/>
              <a:t> </a:t>
            </a:r>
          </a:p>
          <a:p>
            <a:pPr marL="171450" indent="-171450">
              <a:spcAft>
                <a:spcPts val="600"/>
              </a:spcAft>
              <a:buFont typeface="Arial" panose="020B0604020202020204" pitchFamily="34" charset="0"/>
              <a:buChar char="•"/>
            </a:pPr>
            <a:r>
              <a:rPr lang="en-US" dirty="0"/>
              <a:t>Oracle TDE - </a:t>
            </a:r>
            <a:r>
              <a:rPr lang="en-US" dirty="0">
                <a:hlinkClick r:id="rId8"/>
              </a:rPr>
              <a:t>http://docs.aws.amazon.com/AmazonRDS/latest/UserGuide/Appendix.Oracle.Options.html#Appendix.Oracle.Options.AdvSecurity</a:t>
            </a:r>
            <a:r>
              <a:rPr lang="en-US" dirty="0"/>
              <a:t> </a:t>
            </a:r>
          </a:p>
          <a:p>
            <a:pPr>
              <a:spcAft>
                <a:spcPts val="600"/>
              </a:spcAft>
            </a:pPr>
            <a:endParaRPr lang="en-US" dirty="0"/>
          </a:p>
        </p:txBody>
      </p:sp>
    </p:spTree>
    <p:extLst>
      <p:ext uri="{BB962C8B-B14F-4D97-AF65-F5344CB8AC3E}">
        <p14:creationId xmlns:p14="http://schemas.microsoft.com/office/powerpoint/2010/main" val="21339539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a:t>
            </a:r>
            <a:r>
              <a:rPr lang="en-US" baseline="0" dirty="0"/>
              <a:t> slide shows a simple </a:t>
            </a:r>
            <a:r>
              <a:rPr lang="en-US" dirty="0"/>
              <a:t>application stack</a:t>
            </a:r>
            <a:r>
              <a:rPr lang="en-US" baseline="0" dirty="0"/>
              <a:t> with </a:t>
            </a:r>
            <a:r>
              <a:rPr lang="en-US" dirty="0"/>
              <a:t>an application running in an Amazon EC2</a:t>
            </a:r>
            <a:r>
              <a:rPr lang="en-US" baseline="0" dirty="0"/>
              <a:t> instance supported by a master database running in an Amazon RDS database instance. Presenting the application behind an elastic load balancer allows for compute resiliency and scaling features such as Auto Scaling and ELB groups to be adopted in the future.</a:t>
            </a:r>
            <a:endParaRPr lang="en-US" dirty="0"/>
          </a:p>
        </p:txBody>
      </p:sp>
    </p:spTree>
    <p:extLst>
      <p:ext uri="{BB962C8B-B14F-4D97-AF65-F5344CB8AC3E}">
        <p14:creationId xmlns:p14="http://schemas.microsoft.com/office/powerpoint/2010/main" val="35107127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RDS Multi-AZ deployments provide enhanced availability and durability for Database (DB) instances, making them a natural fit for production database workloads. When you provision a Multi-AZ DB instance, Amazon RDS automatically creates a primary DB instance and synchronously replicates the data to a standby instance in a different Availability Zone (AZ). Each Availability Zone runs on its own physically distinct, independent infrastructure and is engineered to be highly reliable. In case of an infrastructure failure (for example, instance hardware failure, storage failure, or network disruption), Amazon RDS performs an automatic failover to the standby so that you can resume database operations as soon as the failover is complete. Because the endpoint for your DB instance remains the same after a failover, your application can resume database operation without the need for manual administrative intervention.</a:t>
            </a:r>
          </a:p>
        </p:txBody>
      </p:sp>
    </p:spTree>
    <p:extLst>
      <p:ext uri="{BB962C8B-B14F-4D97-AF65-F5344CB8AC3E}">
        <p14:creationId xmlns:p14="http://schemas.microsoft.com/office/powerpoint/2010/main" val="7047845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slide shows an application stack that</a:t>
            </a:r>
            <a:r>
              <a:rPr lang="en-US" baseline="0" dirty="0"/>
              <a:t> uses </a:t>
            </a:r>
            <a:r>
              <a:rPr lang="en-US" dirty="0"/>
              <a:t>AWS reliability and durability</a:t>
            </a:r>
            <a:r>
              <a:rPr lang="en-US" baseline="0" dirty="0"/>
              <a:t> features. An ELB group of Amazon EC2 instances supports the application logic. The instances use a Multi-AZ Amazon RDS deployment. In the event of infrastructure failure, the database fails over to a standby instance. The application logic retries its database connections to the same endpoint as before, and the service resumes using the new master. Meanwhile, a new standby is instantiated.</a:t>
            </a:r>
          </a:p>
          <a:p>
            <a:pPr>
              <a:spcAft>
                <a:spcPts val="600"/>
              </a:spcAft>
            </a:pPr>
            <a:r>
              <a:rPr lang="en-US" baseline="0" dirty="0"/>
              <a:t>In addition to Amazon RDS’s automatic backups, the database snapshot feature is used to ensure that backups are durably retained. You can create a new database instance from a database snapshot whenever you want.</a:t>
            </a:r>
          </a:p>
          <a:p>
            <a:pPr>
              <a:spcAft>
                <a:spcPts val="600"/>
              </a:spcAft>
            </a:pPr>
            <a:r>
              <a:rPr lang="en-US" baseline="0" dirty="0"/>
              <a:t>For more information, see: </a:t>
            </a:r>
            <a:r>
              <a:rPr lang="en-US" dirty="0">
                <a:hlinkClick r:id="rId3"/>
              </a:rPr>
              <a:t>http://docs.aws.amazon.com/AmazonRDS/latest/UserGuide/Concepts.MultiAZ.html</a:t>
            </a:r>
            <a:r>
              <a:rPr lang="en-US" dirty="0"/>
              <a:t> </a:t>
            </a:r>
          </a:p>
        </p:txBody>
      </p:sp>
    </p:spTree>
    <p:extLst>
      <p:ext uri="{BB962C8B-B14F-4D97-AF65-F5344CB8AC3E}">
        <p14:creationId xmlns:p14="http://schemas.microsoft.com/office/powerpoint/2010/main" val="39034969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3894111"/>
          </a:xfrm>
        </p:spPr>
        <p:txBody>
          <a:bodyPr/>
          <a:lstStyle/>
          <a:p>
            <a:pPr marL="171425" indent="-171425">
              <a:spcAft>
                <a:spcPts val="600"/>
              </a:spcAft>
              <a:buFont typeface="Arial" panose="020B0604020202020204" pitchFamily="34" charset="0"/>
              <a:buChar char="•"/>
            </a:pPr>
            <a:r>
              <a:rPr lang="en-US" dirty="0"/>
              <a:t>Monitor your memory, CPU, and storage usage. Amazon CloudWatch can be set up to notify you when usage patterns change or when you approach the capacity of your deployment, so that you can maintain system performance and availability.</a:t>
            </a:r>
          </a:p>
          <a:p>
            <a:pPr marL="171425" indent="-171425">
              <a:spcAft>
                <a:spcPts val="600"/>
              </a:spcAft>
              <a:buFont typeface="Arial" panose="020B0604020202020204" pitchFamily="34" charset="0"/>
              <a:buChar char="•"/>
            </a:pPr>
            <a:r>
              <a:rPr lang="en-US" dirty="0"/>
              <a:t>Use Multi-AZ deployments to automatically provision and maintain a synchronous standby replica in a different Availability Zone.</a:t>
            </a:r>
          </a:p>
          <a:p>
            <a:pPr marL="171425" indent="-171425">
              <a:spcAft>
                <a:spcPts val="600"/>
              </a:spcAft>
              <a:buFont typeface="Arial" panose="020B0604020202020204" pitchFamily="34" charset="0"/>
              <a:buChar char="•"/>
            </a:pPr>
            <a:r>
              <a:rPr lang="en-US" dirty="0"/>
              <a:t>Enable automatic backups, and set the backup window to occur during the daily low in </a:t>
            </a:r>
            <a:r>
              <a:rPr lang="en-US" dirty="0" err="1"/>
              <a:t>WriteIOPS</a:t>
            </a:r>
            <a:r>
              <a:rPr lang="en-US" dirty="0"/>
              <a:t>.</a:t>
            </a:r>
          </a:p>
          <a:p>
            <a:pPr marL="171425" indent="-171425">
              <a:spcAft>
                <a:spcPts val="600"/>
              </a:spcAft>
              <a:buFont typeface="Arial" panose="020B0604020202020204" pitchFamily="34" charset="0"/>
              <a:buChar char="•"/>
            </a:pPr>
            <a:r>
              <a:rPr lang="en-US" dirty="0"/>
              <a:t>On a MySQL DB instance:</a:t>
            </a:r>
          </a:p>
          <a:p>
            <a:pPr marL="628558" lvl="1" indent="-171425">
              <a:spcAft>
                <a:spcPts val="600"/>
              </a:spcAft>
              <a:buFont typeface="Arial" panose="020B0604020202020204" pitchFamily="34" charset="0"/>
              <a:buChar char="•"/>
            </a:pPr>
            <a:r>
              <a:rPr lang="en-US" dirty="0"/>
              <a:t>Do not create more than 10,000 tables using provisioned IOPS (input/output operations per second) or 1000 tables using standard storage. Large numbers of tables will significantly increase database recovery time after a failover or database crash. If you need to create more tables than recommended, set the </a:t>
            </a:r>
            <a:r>
              <a:rPr lang="en-US" dirty="0" err="1"/>
              <a:t>innodb_file_per_table</a:t>
            </a:r>
            <a:r>
              <a:rPr lang="en-US" dirty="0"/>
              <a:t> parameter to 0. </a:t>
            </a:r>
          </a:p>
          <a:p>
            <a:pPr marL="628558" lvl="1" indent="-171425">
              <a:spcAft>
                <a:spcPts val="600"/>
              </a:spcAft>
              <a:buFont typeface="Arial" panose="020B0604020202020204" pitchFamily="34" charset="0"/>
              <a:buChar char="•"/>
            </a:pPr>
            <a:r>
              <a:rPr lang="en-US" dirty="0"/>
              <a:t>Avoid tables in your database growing too large. Underlying file system constraints restrict the maximum size of a MySQL table file to 2 TB. Instead, partition your large tables so that file sizes are well under the 2 TB limit. This approach can also improve performance and recovery time. </a:t>
            </a:r>
          </a:p>
          <a:p>
            <a:pPr marL="171425" indent="-171425">
              <a:spcAft>
                <a:spcPts val="600"/>
              </a:spcAft>
              <a:buFont typeface="Arial" panose="020B0604020202020204" pitchFamily="34" charset="0"/>
              <a:buChar char="•"/>
            </a:pPr>
            <a:r>
              <a:rPr lang="en-US" dirty="0"/>
              <a:t>If your database workload requires more I/O than you have provisioned, recovery after a failover or database failure will be slow. To increase the I/O capacity of a DB instance, do any or all of the following:</a:t>
            </a:r>
          </a:p>
          <a:p>
            <a:pPr marL="628558" lvl="1" indent="-171425">
              <a:spcAft>
                <a:spcPts val="600"/>
              </a:spcAft>
              <a:buFont typeface="Arial" panose="020B0604020202020204" pitchFamily="34" charset="0"/>
              <a:buChar char="•"/>
            </a:pPr>
            <a:r>
              <a:rPr lang="en-US" dirty="0"/>
              <a:t>Migrate to a DB instance class with high I/O capacity.</a:t>
            </a:r>
          </a:p>
          <a:p>
            <a:pPr marL="628558" lvl="1" indent="-171425">
              <a:spcAft>
                <a:spcPts val="600"/>
              </a:spcAft>
              <a:buFont typeface="Arial" panose="020B0604020202020204" pitchFamily="34" charset="0"/>
              <a:buChar char="•"/>
            </a:pPr>
            <a:r>
              <a:rPr lang="en-US" dirty="0"/>
              <a:t>Convert from standard storage to provisioned IOPS storage, and use a DB instance class that is optimized for provisioned IOPS. </a:t>
            </a:r>
          </a:p>
          <a:p>
            <a:pPr marL="154305" indent="-171425">
              <a:spcAft>
                <a:spcPts val="600"/>
              </a:spcAft>
              <a:buFont typeface="Arial" panose="020B0604020202020204" pitchFamily="34" charset="0"/>
              <a:buChar char="•"/>
            </a:pPr>
            <a:r>
              <a:rPr lang="en-US" dirty="0"/>
              <a:t>If you are already using provisioned IOPS storage, provision additional throughput capacity. </a:t>
            </a:r>
          </a:p>
          <a:p>
            <a:pPr marL="171425" indent="-171425">
              <a:spcAft>
                <a:spcPts val="600"/>
              </a:spcAft>
              <a:buFont typeface="Arial" panose="020B0604020202020204" pitchFamily="34" charset="0"/>
              <a:buChar char="•"/>
            </a:pPr>
            <a:r>
              <a:rPr lang="en-US" dirty="0"/>
              <a:t>If your client application is caching the DNS data of your DB instances, set a time to live (TTL) of less than 30 seconds. Because the underlying IP address of a DB instance can change after a failover, caching the DNS data for an extended time can lead to connection failures if your application tries to connect to an IP address that is no longer in service.</a:t>
            </a:r>
          </a:p>
          <a:p>
            <a:pPr marL="171425" indent="-171425">
              <a:spcAft>
                <a:spcPts val="600"/>
              </a:spcAft>
              <a:buFont typeface="Arial" panose="020B0604020202020204" pitchFamily="34" charset="0"/>
              <a:buChar char="•"/>
            </a:pPr>
            <a:r>
              <a:rPr lang="en-US" dirty="0"/>
              <a:t>Test failover for your DB instance to understand how long the process takes for your use case and to ensure that the application that accesses your DB instance can automatically connect to the new DB instance after failover.</a:t>
            </a:r>
          </a:p>
          <a:p>
            <a:pPr defTabSz="457133">
              <a:spcAft>
                <a:spcPts val="600"/>
              </a:spcAft>
              <a:defRPr/>
            </a:pPr>
            <a:r>
              <a:rPr lang="en-US" dirty="0"/>
              <a:t>For more information, see: </a:t>
            </a:r>
            <a:r>
              <a:rPr lang="en-US" dirty="0">
                <a:hlinkClick r:id="rId3"/>
              </a:rPr>
              <a:t>http://docs.aws.amazon.com/AmazonRDS/latest/UserGuide/CHAP_BestPractices.html</a:t>
            </a:r>
            <a:r>
              <a:rPr lang="en-US" dirty="0"/>
              <a:t> </a:t>
            </a:r>
          </a:p>
        </p:txBody>
      </p:sp>
    </p:spTree>
    <p:extLst>
      <p:ext uri="{BB962C8B-B14F-4D97-AF65-F5344CB8AC3E}">
        <p14:creationId xmlns:p14="http://schemas.microsoft.com/office/powerpoint/2010/main" val="34790899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DynamoDB is a fully managed NoSQL database service that offers high performance, predictable throughput, and low cost. It is easy to set up, operate, and scale. With Amazon </a:t>
            </a:r>
            <a:r>
              <a:rPr lang="en-US" dirty="0" err="1"/>
              <a:t>DynamoDB</a:t>
            </a:r>
            <a:r>
              <a:rPr lang="en-US" dirty="0"/>
              <a:t>, you can start small, specify the throughput and storage you need, and easily scale your capacity requirements in seconds, as needed. It automatically partitions data over multiple servers to meet your requested capacity. In addition, Amazon </a:t>
            </a:r>
            <a:r>
              <a:rPr lang="en-US" dirty="0" err="1"/>
              <a:t>DynamoDB</a:t>
            </a:r>
            <a:r>
              <a:rPr lang="en-US" dirty="0"/>
              <a:t> automatically replicates your data synchronously across multiple Availability Zones within an AWS Region to ensure high availability and data durability. </a:t>
            </a:r>
          </a:p>
        </p:txBody>
      </p:sp>
    </p:spTree>
    <p:extLst>
      <p:ext uri="{BB962C8B-B14F-4D97-AF65-F5344CB8AC3E}">
        <p14:creationId xmlns:p14="http://schemas.microsoft.com/office/powerpoint/2010/main" val="41969860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In Amazon DynamoDB, a </a:t>
            </a:r>
            <a:r>
              <a:rPr lang="en-US" i="1" dirty="0"/>
              <a:t>table</a:t>
            </a:r>
            <a:r>
              <a:rPr lang="en-US" dirty="0"/>
              <a:t> is a collection of </a:t>
            </a:r>
            <a:r>
              <a:rPr lang="en-US" i="1" dirty="0"/>
              <a:t>items,</a:t>
            </a:r>
            <a:r>
              <a:rPr lang="en-US" dirty="0"/>
              <a:t> and each item is a collection of </a:t>
            </a:r>
            <a:r>
              <a:rPr lang="en-US" i="1" dirty="0"/>
              <a:t>attributes</a:t>
            </a:r>
            <a:r>
              <a:rPr lang="en-US" dirty="0"/>
              <a:t>. Each attribute in an item is a name-value pair. An attribute can be a scalar (single-valued), a JSON document, or a set. </a:t>
            </a:r>
          </a:p>
          <a:p>
            <a:pPr>
              <a:spcAft>
                <a:spcPts val="600"/>
              </a:spcAft>
            </a:pPr>
            <a:r>
              <a:rPr lang="en-US" dirty="0"/>
              <a:t>For more information, see: </a:t>
            </a:r>
            <a:r>
              <a:rPr lang="en-US" dirty="0">
                <a:hlinkClick r:id="rId3"/>
              </a:rPr>
              <a:t>http://docs.aws.amazon.com/amazondynamodb/latest/developerguide/HowItWorks.html</a:t>
            </a:r>
            <a:r>
              <a:rPr lang="en-US" dirty="0"/>
              <a:t> </a:t>
            </a:r>
          </a:p>
        </p:txBody>
      </p:sp>
    </p:spTree>
    <p:extLst>
      <p:ext uri="{BB962C8B-B14F-4D97-AF65-F5344CB8AC3E}">
        <p14:creationId xmlns:p14="http://schemas.microsoft.com/office/powerpoint/2010/main" val="10135422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4470886"/>
          </a:xfrm>
        </p:spPr>
        <p:txBody>
          <a:bodyPr/>
          <a:lstStyle/>
          <a:p>
            <a:pPr>
              <a:spcAft>
                <a:spcPts val="600"/>
              </a:spcAft>
            </a:pPr>
            <a:r>
              <a:rPr lang="en-US" dirty="0"/>
              <a:t>When you create a table, in addition to the table name, you must specify the primary key of the table. As in other databases, a primary key in </a:t>
            </a:r>
            <a:r>
              <a:rPr lang="en-US" dirty="0" err="1"/>
              <a:t>DynamoDB</a:t>
            </a:r>
            <a:r>
              <a:rPr lang="en-US" dirty="0"/>
              <a:t> uniquely identifies each item in the table, so that no two items can have the same key. When you add, update, or delete an item in the table, you must specify the primary key attribute values for that item. </a:t>
            </a:r>
          </a:p>
          <a:p>
            <a:pPr>
              <a:spcAft>
                <a:spcPts val="600"/>
              </a:spcAft>
            </a:pPr>
            <a:r>
              <a:rPr lang="en-US" dirty="0" err="1"/>
              <a:t>DynamoDB</a:t>
            </a:r>
            <a:r>
              <a:rPr lang="en-US" dirty="0"/>
              <a:t> supports two different kinds of primary keys:</a:t>
            </a:r>
          </a:p>
          <a:p>
            <a:pPr marL="228567" indent="-228567">
              <a:spcAft>
                <a:spcPts val="600"/>
              </a:spcAft>
              <a:buFont typeface="+mj-lt"/>
              <a:buAutoNum type="arabicPeriod"/>
            </a:pPr>
            <a:r>
              <a:rPr lang="en-US" dirty="0"/>
              <a:t>Partition Key: A simple primary key, composed of one attribute known as the partition key. </a:t>
            </a:r>
            <a:r>
              <a:rPr lang="en-US" dirty="0" err="1"/>
              <a:t>DynamoDB</a:t>
            </a:r>
            <a:r>
              <a:rPr lang="en-US" dirty="0"/>
              <a:t> uses the partition key's value as input to an internal hash function; the output from the hash function determines the partition where the item is stored. No two items in a table can have the same partition key value.</a:t>
            </a:r>
          </a:p>
          <a:p>
            <a:pPr marL="228567" indent="-228567">
              <a:spcAft>
                <a:spcPts val="600"/>
              </a:spcAft>
              <a:buFont typeface="+mj-lt"/>
              <a:buAutoNum type="arabicPeriod"/>
            </a:pPr>
            <a:r>
              <a:rPr lang="en-US" dirty="0"/>
              <a:t>Partition Key and Sort Key: A composite primary key, composed of two attributes. The first attribute is the partition key, and the second attribute is the sort key. </a:t>
            </a:r>
            <a:r>
              <a:rPr lang="en-US" dirty="0" err="1"/>
              <a:t>DynamoDB</a:t>
            </a:r>
            <a:r>
              <a:rPr lang="en-US" dirty="0"/>
              <a:t> uses the partition key value as input to an internal hash function; the output from the hash function determines the partition where the item is stored. All items with the same partition key are stored together, in sorted order by sort key value. It is possible for two items to have the same partition key value, but those two items must have different sort key values.</a:t>
            </a:r>
          </a:p>
          <a:p>
            <a:pPr>
              <a:spcAft>
                <a:spcPts val="600"/>
              </a:spcAft>
            </a:pPr>
            <a:r>
              <a:rPr lang="en-US" dirty="0"/>
              <a:t>For more information, see: </a:t>
            </a:r>
            <a:r>
              <a:rPr lang="en-US" dirty="0">
                <a:hlinkClick r:id="rId3"/>
              </a:rPr>
              <a:t>http://docs.aws.amazon.com/amazondynamodb/latest/developerguide/HowItWorks.html</a:t>
            </a:r>
            <a:r>
              <a:rPr lang="en-US" dirty="0"/>
              <a:t> </a:t>
            </a:r>
          </a:p>
        </p:txBody>
      </p:sp>
    </p:spTree>
    <p:extLst>
      <p:ext uri="{BB962C8B-B14F-4D97-AF65-F5344CB8AC3E}">
        <p14:creationId xmlns:p14="http://schemas.microsoft.com/office/powerpoint/2010/main" val="157041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Understand Amazon Elastic Compute Cloud (EC2) concepts, including: </a:t>
            </a:r>
          </a:p>
          <a:p>
            <a:pPr marL="171450" indent="-171450">
              <a:spcAft>
                <a:spcPts val="600"/>
              </a:spcAft>
              <a:buFont typeface="Arial" panose="020B0604020202020204" pitchFamily="34" charset="0"/>
              <a:buChar char="•"/>
            </a:pPr>
            <a:r>
              <a:rPr lang="en-US" dirty="0"/>
              <a:t>Instances vs. servers</a:t>
            </a:r>
          </a:p>
          <a:p>
            <a:pPr marL="171450" indent="-171450">
              <a:spcAft>
                <a:spcPts val="600"/>
              </a:spcAft>
              <a:buFont typeface="Arial" panose="020B0604020202020204" pitchFamily="34" charset="0"/>
              <a:buChar char="•"/>
            </a:pPr>
            <a:r>
              <a:rPr lang="en-US" dirty="0"/>
              <a:t>Types and families</a:t>
            </a:r>
          </a:p>
          <a:p>
            <a:pPr marL="171450" indent="-171450">
              <a:spcAft>
                <a:spcPts val="600"/>
              </a:spcAft>
              <a:buFont typeface="Arial" panose="020B0604020202020204" pitchFamily="34" charset="0"/>
              <a:buChar char="•"/>
            </a:pPr>
            <a:r>
              <a:rPr lang="en-US" dirty="0"/>
              <a:t>Ephemeral vs. persistent storage (root instance volumes)</a:t>
            </a:r>
          </a:p>
          <a:p>
            <a:pPr marL="171450" indent="-171450">
              <a:spcAft>
                <a:spcPts val="600"/>
              </a:spcAft>
              <a:buFont typeface="Arial" panose="020B0604020202020204" pitchFamily="34" charset="0"/>
              <a:buChar char="•"/>
            </a:pPr>
            <a:r>
              <a:rPr lang="en-US" dirty="0"/>
              <a:t>Amazon Machine Images (AMIs)</a:t>
            </a:r>
          </a:p>
          <a:p>
            <a:pPr marL="171450" indent="-171450">
              <a:spcAft>
                <a:spcPts val="600"/>
              </a:spcAft>
              <a:buFont typeface="Arial" panose="020B0604020202020204" pitchFamily="34" charset="0"/>
              <a:buChar char="•"/>
            </a:pPr>
            <a:r>
              <a:rPr lang="en-US" dirty="0"/>
              <a:t>Bootstrapping/user data </a:t>
            </a:r>
          </a:p>
        </p:txBody>
      </p:sp>
    </p:spTree>
    <p:extLst>
      <p:ext uri="{BB962C8B-B14F-4D97-AF65-F5344CB8AC3E}">
        <p14:creationId xmlns:p14="http://schemas.microsoft.com/office/powerpoint/2010/main" val="33814161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When you create or update a table, you specify how much provisioned throughput capacity you need for reads and writes. Amazon </a:t>
            </a:r>
            <a:r>
              <a:rPr lang="en-US" dirty="0" err="1"/>
              <a:t>DynamoDB</a:t>
            </a:r>
            <a:r>
              <a:rPr lang="en-US" dirty="0"/>
              <a:t> will allocate the necessary machine resources to meet your throughput needs while ensuring consistent, low-latency performance.</a:t>
            </a:r>
          </a:p>
          <a:p>
            <a:pPr>
              <a:spcAft>
                <a:spcPts val="600"/>
              </a:spcAft>
            </a:pPr>
            <a:r>
              <a:rPr lang="en-US" dirty="0"/>
              <a:t>A unit of </a:t>
            </a:r>
            <a:r>
              <a:rPr lang="en-US" i="1" dirty="0"/>
              <a:t>read capacity</a:t>
            </a:r>
            <a:r>
              <a:rPr lang="en-US" dirty="0"/>
              <a:t> represents one strongly consistent read per second (or two eventually consistent reads per second) for items as large as 4 KB. A unit of </a:t>
            </a:r>
            <a:r>
              <a:rPr lang="en-US" i="1" dirty="0"/>
              <a:t>write capacity</a:t>
            </a:r>
            <a:r>
              <a:rPr lang="en-US" dirty="0"/>
              <a:t> represents one write per second for items as large as 1 KB. </a:t>
            </a:r>
          </a:p>
        </p:txBody>
      </p:sp>
    </p:spTree>
    <p:extLst>
      <p:ext uri="{BB962C8B-B14F-4D97-AF65-F5344CB8AC3E}">
        <p14:creationId xmlns:p14="http://schemas.microsoft.com/office/powerpoint/2010/main" val="17645724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Query operation enables you to query a table using the partition key and an optional sort key filter. If the table has a secondary index, you can also query the index using its key. You can query only tables that have a composite primary key (partition key and sort key). You can also query any secondary index on such tables. Query is the most efficient way to retrieve items from a table or a secondary index.</a:t>
            </a:r>
          </a:p>
          <a:p>
            <a:pPr>
              <a:spcAft>
                <a:spcPts val="600"/>
              </a:spcAft>
            </a:pPr>
            <a:r>
              <a:rPr lang="en-US" dirty="0"/>
              <a:t>Amazon </a:t>
            </a:r>
            <a:r>
              <a:rPr lang="en-US" dirty="0" err="1"/>
              <a:t>DynamoDB</a:t>
            </a:r>
            <a:r>
              <a:rPr lang="en-US" dirty="0"/>
              <a:t> also supports a Scan operation, which you can use on a table or a secondary index. The Scan operation reads every item in the table or secondary index. For large tables and secondary indexes, a scan can consume a large amount of resources; for this reason, we recommend that you design your applications so that you can use the Query operation mostly, and use Scan only where appropriate. </a:t>
            </a:r>
          </a:p>
          <a:p>
            <a:pPr>
              <a:spcAft>
                <a:spcPts val="600"/>
              </a:spcAft>
            </a:pPr>
            <a:r>
              <a:rPr lang="en-US" dirty="0"/>
              <a:t>You can use conditional expressions in both the Query and Scan operations to control which items are returned.</a:t>
            </a:r>
          </a:p>
          <a:p>
            <a:pPr>
              <a:spcAft>
                <a:spcPts val="600"/>
              </a:spcAft>
            </a:pPr>
            <a:r>
              <a:rPr lang="en-US" dirty="0"/>
              <a:t>For more information, see: </a:t>
            </a:r>
            <a:r>
              <a:rPr lang="en-US" dirty="0">
                <a:hlinkClick r:id="rId3"/>
              </a:rPr>
              <a:t>http://docs.aws.amazon.com/amazondynamodb/latest/developerguide/QueryAndScan.html</a:t>
            </a:r>
            <a:endParaRPr lang="en-US" dirty="0"/>
          </a:p>
        </p:txBody>
      </p:sp>
    </p:spTree>
    <p:extLst>
      <p:ext uri="{BB962C8B-B14F-4D97-AF65-F5344CB8AC3E}">
        <p14:creationId xmlns:p14="http://schemas.microsoft.com/office/powerpoint/2010/main" val="34127048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t>The slide shows a simple application architecture using Amazon </a:t>
            </a:r>
            <a:r>
              <a:rPr lang="en-US" dirty="0" err="1"/>
              <a:t>DynamoDB</a:t>
            </a:r>
            <a:r>
              <a:rPr lang="en-US" dirty="0"/>
              <a:t> to store data processed by applications on Amazon EC2 instances.</a:t>
            </a:r>
          </a:p>
        </p:txBody>
      </p:sp>
    </p:spTree>
    <p:extLst>
      <p:ext uri="{BB962C8B-B14F-4D97-AF65-F5344CB8AC3E}">
        <p14:creationId xmlns:p14="http://schemas.microsoft.com/office/powerpoint/2010/main" val="10036031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tabLst>
                <a:tab pos="339675" algn="l"/>
              </a:tabLst>
            </a:pPr>
            <a:r>
              <a:rPr lang="en-US" dirty="0">
                <a:solidFill>
                  <a:prstClr val="black"/>
                </a:solidFill>
                <a:cs typeface="Calibri" pitchFamily="34" charset="0"/>
              </a:rPr>
              <a:t>One type does not fit all. The choice depends on several factors. You can use both relational and NoSQL databases in one application, depending on requirements. This table provides a side-by-side comparison of relational</a:t>
            </a:r>
            <a:r>
              <a:rPr lang="en-US" dirty="0"/>
              <a:t> and non-relational databases.</a:t>
            </a:r>
          </a:p>
        </p:txBody>
      </p:sp>
    </p:spTree>
    <p:extLst>
      <p:ext uri="{BB962C8B-B14F-4D97-AF65-F5344CB8AC3E}">
        <p14:creationId xmlns:p14="http://schemas.microsoft.com/office/powerpoint/2010/main" val="19743268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ea typeface="Calibri"/>
                <a:cs typeface="Calibri"/>
              </a:rPr>
              <a:t>AWS provides several database alternatives for developers. You can run fully managed relational and NoSQL services, or you can operate your own database in the cloud on Amazon EC2 and Amazon EBS. </a:t>
            </a:r>
            <a:r>
              <a:rPr lang="en-US" dirty="0">
                <a:ea typeface="Calibri"/>
                <a:cs typeface="Times New Roman"/>
              </a:rPr>
              <a:t>If you need a relational database service with minimal administration, consider using Amazon RDS. If you need a fast, highly scalable NoSQL database service, consider using Amazon DynamoDB. If you need a relational database you can manage on your own, consider using your choice of relational AMIs. </a:t>
            </a:r>
            <a:endParaRPr lang="en-US" dirty="0"/>
          </a:p>
        </p:txBody>
      </p:sp>
    </p:spTree>
    <p:extLst>
      <p:ext uri="{BB962C8B-B14F-4D97-AF65-F5344CB8AC3E}">
        <p14:creationId xmlns:p14="http://schemas.microsoft.com/office/powerpoint/2010/main" val="12406210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Aft>
                <a:spcPts val="600"/>
              </a:spcAft>
              <a:buClrTx/>
              <a:buSzTx/>
              <a:buFontTx/>
              <a:buNone/>
              <a:tabLst/>
              <a:defRPr/>
            </a:pPr>
            <a:r>
              <a:rPr lang="en-US" dirty="0"/>
              <a:t>The answers to</a:t>
            </a:r>
            <a:r>
              <a:rPr lang="en-US" baseline="0" dirty="0"/>
              <a:t> the knowledge check questions </a:t>
            </a:r>
            <a:r>
              <a:rPr lang="en-US" baseline="0"/>
              <a:t>are shown on the slide.</a:t>
            </a:r>
            <a:endParaRPr lang="en-US" dirty="0"/>
          </a:p>
        </p:txBody>
      </p:sp>
    </p:spTree>
    <p:extLst>
      <p:ext uri="{BB962C8B-B14F-4D97-AF65-F5344CB8AC3E}">
        <p14:creationId xmlns:p14="http://schemas.microsoft.com/office/powerpoint/2010/main" val="40661100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10000"/>
              </a:lnSpc>
              <a:spcAft>
                <a:spcPts val="600"/>
              </a:spcAft>
            </a:pPr>
            <a:r>
              <a:rPr lang="en-US" dirty="0"/>
              <a:t>This module describes the fundamental elements of AWS Management Tools. </a:t>
            </a:r>
          </a:p>
        </p:txBody>
      </p:sp>
    </p:spTree>
    <p:extLst>
      <p:ext uri="{BB962C8B-B14F-4D97-AF65-F5344CB8AC3E}">
        <p14:creationId xmlns:p14="http://schemas.microsoft.com/office/powerpoint/2010/main" val="3807041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Aft>
                <a:spcPts val="600"/>
              </a:spcAft>
            </a:pPr>
            <a:r>
              <a:rPr lang="en-US" dirty="0"/>
              <a:t>Auto Scaling works as a triad of services working in sync. Elastic Load Balancing and EC2 instances feed metrics to Amazon CloudWatch. Auto Scaling defines a group with launch configurations and Auto Scaling policies. Amazon CloudWatch alarms execute Auto Scaling policies to affect the size of your fleet. All of these services work well individually, but together they become more powerful and increase the control and flexibility our customers demand.</a:t>
            </a:r>
          </a:p>
        </p:txBody>
      </p:sp>
    </p:spTree>
    <p:extLst>
      <p:ext uri="{BB962C8B-B14F-4D97-AF65-F5344CB8AC3E}">
        <p14:creationId xmlns:p14="http://schemas.microsoft.com/office/powerpoint/2010/main" val="16889370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487176"/>
          </a:xfrm>
        </p:spPr>
        <p:txBody>
          <a:bodyPr/>
          <a:lstStyle/>
          <a:p>
            <a:pPr eaLnBrk="1" hangingPunct="1">
              <a:spcAft>
                <a:spcPts val="600"/>
              </a:spcAft>
            </a:pPr>
            <a:r>
              <a:rPr lang="en-US" dirty="0"/>
              <a:t>Understand Elastic Load Balancing (ELB) concepts including:</a:t>
            </a:r>
          </a:p>
          <a:p>
            <a:pPr marL="171450" indent="-171450" eaLnBrk="1" hangingPunct="1">
              <a:spcAft>
                <a:spcPts val="600"/>
              </a:spcAft>
              <a:buFont typeface="Arial" panose="020B0604020202020204" pitchFamily="34" charset="0"/>
              <a:buChar char="•"/>
            </a:pPr>
            <a:r>
              <a:rPr lang="en-US" dirty="0"/>
              <a:t>Classic Load Balancer</a:t>
            </a:r>
          </a:p>
          <a:p>
            <a:pPr marL="171450" indent="-171450" eaLnBrk="1" hangingPunct="1">
              <a:spcAft>
                <a:spcPts val="600"/>
              </a:spcAft>
              <a:buFont typeface="Arial" panose="020B0604020202020204" pitchFamily="34" charset="0"/>
              <a:buChar char="•"/>
            </a:pPr>
            <a:r>
              <a:rPr lang="en-US" dirty="0"/>
              <a:t>Application Load Balancer</a:t>
            </a:r>
          </a:p>
          <a:p>
            <a:pPr marL="171450" indent="-171450" eaLnBrk="1" hangingPunct="1">
              <a:spcAft>
                <a:spcPts val="600"/>
              </a:spcAft>
              <a:buFont typeface="Arial" panose="020B0604020202020204" pitchFamily="34" charset="0"/>
              <a:buChar char="•"/>
            </a:pPr>
            <a:r>
              <a:rPr lang="en-US" dirty="0"/>
              <a:t>Load Balancer Comparison</a:t>
            </a:r>
          </a:p>
          <a:p>
            <a:pPr eaLnBrk="1" hangingPunct="1">
              <a:spcAft>
                <a:spcPts val="600"/>
              </a:spcAft>
            </a:pPr>
            <a:r>
              <a:rPr lang="en-US" dirty="0"/>
              <a:t>Elastic Load Balancing automatically distributes incoming application traffic across multiple Amazon EC2 instances. It enables you to achieve greater fault tolerance in your applications, and seamlessly provides the amount of load balancing capacity needed in response to incoming application traffic. Elastic Load Balancing detects unhealthy instances within a pool and automatically reroutes traffic to healthy instances until the unhealthy instances have been restored. You can enable Elastic Load Balancing within a single Availability Zone or across multiple zones for even more consistent application performance. </a:t>
            </a:r>
          </a:p>
          <a:p>
            <a:pPr>
              <a:spcAft>
                <a:spcPts val="600"/>
              </a:spcAft>
            </a:pPr>
            <a:r>
              <a:rPr lang="en-US" dirty="0"/>
              <a:t>You can access and work with your load balancer using one of the following interfaces: </a:t>
            </a:r>
          </a:p>
          <a:p>
            <a:pPr marL="171450" indent="-171450">
              <a:spcAft>
                <a:spcPts val="600"/>
              </a:spcAft>
              <a:buFont typeface="Arial"/>
              <a:buChar char="•"/>
            </a:pPr>
            <a:r>
              <a:rPr lang="en-US" dirty="0"/>
              <a:t>AWS Management Console: A simple web</a:t>
            </a:r>
            <a:r>
              <a:rPr lang="en-US" baseline="0" dirty="0"/>
              <a:t> </a:t>
            </a:r>
            <a:r>
              <a:rPr lang="en-US" dirty="0"/>
              <a:t>browser interface that you can use to create and manage your load balancers without using additional software or tools. </a:t>
            </a:r>
          </a:p>
          <a:p>
            <a:pPr marL="171450" indent="-171450">
              <a:spcAft>
                <a:spcPts val="600"/>
              </a:spcAft>
              <a:buFont typeface="Arial"/>
              <a:buChar char="•"/>
            </a:pPr>
            <a:r>
              <a:rPr lang="en-US" dirty="0"/>
              <a:t>Command Line Interfaces: A Java-based command</a:t>
            </a:r>
            <a:r>
              <a:rPr lang="en-US" baseline="0" dirty="0"/>
              <a:t> </a:t>
            </a:r>
            <a:r>
              <a:rPr lang="en-US" dirty="0"/>
              <a:t>line client that wraps the SOAP API.</a:t>
            </a:r>
          </a:p>
          <a:p>
            <a:pPr marL="171450" indent="-171450">
              <a:spcAft>
                <a:spcPts val="600"/>
              </a:spcAft>
              <a:buFont typeface="Arial"/>
              <a:buChar char="•"/>
            </a:pPr>
            <a:r>
              <a:rPr lang="en-US" dirty="0"/>
              <a:t>AWS SDKs: Language-specific APIs that take care of many of the connection details, such as calculating</a:t>
            </a:r>
            <a:r>
              <a:rPr lang="en-US" baseline="0" dirty="0"/>
              <a:t> signatures, handling request retries, and error handling.</a:t>
            </a:r>
          </a:p>
          <a:p>
            <a:pPr marL="171450" indent="-171450">
              <a:spcAft>
                <a:spcPts val="600"/>
              </a:spcAft>
              <a:buFont typeface="Arial"/>
              <a:buChar char="•"/>
            </a:pPr>
            <a:r>
              <a:rPr lang="en-US" baseline="0" dirty="0"/>
              <a:t>Query API: Low-level API actions that you call using HTTPS requests. </a:t>
            </a:r>
          </a:p>
          <a:p>
            <a:pPr marL="0" indent="0">
              <a:spcAft>
                <a:spcPts val="600"/>
              </a:spcAft>
              <a:buFont typeface="Arial"/>
              <a:buNone/>
            </a:pPr>
            <a:r>
              <a:rPr lang="en-US" baseline="0" dirty="0"/>
              <a:t>For more information, see:</a:t>
            </a:r>
          </a:p>
          <a:p>
            <a:pPr marL="171450" indent="-171450">
              <a:spcAft>
                <a:spcPts val="600"/>
              </a:spcAft>
              <a:buFont typeface="Arial" panose="020B0604020202020204" pitchFamily="34" charset="0"/>
              <a:buChar char="•"/>
            </a:pPr>
            <a:r>
              <a:rPr lang="en-US" baseline="0" dirty="0"/>
              <a:t>AWS SDKs</a:t>
            </a:r>
            <a:r>
              <a:rPr lang="en-US" dirty="0"/>
              <a:t>: </a:t>
            </a:r>
            <a:r>
              <a:rPr lang="en-US" dirty="0">
                <a:hlinkClick r:id="rId3"/>
              </a:rPr>
              <a:t>https://aws.amazon.com/tools/#SDKs</a:t>
            </a:r>
            <a:r>
              <a:rPr lang="en-US" dirty="0"/>
              <a:t> </a:t>
            </a:r>
            <a:endParaRPr lang="en-US" baseline="0" dirty="0"/>
          </a:p>
          <a:p>
            <a:pPr marL="171450" indent="-171450">
              <a:spcAft>
                <a:spcPts val="600"/>
              </a:spcAft>
              <a:buFont typeface="Arial" panose="020B0604020202020204" pitchFamily="34" charset="0"/>
              <a:buChar char="•"/>
            </a:pPr>
            <a:r>
              <a:rPr lang="en-US" baseline="0" dirty="0"/>
              <a:t>Application Load Balancer Query </a:t>
            </a:r>
            <a:r>
              <a:rPr lang="en-US" dirty="0"/>
              <a:t>API: </a:t>
            </a:r>
            <a:r>
              <a:rPr lang="en-US" dirty="0">
                <a:hlinkClick r:id="rId4"/>
              </a:rPr>
              <a:t>http://docs.aws.amazon.com/elasticloadbalancing/latest/APIReference/Welcome.html</a:t>
            </a:r>
            <a:r>
              <a:rPr lang="en-US" dirty="0"/>
              <a:t> </a:t>
            </a:r>
            <a:endParaRPr lang="en-US" baseline="0" dirty="0"/>
          </a:p>
          <a:p>
            <a:pPr marL="171450" indent="-171450">
              <a:spcAft>
                <a:spcPts val="600"/>
              </a:spcAft>
              <a:buFont typeface="Arial" panose="020B0604020202020204" pitchFamily="34" charset="0"/>
              <a:buChar char="•"/>
            </a:pPr>
            <a:r>
              <a:rPr lang="en-US" baseline="0" dirty="0"/>
              <a:t>Classic Load Balancer Query API</a:t>
            </a:r>
            <a:r>
              <a:rPr lang="en-US" dirty="0"/>
              <a:t>: </a:t>
            </a:r>
            <a:r>
              <a:rPr lang="en-US" dirty="0">
                <a:hlinkClick r:id="rId5"/>
              </a:rPr>
              <a:t>http://docs.aws.amazon.com/elasticloadbalancing/2012-06-01/APIReference/Welcome.html</a:t>
            </a:r>
            <a:r>
              <a:rPr lang="en-US" dirty="0"/>
              <a:t> </a:t>
            </a:r>
          </a:p>
          <a:p>
            <a:pPr eaLnBrk="1" hangingPunct="1">
              <a:spcAft>
                <a:spcPts val="600"/>
              </a:spcAft>
            </a:pPr>
            <a:endParaRPr lang="en-US" dirty="0"/>
          </a:p>
        </p:txBody>
      </p:sp>
    </p:spTree>
    <p:extLst>
      <p:ext uri="{BB962C8B-B14F-4D97-AF65-F5344CB8AC3E}">
        <p14:creationId xmlns:p14="http://schemas.microsoft.com/office/powerpoint/2010/main" val="20836852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354829"/>
          </a:xfrm>
        </p:spPr>
        <p:txBody>
          <a:bodyPr/>
          <a:lstStyle/>
          <a:p>
            <a:pPr>
              <a:spcAft>
                <a:spcPts val="600"/>
              </a:spcAft>
            </a:pPr>
            <a:r>
              <a:rPr lang="en-US" dirty="0"/>
              <a:t>A load balancer distributes incoming application traffic across multiple EC2 instances in multiple Availability Zones. This increases the fault tolerance of your applications. Elastic Load Balancing detects unhealthy instances and routes traffic only to healthy instances.</a:t>
            </a:r>
          </a:p>
          <a:p>
            <a:pPr>
              <a:spcAft>
                <a:spcPts val="600"/>
              </a:spcAft>
            </a:pPr>
            <a:r>
              <a:rPr lang="en-US" dirty="0"/>
              <a:t>Your load balancer serves as a single point of contact for clients. This increases the availability of your application. You can add and remove instances from your load balancer as your needs change, without disrupting the overall flow of requests to your application. Elastic Load Balancing scales your load balancer as traffic to your application changes over time. Elastic Load Balancing can scale to the vast majority of workloads automatically.</a:t>
            </a:r>
          </a:p>
          <a:p>
            <a:pPr>
              <a:spcAft>
                <a:spcPts val="600"/>
              </a:spcAft>
            </a:pPr>
            <a:r>
              <a:rPr lang="en-US" dirty="0"/>
              <a:t>A listener checks for connection requests from clients, using the protocol and port that you configure, and forwards requests to one or more registered instances using the protocol and port number that you configure. You add one or more listeners to your load balancer.</a:t>
            </a:r>
          </a:p>
          <a:p>
            <a:pPr>
              <a:spcAft>
                <a:spcPts val="600"/>
              </a:spcAft>
            </a:pPr>
            <a:r>
              <a:rPr lang="en-US" dirty="0"/>
              <a:t>You can configure health checks, which are used to monitor the health of the of the registered instances, so that the load balancer can send requests only to the healthy instances.</a:t>
            </a:r>
          </a:p>
          <a:p>
            <a:pPr>
              <a:spcAft>
                <a:spcPts val="600"/>
              </a:spcAft>
            </a:pPr>
            <a:r>
              <a:rPr lang="en-US" dirty="0"/>
              <a:t>By default, the load balancer distributes traffic evenly across the Availability Zones that you enable for your load balancer. To distribute traffic evenly across all registered instances in all enabled Availability Zones, enable </a:t>
            </a:r>
            <a:r>
              <a:rPr lang="en-US" i="1" dirty="0"/>
              <a:t>cross-zone load balancing</a:t>
            </a:r>
            <a:r>
              <a:rPr lang="en-US" dirty="0"/>
              <a:t> on your load balancer. </a:t>
            </a:r>
          </a:p>
          <a:p>
            <a:pPr>
              <a:spcAft>
                <a:spcPts val="600"/>
              </a:spcAft>
            </a:pPr>
            <a:r>
              <a:rPr lang="en-US" dirty="0"/>
              <a:t>For more information, see: </a:t>
            </a:r>
            <a:r>
              <a:rPr lang="en-US" dirty="0">
                <a:hlinkClick r:id="rId3"/>
              </a:rPr>
              <a:t>http://docs.aws.amazon.com/elasticloadbalancing/latest/classic/introduction.html</a:t>
            </a:r>
            <a:r>
              <a:rPr lang="en-US" dirty="0"/>
              <a:t> </a:t>
            </a:r>
          </a:p>
        </p:txBody>
      </p:sp>
    </p:spTree>
    <p:extLst>
      <p:ext uri="{BB962C8B-B14F-4D97-AF65-F5344CB8AC3E}">
        <p14:creationId xmlns:p14="http://schemas.microsoft.com/office/powerpoint/2010/main" val="498964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dirty="0"/>
              <a:t>Amazon EC2 instances are virtualized servers in Amazon’s data centers.</a:t>
            </a:r>
          </a:p>
          <a:p>
            <a:pPr>
              <a:spcAft>
                <a:spcPts val="600"/>
              </a:spcAft>
            </a:pPr>
            <a:r>
              <a:rPr lang="en-US" dirty="0"/>
              <a:t>Amazon EC2 is designed to make web-scale computing easier for developers. With Amazon EC2’s simple web service interface,</a:t>
            </a:r>
            <a:r>
              <a:rPr lang="en-US" baseline="0" dirty="0"/>
              <a:t> you can</a:t>
            </a:r>
            <a:r>
              <a:rPr lang="en-US" dirty="0"/>
              <a:t> obtain and configure capacity with minimal friction. It provides you with complete control of your computing resources and allows you to run on Amazon’s proven computing environment. </a:t>
            </a:r>
          </a:p>
          <a:p>
            <a:pPr>
              <a:spcAft>
                <a:spcPts val="600"/>
              </a:spcAft>
            </a:pPr>
            <a:r>
              <a:rPr lang="en-US" dirty="0"/>
              <a:t>Amazon EC2 reduces the time required to obtain and boot new server instances, which helps you to quickly scale capacity as your computing requirements change. Amazon EC2 changes the economics of computing by allowing you to pay only for capacity that you actually use. Amazon EC2 provides the tools for you to build failure-resilient applications and isolate the applications from common failure scenarios.</a:t>
            </a:r>
          </a:p>
          <a:p>
            <a:pPr>
              <a:spcAft>
                <a:spcPts val="600"/>
              </a:spcAft>
            </a:pPr>
            <a:r>
              <a:rPr lang="en-US" dirty="0"/>
              <a:t>For more information, see: </a:t>
            </a:r>
            <a:r>
              <a:rPr lang="en-US" dirty="0">
                <a:hlinkClick r:id="rId3"/>
              </a:rPr>
              <a:t>https://aws.amazon.com/ec2/</a:t>
            </a:r>
            <a:r>
              <a:rPr lang="en-US" dirty="0"/>
              <a:t> </a:t>
            </a:r>
          </a:p>
        </p:txBody>
      </p:sp>
    </p:spTree>
    <p:extLst>
      <p:ext uri="{BB962C8B-B14F-4D97-AF65-F5344CB8AC3E}">
        <p14:creationId xmlns:p14="http://schemas.microsoft.com/office/powerpoint/2010/main" val="169738658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836091"/>
          </a:xfrm>
        </p:spPr>
        <p:txBody>
          <a:bodyPr/>
          <a:lstStyle/>
          <a:p>
            <a:pPr>
              <a:spcAft>
                <a:spcPts val="600"/>
              </a:spcAft>
            </a:pPr>
            <a:r>
              <a:rPr lang="en-US" dirty="0"/>
              <a:t>An Application</a:t>
            </a:r>
            <a:r>
              <a:rPr lang="en-US" baseline="0" dirty="0"/>
              <a:t> Load Balancer (ALB) functions at the application layer (layer 7 of the OSI model). The ALB makes routing decisions based on the content of the application traffic in the HTTP messages. </a:t>
            </a:r>
          </a:p>
          <a:p>
            <a:pPr>
              <a:spcAft>
                <a:spcPts val="600"/>
              </a:spcAft>
            </a:pPr>
            <a:r>
              <a:rPr lang="en-US" baseline="0" dirty="0"/>
              <a:t>With ALB, we require you to enable multiple Availability Zones.</a:t>
            </a:r>
          </a:p>
          <a:p>
            <a:pPr>
              <a:spcAft>
                <a:spcPts val="600"/>
              </a:spcAft>
            </a:pPr>
            <a:r>
              <a:rPr lang="en-US" baseline="0" dirty="0"/>
              <a:t>A load balancer serves as the single point of contact for clients. You add one or more listeners to your load balancer.</a:t>
            </a:r>
          </a:p>
          <a:p>
            <a:pPr>
              <a:spcAft>
                <a:spcPts val="600"/>
              </a:spcAft>
            </a:pPr>
            <a:r>
              <a:rPr lang="en-US" dirty="0"/>
              <a:t>A </a:t>
            </a:r>
            <a:r>
              <a:rPr lang="en-US" i="0" dirty="0"/>
              <a:t>listener</a:t>
            </a:r>
            <a:r>
              <a:rPr lang="en-US" dirty="0"/>
              <a:t> checks for connection requests from clients, using the protocol and port that you configure, and forwards requests to one or more target groups, based on the rules that you define. Each rule specifies a target group, condition, and priority. When the condition is met, the traffic is forwarded to the target group. You must define a default rule for each listener, and you can add rules that specify different target groups based on the content of the request (also known </a:t>
            </a:r>
            <a:r>
              <a:rPr lang="en-US" i="0" dirty="0"/>
              <a:t>as </a:t>
            </a:r>
            <a:r>
              <a:rPr lang="en-US" i="1" dirty="0"/>
              <a:t>content-based routing</a:t>
            </a:r>
            <a:r>
              <a:rPr lang="en-US" i="0" dirty="0"/>
              <a:t>).</a:t>
            </a:r>
          </a:p>
          <a:p>
            <a:pPr>
              <a:spcAft>
                <a:spcPts val="600"/>
              </a:spcAft>
            </a:pPr>
            <a:r>
              <a:rPr lang="en-US" i="0" dirty="0"/>
              <a:t>Each target group routes requests to one or more registered targets, such as EC2 instances, using the protocol and port number that you specify. You can register a target with multiple target groups. You can configure health checks on a per target group basis. Health checks are performed on all targets registered to a target group that is specified in a listener rule for your load balancer. </a:t>
            </a:r>
          </a:p>
          <a:p>
            <a:pPr>
              <a:spcAft>
                <a:spcPts val="600"/>
              </a:spcAft>
            </a:pPr>
            <a:r>
              <a:rPr lang="en-US" i="0" dirty="0"/>
              <a:t>The slides shows the basic components of an ALB.</a:t>
            </a:r>
            <a:r>
              <a:rPr lang="en-US" i="0" baseline="0" dirty="0"/>
              <a:t> Each listener contains a default rule, and one listener contains another rule that routes requests to a different target group. One target is registered with two target groups. The listener on the right has been configured with a rule to route /</a:t>
            </a:r>
            <a:r>
              <a:rPr lang="en-US" i="0" baseline="0" dirty="0" err="1"/>
              <a:t>api</a:t>
            </a:r>
            <a:r>
              <a:rPr lang="en-US" i="0" baseline="0" dirty="0"/>
              <a:t> requests to one target and /mobile requests to another.</a:t>
            </a:r>
          </a:p>
          <a:p>
            <a:pPr>
              <a:spcAft>
                <a:spcPts val="600"/>
              </a:spcAft>
            </a:pPr>
            <a:r>
              <a:rPr lang="en-US" i="0" baseline="0" dirty="0"/>
              <a:t>For more information, see: </a:t>
            </a:r>
            <a:r>
              <a:rPr lang="en-US" dirty="0">
                <a:hlinkClick r:id="rId3"/>
              </a:rPr>
              <a:t>http://docs.aws.amazon.com/elasticloadbalancing/latest/application/introduction.html</a:t>
            </a:r>
            <a:r>
              <a:rPr lang="en-US" dirty="0"/>
              <a:t> </a:t>
            </a:r>
            <a:endParaRPr lang="en-US" i="0" dirty="0"/>
          </a:p>
        </p:txBody>
      </p:sp>
    </p:spTree>
    <p:extLst>
      <p:ext uri="{BB962C8B-B14F-4D97-AF65-F5344CB8AC3E}">
        <p14:creationId xmlns:p14="http://schemas.microsoft.com/office/powerpoint/2010/main" val="15788281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ALB access logs contain additional information and are stored in compressed format,</a:t>
            </a:r>
            <a:r>
              <a:rPr lang="en-US" baseline="0" dirty="0"/>
              <a:t> and ALB </a:t>
            </a:r>
            <a:r>
              <a:rPr lang="en-US" dirty="0"/>
              <a:t>has improved load balancer performance.</a:t>
            </a:r>
          </a:p>
          <a:p>
            <a:r>
              <a:rPr lang="en-US" dirty="0"/>
              <a:t>For more information, see: </a:t>
            </a:r>
            <a:r>
              <a:rPr lang="en-US" dirty="0">
                <a:hlinkClick r:id="rId3"/>
              </a:rPr>
              <a:t>http://docs.aws.amazon.com/elasticloadbalancing/latest/userguide/what-is-load-balancing.html</a:t>
            </a:r>
            <a:r>
              <a:rPr lang="en-US" dirty="0"/>
              <a:t> </a:t>
            </a:r>
          </a:p>
          <a:p>
            <a:endParaRPr lang="en-US" dirty="0"/>
          </a:p>
        </p:txBody>
      </p:sp>
    </p:spTree>
    <p:extLst>
      <p:ext uri="{BB962C8B-B14F-4D97-AF65-F5344CB8AC3E}">
        <p14:creationId xmlns:p14="http://schemas.microsoft.com/office/powerpoint/2010/main" val="28706466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Aft>
                <a:spcPts val="600"/>
              </a:spcAft>
              <a:buClrTx/>
              <a:buSzTx/>
              <a:buFontTx/>
              <a:buNone/>
              <a:tabLst/>
              <a:defRPr/>
            </a:pPr>
            <a:r>
              <a:rPr lang="en-US" dirty="0"/>
              <a:t>Amazon </a:t>
            </a:r>
            <a:r>
              <a:rPr lang="en-US" dirty="0" err="1"/>
              <a:t>CloudWatch</a:t>
            </a:r>
            <a:r>
              <a:rPr lang="en-US" dirty="0"/>
              <a:t> lets you view graphs, set alarms to troubleshoot, spot trends, and take automated action based on the state. It is accessible via the AWS Management Console, APIs, SDK, or CLI. You can customize with your own metrics or use a sample template found online. </a:t>
            </a:r>
          </a:p>
        </p:txBody>
      </p:sp>
    </p:spTree>
    <p:extLst>
      <p:ext uri="{BB962C8B-B14F-4D97-AF65-F5344CB8AC3E}">
        <p14:creationId xmlns:p14="http://schemas.microsoft.com/office/powerpoint/2010/main" val="41688750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For Amazon EC2 instances, Amazon CloudWatch basic monitoring collects and reports metrics for CPU utilization, data transfer, and disk usage activity from each Amazon EC2 instance at a five-minute frequency. Amazon CloudWatch detailed monitoring provides these same metrics at one-minute intervals, and also enables data aggregation by Amazon EC2 AMI ID and instance type. </a:t>
            </a:r>
          </a:p>
          <a:p>
            <a:pPr>
              <a:spcAft>
                <a:spcPts val="600"/>
              </a:spcAft>
            </a:pPr>
            <a:r>
              <a:rPr lang="en-US" dirty="0"/>
              <a:t>Set alarms on any of your metrics to receive notifications. You can also use Auto Scaling to add or remove Amazon instances. </a:t>
            </a:r>
          </a:p>
          <a:p>
            <a:pPr>
              <a:spcAft>
                <a:spcPts val="600"/>
              </a:spcAft>
            </a:pPr>
            <a:r>
              <a:rPr lang="en-US" dirty="0"/>
              <a:t>For more information, see:</a:t>
            </a:r>
          </a:p>
          <a:p>
            <a:pPr marL="171450" indent="-171450">
              <a:spcAft>
                <a:spcPts val="600"/>
              </a:spcAft>
              <a:buFont typeface="Arial" panose="020B0604020202020204" pitchFamily="34" charset="0"/>
              <a:buChar char="•"/>
            </a:pPr>
            <a:r>
              <a:rPr lang="en-US" dirty="0">
                <a:hlinkClick r:id="rId3"/>
              </a:rPr>
              <a:t>http://docs.aws.amazon.com/AmazonCloudWatch/latest/DeveloperGuide/AlarmThatSendsEmail.html</a:t>
            </a:r>
            <a:r>
              <a:rPr lang="en-US" dirty="0"/>
              <a:t> </a:t>
            </a:r>
          </a:p>
          <a:p>
            <a:pPr marL="171450" indent="-171450">
              <a:spcAft>
                <a:spcPts val="600"/>
              </a:spcAft>
              <a:buFont typeface="Arial" panose="020B0604020202020204" pitchFamily="34" charset="0"/>
              <a:buChar char="•"/>
            </a:pPr>
            <a:r>
              <a:rPr lang="en-US" dirty="0">
                <a:hlinkClick r:id="rId4"/>
              </a:rPr>
              <a:t>https://aws.amazon.com/cloudwatch/details/#other-aws-resource-monitoring</a:t>
            </a:r>
            <a:r>
              <a:rPr lang="en-US" dirty="0"/>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hlinkClick r:id="rId5"/>
              </a:rPr>
              <a:t>https://aws.amazon.com/blogs/aws/new-cloudwatch-events-track-and-respond-to-changes-to-your-aws-resources/</a:t>
            </a:r>
            <a:r>
              <a:rPr lang="en-US" dirty="0"/>
              <a:t> </a:t>
            </a:r>
          </a:p>
        </p:txBody>
      </p:sp>
    </p:spTree>
    <p:extLst>
      <p:ext uri="{BB962C8B-B14F-4D97-AF65-F5344CB8AC3E}">
        <p14:creationId xmlns:p14="http://schemas.microsoft.com/office/powerpoint/2010/main" val="20504164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CloudWatch is a metrics repository. AWS products put metrics into the repository, and you retrieve statistics based on the metrics. Statistics can be graphically presented in the CloudWatch console.</a:t>
            </a:r>
          </a:p>
        </p:txBody>
      </p:sp>
    </p:spTree>
    <p:extLst>
      <p:ext uri="{BB962C8B-B14F-4D97-AF65-F5344CB8AC3E}">
        <p14:creationId xmlns:p14="http://schemas.microsoft.com/office/powerpoint/2010/main" val="36141080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slide shows screenshots from the Amazon </a:t>
            </a:r>
            <a:r>
              <a:rPr lang="en-US" dirty="0" err="1"/>
              <a:t>CloudWatch</a:t>
            </a:r>
            <a:r>
              <a:rPr lang="en-US" dirty="0"/>
              <a:t> console. In the example, the user has selected an EC2 per-instance metric of </a:t>
            </a:r>
            <a:r>
              <a:rPr lang="en-US" dirty="0" err="1"/>
              <a:t>CPUUtilization</a:t>
            </a:r>
            <a:r>
              <a:rPr lang="en-US" dirty="0"/>
              <a:t>.</a:t>
            </a:r>
          </a:p>
        </p:txBody>
      </p:sp>
    </p:spTree>
    <p:extLst>
      <p:ext uri="{BB962C8B-B14F-4D97-AF65-F5344CB8AC3E}">
        <p14:creationId xmlns:p14="http://schemas.microsoft.com/office/powerpoint/2010/main" val="21995707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Understand Auto Scaling concepts including:</a:t>
            </a:r>
          </a:p>
          <a:p>
            <a:pPr marL="171450" indent="-171450">
              <a:spcAft>
                <a:spcPts val="600"/>
              </a:spcAft>
              <a:buFont typeface="Arial" panose="020B0604020202020204" pitchFamily="34" charset="0"/>
              <a:buChar char="•"/>
            </a:pPr>
            <a:r>
              <a:rPr lang="en-US" dirty="0"/>
              <a:t>Launch configurations</a:t>
            </a:r>
          </a:p>
          <a:p>
            <a:pPr marL="171450" indent="-171450">
              <a:spcAft>
                <a:spcPts val="600"/>
              </a:spcAft>
              <a:buFont typeface="Arial" panose="020B0604020202020204" pitchFamily="34" charset="0"/>
              <a:buChar char="•"/>
            </a:pPr>
            <a:r>
              <a:rPr lang="en-US" dirty="0"/>
              <a:t>Auto Scaling groups</a:t>
            </a:r>
          </a:p>
          <a:p>
            <a:pPr marL="171450" indent="-171450">
              <a:spcAft>
                <a:spcPts val="600"/>
              </a:spcAft>
              <a:buFont typeface="Arial" panose="020B0604020202020204" pitchFamily="34" charset="0"/>
              <a:buChar char="•"/>
            </a:pPr>
            <a:r>
              <a:rPr lang="en-US" dirty="0"/>
              <a:t>Scaling plans </a:t>
            </a:r>
          </a:p>
          <a:p>
            <a:pPr marL="171450" indent="-171450">
              <a:spcAft>
                <a:spcPts val="600"/>
              </a:spcAft>
              <a:buFont typeface="Arial" panose="020B0604020202020204" pitchFamily="34" charset="0"/>
              <a:buChar char="•"/>
            </a:pPr>
            <a:r>
              <a:rPr lang="en-US" dirty="0"/>
              <a:t>Auto Scaling lifecycle</a:t>
            </a:r>
          </a:p>
          <a:p>
            <a:pPr marL="171450" indent="-171450">
              <a:spcAft>
                <a:spcPts val="600"/>
              </a:spcAft>
              <a:buFont typeface="Arial" panose="020B0604020202020204" pitchFamily="34" charset="0"/>
              <a:buChar char="•"/>
            </a:pPr>
            <a:r>
              <a:rPr lang="en-US" dirty="0"/>
              <a:t>Auto Scaling limits </a:t>
            </a:r>
          </a:p>
          <a:p>
            <a:pPr marL="0" marR="0" indent="0" algn="l" defTabSz="457200" rtl="0" eaLnBrk="1" fontAlgn="auto" latinLnBrk="0" hangingPunct="1">
              <a:lnSpc>
                <a:spcPct val="100000"/>
              </a:lnSpc>
              <a:spcAft>
                <a:spcPts val="600"/>
              </a:spcAft>
              <a:buClrTx/>
              <a:buSzTx/>
              <a:buFontTx/>
              <a:buNone/>
              <a:tabLst/>
              <a:defRPr/>
            </a:pPr>
            <a:r>
              <a:rPr lang="en-US" dirty="0"/>
              <a:t>Auto Scaling helps you ensure that you have the correct number of EC2 instances available to handle the load for your application. Auto Scaling is particularly well-suited for applications that experience hourly, daily, or weekly variability in usage.</a:t>
            </a:r>
          </a:p>
        </p:txBody>
      </p:sp>
    </p:spTree>
    <p:extLst>
      <p:ext uri="{BB962C8B-B14F-4D97-AF65-F5344CB8AC3E}">
        <p14:creationId xmlns:p14="http://schemas.microsoft.com/office/powerpoint/2010/main" val="98280280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Adding Auto Scaling to your application architecture is one way to maximize the benefits of the AWS Cloud. When you use Auto Scaling, your applications gain the following benefits:</a:t>
            </a:r>
          </a:p>
          <a:p>
            <a:pPr marL="171450" indent="-171450">
              <a:spcAft>
                <a:spcPts val="600"/>
              </a:spcAft>
              <a:buFont typeface="Arial" panose="020B0604020202020204" pitchFamily="34" charset="0"/>
              <a:buChar char="•"/>
            </a:pPr>
            <a:r>
              <a:rPr lang="en-US" dirty="0"/>
              <a:t>Better fault tolerance: Auto Scaling can detect when an instance is unhealthy, terminate it, and launch an instance to replace it. You can also configure Auto Scaling to use multiple Availability Zones. If one Availability Zone becomes unavailable, Auto Scaling can launch instances in another one to compensate.</a:t>
            </a:r>
          </a:p>
          <a:p>
            <a:pPr marL="171450" indent="-171450">
              <a:spcAft>
                <a:spcPts val="600"/>
              </a:spcAft>
              <a:buFont typeface="Arial" panose="020B0604020202020204" pitchFamily="34" charset="0"/>
              <a:buChar char="•"/>
            </a:pPr>
            <a:r>
              <a:rPr lang="en-US" dirty="0"/>
              <a:t>Better availability: Auto Scaling can help you ensure that your application always has the right amount of capacity to handle the current traffic demands. </a:t>
            </a:r>
          </a:p>
          <a:p>
            <a:pPr marL="171450" indent="-171450">
              <a:spcAft>
                <a:spcPts val="600"/>
              </a:spcAft>
              <a:buFont typeface="Arial" panose="020B0604020202020204" pitchFamily="34" charset="0"/>
              <a:buChar char="•"/>
            </a:pPr>
            <a:r>
              <a:rPr lang="en-US" dirty="0"/>
              <a:t>Better cost management: Auto Scaling can dynamically increase and decrease capacity as needed. Because you pay for the EC2 instances you use, you save money by launching instances when they are actually needed and terminating them when they aren't needed.</a:t>
            </a:r>
          </a:p>
        </p:txBody>
      </p:sp>
    </p:spTree>
    <p:extLst>
      <p:ext uri="{BB962C8B-B14F-4D97-AF65-F5344CB8AC3E}">
        <p14:creationId xmlns:p14="http://schemas.microsoft.com/office/powerpoint/2010/main" val="34528115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When you create an Auto Scaling group, you must specify a launch configuration. You can specify your launch configuration with multiple Auto Scaling groups. However, you can only specify one launch configuration for an Auto Scaling group at a time, and you can't modify a launch configuration after you've created it. If you want to change the launch configuration for your Auto Scaling group, you must create a new launch configuration and then update your Auto Scaling group with the new launch configuration. When you change the launch configuration for your Auto Scaling group, any new instances are launched using the new configuration parameters, but existing instances are not affected.</a:t>
            </a:r>
          </a:p>
          <a:p>
            <a:pPr>
              <a:spcAft>
                <a:spcPts val="600"/>
              </a:spcAft>
            </a:pPr>
            <a:r>
              <a:rPr lang="en-US" dirty="0"/>
              <a:t>For more information, see: </a:t>
            </a:r>
            <a:r>
              <a:rPr lang="en-US" dirty="0">
                <a:hlinkClick r:id="rId3"/>
              </a:rPr>
              <a:t>http://docs.aws.amazon.com/AutoScaling/latest/DeveloperGuide/LaunchConfiguration.html</a:t>
            </a:r>
            <a:r>
              <a:rPr lang="en-US" dirty="0"/>
              <a:t> </a:t>
            </a:r>
          </a:p>
        </p:txBody>
      </p:sp>
    </p:spTree>
    <p:extLst>
      <p:ext uri="{BB962C8B-B14F-4D97-AF65-F5344CB8AC3E}">
        <p14:creationId xmlns:p14="http://schemas.microsoft.com/office/powerpoint/2010/main" val="21753390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spcAft>
                <a:spcPts val="600"/>
              </a:spcAft>
            </a:pPr>
            <a:r>
              <a:rPr lang="en-US" dirty="0"/>
              <a:t>You can</a:t>
            </a:r>
            <a:r>
              <a:rPr lang="en-US" baseline="0" dirty="0"/>
              <a:t> </a:t>
            </a:r>
            <a:r>
              <a:rPr lang="en-US" dirty="0"/>
              <a:t>create collections of EC2 instances, called Auto Scaling groups. You can specify the minimum number of instances in each Auto Scaling group, and Auto Scaling ensures that your group never goes below this size. You can specify the maximum number of instances in each Auto Scaling group, and Auto Scaling ensures that your group never goes above this size. If you specify the desired capacity, either when you create the group or at any time thereafter, Auto Scaling ensures that your group has this many instances. If you specify scaling policies, Auto Scaling can launch or terminate instances as demand on your application increases or decreases.</a:t>
            </a:r>
          </a:p>
        </p:txBody>
      </p:sp>
    </p:spTree>
    <p:extLst>
      <p:ext uri="{BB962C8B-B14F-4D97-AF65-F5344CB8AC3E}">
        <p14:creationId xmlns:p14="http://schemas.microsoft.com/office/powerpoint/2010/main" val="317459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EC2 presents a true virtual computing environment, allowing you to use web service interfaces to launch instances with a variety of operating systems, load them with your custom application environment, manage your network’s access permissions, and run your image using as many systems as you need. </a:t>
            </a:r>
          </a:p>
          <a:p>
            <a:pPr>
              <a:spcAft>
                <a:spcPts val="600"/>
              </a:spcAft>
            </a:pPr>
            <a:r>
              <a:rPr lang="en-US" dirty="0"/>
              <a:t>You can programmatically scale your computing capacity as your requirements change. You pay only for capacity that you actually use and can choose Linux or Windows. You can leverage the AWS global infrastructure to deploy across regions and Availability Zones (AZs) for reliability. </a:t>
            </a:r>
          </a:p>
          <a:p>
            <a:r>
              <a:rPr lang="en-US" dirty="0"/>
              <a:t>For</a:t>
            </a:r>
            <a:r>
              <a:rPr lang="en-US" baseline="0" dirty="0"/>
              <a:t> more information, see: </a:t>
            </a:r>
            <a:r>
              <a:rPr lang="en-US" dirty="0">
                <a:hlinkClick r:id="rId3"/>
              </a:rPr>
              <a:t>http://docs.aws.amazon.com/AWSEC2/latest/UserGuide/Using_Tags.html</a:t>
            </a:r>
            <a:r>
              <a:rPr lang="en-US" dirty="0"/>
              <a:t> </a:t>
            </a:r>
          </a:p>
          <a:p>
            <a:pPr>
              <a:spcAft>
                <a:spcPts val="600"/>
              </a:spcAft>
            </a:pPr>
            <a:endParaRPr lang="en-US" dirty="0"/>
          </a:p>
        </p:txBody>
      </p:sp>
    </p:spTree>
    <p:extLst>
      <p:ext uri="{BB962C8B-B14F-4D97-AF65-F5344CB8AC3E}">
        <p14:creationId xmlns:p14="http://schemas.microsoft.com/office/powerpoint/2010/main" val="27375767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Aft>
                <a:spcPts val="600"/>
              </a:spcAft>
              <a:buClrTx/>
              <a:buSzTx/>
              <a:buFontTx/>
              <a:buNone/>
              <a:tabLst/>
              <a:defRPr/>
            </a:pPr>
            <a:r>
              <a:rPr lang="en-US" dirty="0"/>
              <a:t>Each CloudWatch alarm watches a single metric and sends messages to Auto Scaling when the metric breaches a threshold that you specify in your policy.</a:t>
            </a:r>
          </a:p>
          <a:p>
            <a:pPr marL="0" marR="0" indent="0" algn="l" defTabSz="457200" rtl="0" eaLnBrk="1" fontAlgn="auto" latinLnBrk="0" hangingPunct="1">
              <a:lnSpc>
                <a:spcPct val="100000"/>
              </a:lnSpc>
              <a:spcAft>
                <a:spcPts val="600"/>
              </a:spcAft>
              <a:buClrTx/>
              <a:buSzTx/>
              <a:buFontTx/>
              <a:buNone/>
              <a:tabLst/>
              <a:defRPr/>
            </a:pPr>
            <a:r>
              <a:rPr lang="en-US" dirty="0"/>
              <a:t>For</a:t>
            </a:r>
            <a:r>
              <a:rPr lang="en-US" baseline="0" dirty="0"/>
              <a:t> more information, see:</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hlinkClick r:id="rId3"/>
              </a:rPr>
              <a:t>http://docs.aws.amazon.com/AutoScaling/latest/DeveloperGuide/as-scale-based-on-demand.html</a:t>
            </a:r>
            <a:r>
              <a:rPr lang="en-US" dirty="0"/>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hlinkClick r:id="rId4"/>
              </a:rPr>
              <a:t>http://docs.aws.amazon.com/AutoScaling/latest/DeveloperGuide/policy_creating.html</a:t>
            </a:r>
            <a:r>
              <a:rPr lang="en-US" dirty="0"/>
              <a:t> </a:t>
            </a:r>
          </a:p>
        </p:txBody>
      </p:sp>
    </p:spTree>
    <p:extLst>
      <p:ext uri="{BB962C8B-B14F-4D97-AF65-F5344CB8AC3E}">
        <p14:creationId xmlns:p14="http://schemas.microsoft.com/office/powerpoint/2010/main" val="34565010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slide shows the basic lifecycle of instances within an Auto Scaling group. </a:t>
            </a:r>
          </a:p>
          <a:p>
            <a:pPr marL="228600" indent="-228600">
              <a:spcAft>
                <a:spcPts val="600"/>
              </a:spcAft>
              <a:buFont typeface="+mj-lt"/>
              <a:buAutoNum type="arabicPeriod"/>
            </a:pPr>
            <a:r>
              <a:rPr lang="en-US" dirty="0"/>
              <a:t>The Scaling group has a desired capacity of three instances. </a:t>
            </a:r>
          </a:p>
          <a:p>
            <a:pPr marL="228600" indent="-228600">
              <a:spcAft>
                <a:spcPts val="600"/>
              </a:spcAft>
              <a:buFont typeface="+mj-lt"/>
              <a:buAutoNum type="arabicPeriod"/>
            </a:pPr>
            <a:r>
              <a:rPr lang="en-US" dirty="0"/>
              <a:t>A CloudWatch alarm triggers scaling events, and policies scale the group at specific dates and times.</a:t>
            </a:r>
          </a:p>
          <a:p>
            <a:pPr marL="228600" indent="-228600">
              <a:spcAft>
                <a:spcPts val="600"/>
              </a:spcAft>
              <a:buFont typeface="+mj-lt"/>
              <a:buAutoNum type="arabicPeriod"/>
            </a:pPr>
            <a:r>
              <a:rPr lang="en-US" dirty="0"/>
              <a:t>The scaling policy launches an instance and attaches it to the Auto Scaling group.</a:t>
            </a:r>
          </a:p>
          <a:p>
            <a:pPr marL="228600" indent="-228600">
              <a:spcAft>
                <a:spcPts val="600"/>
              </a:spcAft>
              <a:buFont typeface="+mj-lt"/>
              <a:buAutoNum type="arabicPeriod"/>
            </a:pPr>
            <a:r>
              <a:rPr lang="en-US" dirty="0"/>
              <a:t>A health check fails and triggers an alarm similar to scaling out.</a:t>
            </a:r>
          </a:p>
          <a:p>
            <a:pPr marL="228600" indent="-228600">
              <a:spcAft>
                <a:spcPts val="600"/>
              </a:spcAft>
              <a:buFont typeface="+mj-lt"/>
              <a:buAutoNum type="arabicPeriod"/>
            </a:pPr>
            <a:r>
              <a:rPr lang="en-US" dirty="0"/>
              <a:t>The instance is terminated.</a:t>
            </a:r>
          </a:p>
          <a:p>
            <a:pPr marL="228600" indent="-228600">
              <a:spcAft>
                <a:spcPts val="600"/>
              </a:spcAft>
              <a:buFont typeface="+mj-lt"/>
              <a:buAutoNum type="arabicPeriod"/>
            </a:pPr>
            <a:r>
              <a:rPr lang="en-US" dirty="0"/>
              <a:t>The instance is detached from the Auto Scaling group.</a:t>
            </a:r>
          </a:p>
        </p:txBody>
      </p:sp>
    </p:spTree>
    <p:extLst>
      <p:ext uri="{BB962C8B-B14F-4D97-AF65-F5344CB8AC3E}">
        <p14:creationId xmlns:p14="http://schemas.microsoft.com/office/powerpoint/2010/main" val="21165877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status of checks provided by AWS Trusted Advisor is shown by using color coding on the dashboard page:</a:t>
            </a:r>
          </a:p>
          <a:p>
            <a:pPr marL="171450" indent="-171450">
              <a:spcAft>
                <a:spcPts val="600"/>
              </a:spcAft>
              <a:buFont typeface="Arial" panose="020B0604020202020204" pitchFamily="34" charset="0"/>
              <a:buChar char="•"/>
            </a:pPr>
            <a:r>
              <a:rPr lang="en-US" dirty="0"/>
              <a:t>Red: action recommended</a:t>
            </a:r>
          </a:p>
          <a:p>
            <a:pPr marL="171450" indent="-171450">
              <a:spcAft>
                <a:spcPts val="600"/>
              </a:spcAft>
              <a:buFont typeface="Arial" panose="020B0604020202020204" pitchFamily="34" charset="0"/>
              <a:buChar char="•"/>
            </a:pPr>
            <a:r>
              <a:rPr lang="en-US" dirty="0"/>
              <a:t>Yellow: investigation recommended</a:t>
            </a:r>
          </a:p>
          <a:p>
            <a:pPr marL="171450" indent="-171450">
              <a:spcAft>
                <a:spcPts val="600"/>
              </a:spcAft>
              <a:buFont typeface="Arial" panose="020B0604020202020204" pitchFamily="34" charset="0"/>
              <a:buChar char="•"/>
            </a:pPr>
            <a:r>
              <a:rPr lang="en-US" dirty="0"/>
              <a:t>Green: no problem detected</a:t>
            </a:r>
          </a:p>
          <a:p>
            <a:pPr>
              <a:spcAft>
                <a:spcPts val="600"/>
              </a:spcAft>
            </a:pPr>
            <a:r>
              <a:rPr lang="en-US" dirty="0"/>
              <a:t>For each check, you can review a detailed description of the recommended best practice, a set of alert criteria, guidelines for action, and a list of useful resources on the topic.</a:t>
            </a:r>
          </a:p>
        </p:txBody>
      </p:sp>
    </p:spTree>
    <p:extLst>
      <p:ext uri="{BB962C8B-B14F-4D97-AF65-F5344CB8AC3E}">
        <p14:creationId xmlns:p14="http://schemas.microsoft.com/office/powerpoint/2010/main" val="12668363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3964450"/>
          </a:xfrm>
        </p:spPr>
        <p:txBody>
          <a:bodyPr/>
          <a:lstStyle/>
          <a:p>
            <a:pPr>
              <a:spcAft>
                <a:spcPts val="600"/>
              </a:spcAft>
            </a:pPr>
            <a:r>
              <a:rPr lang="en-US" dirty="0"/>
              <a:t>AWS Trusted Advisor helps you save money on AWS by checking for unused and idle resources and making commitments to reserved capacity.</a:t>
            </a:r>
          </a:p>
          <a:p>
            <a:pPr>
              <a:spcAft>
                <a:spcPts val="600"/>
              </a:spcAft>
            </a:pPr>
            <a:r>
              <a:rPr lang="en-US" dirty="0"/>
              <a:t>The following cost optimization checks are available with Trusted Advisor:</a:t>
            </a:r>
          </a:p>
          <a:p>
            <a:pPr marL="171450" indent="-171450">
              <a:spcAft>
                <a:spcPts val="600"/>
              </a:spcAft>
              <a:buFont typeface="Arial" panose="020B0604020202020204" pitchFamily="34" charset="0"/>
              <a:buChar char="•"/>
            </a:pPr>
            <a:r>
              <a:rPr lang="en-US" dirty="0"/>
              <a:t>Amazon EC2 Reserved Instance Optimization: Checks your Amazon Elastic Compute Cloud (Amazon EC2) computing consumption history and calculates an optimal number of Partial Upfront Reserved Instances. Recommendations are based on the previous calendar month's hour-by-hour usage aggregated across all consolidated billing accounts.</a:t>
            </a:r>
          </a:p>
          <a:p>
            <a:pPr marL="171450" indent="-171450">
              <a:spcAft>
                <a:spcPts val="600"/>
              </a:spcAft>
              <a:buFont typeface="Arial" panose="020B0604020202020204" pitchFamily="34" charset="0"/>
              <a:buChar char="•"/>
            </a:pPr>
            <a:r>
              <a:rPr lang="en-US" dirty="0"/>
              <a:t>Low Utilization Amazon EC2 Instances: Checks the Amazon EC2 instances that were running at any time during the last 14 days and alerts you if the daily CPU utilization was 10% or less and network I/O was 5 MB or less on four or more days. </a:t>
            </a:r>
          </a:p>
          <a:p>
            <a:pPr marL="171450" indent="-171450">
              <a:spcAft>
                <a:spcPts val="600"/>
              </a:spcAft>
              <a:buFont typeface="Arial" panose="020B0604020202020204" pitchFamily="34" charset="0"/>
              <a:buChar char="•"/>
            </a:pPr>
            <a:r>
              <a:rPr lang="en-US" dirty="0"/>
              <a:t>Idle Load Balancers: Checks your Elastic Load Balancing configuration for load balancers that are not actively used. </a:t>
            </a:r>
          </a:p>
          <a:p>
            <a:pPr marL="171450" indent="-171450">
              <a:spcAft>
                <a:spcPts val="600"/>
              </a:spcAft>
              <a:buFont typeface="Arial" panose="020B0604020202020204" pitchFamily="34" charset="0"/>
              <a:buChar char="•"/>
            </a:pPr>
            <a:r>
              <a:rPr lang="en-US" dirty="0"/>
              <a:t>Underutilized Amazon EBS Volumes: Checks Amazon Elastic Block Store (Amazon EBS) volume configurations and warns when volumes appear to be underused.</a:t>
            </a:r>
          </a:p>
          <a:p>
            <a:pPr marL="171450" indent="-171450">
              <a:spcAft>
                <a:spcPts val="600"/>
              </a:spcAft>
              <a:buFont typeface="Arial" panose="020B0604020202020204" pitchFamily="34" charset="0"/>
              <a:buChar char="•"/>
            </a:pPr>
            <a:r>
              <a:rPr lang="en-US" dirty="0"/>
              <a:t>Unassociated Elastic IP Addresses: Checks for Elastic IP addresses (EIPs) that are not associated with a running Amazon EC2 instance.</a:t>
            </a:r>
          </a:p>
          <a:p>
            <a:pPr marL="171450" indent="-171450">
              <a:spcAft>
                <a:spcPts val="600"/>
              </a:spcAft>
              <a:buFont typeface="Arial" panose="020B0604020202020204" pitchFamily="34" charset="0"/>
              <a:buChar char="•"/>
            </a:pPr>
            <a:r>
              <a:rPr lang="en-US" dirty="0"/>
              <a:t>Amazon RDS Idle DB Instances: Checks the configuration of your Amazon Relational Database Service (Amazon RDS) for any DB instances that appear to be idle. If a DB instance has not had a connection for a prolonged period of time, you can shut down the instance to reduce costs. If persistent storage is needed for data on the instance, you can use lower-cost options such as taking and retaining a DB snapshot. </a:t>
            </a:r>
          </a:p>
        </p:txBody>
      </p:sp>
    </p:spTree>
    <p:extLst>
      <p:ext uri="{BB962C8B-B14F-4D97-AF65-F5344CB8AC3E}">
        <p14:creationId xmlns:p14="http://schemas.microsoft.com/office/powerpoint/2010/main" val="2301881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513091"/>
          </a:xfrm>
        </p:spPr>
        <p:txBody>
          <a:bodyPr/>
          <a:lstStyle/>
          <a:p>
            <a:pPr>
              <a:spcAft>
                <a:spcPts val="600"/>
              </a:spcAft>
            </a:pPr>
            <a:r>
              <a:rPr lang="en-US" dirty="0"/>
              <a:t>AWS Trusted Advisor helps you improve the security of your application by closing gaps, enabling various AWS security features, and examining your permissions.</a:t>
            </a:r>
          </a:p>
          <a:p>
            <a:pPr>
              <a:spcAft>
                <a:spcPts val="600"/>
              </a:spcAft>
            </a:pPr>
            <a:r>
              <a:rPr lang="en-US" dirty="0"/>
              <a:t>The following security checks are available with Trusted Advisor:</a:t>
            </a:r>
          </a:p>
          <a:p>
            <a:pPr marL="171450" indent="-171450">
              <a:spcAft>
                <a:spcPts val="600"/>
              </a:spcAft>
              <a:buFont typeface="Arial" panose="020B0604020202020204" pitchFamily="34" charset="0"/>
              <a:buChar char="•"/>
            </a:pPr>
            <a:r>
              <a:rPr lang="en-US" dirty="0"/>
              <a:t>Security Groups - Specific Ports Unrestricted: Checks security groups for rules that allow unrestricted access (0.0.0.0/0) to specific ports. Unrestricted access increases opportunities for malicious activity (hacking, denial-of-service attacks, loss of data). The ports with highest risk are flagged red, and those with less risk are flagged yellow. Ports flagged green are typically used by applications that require unrestricted access, such as HTTP and SMTP.</a:t>
            </a:r>
          </a:p>
          <a:p>
            <a:pPr marL="171450" indent="-171450">
              <a:spcAft>
                <a:spcPts val="600"/>
              </a:spcAft>
              <a:buFont typeface="Arial" panose="020B0604020202020204" pitchFamily="34" charset="0"/>
              <a:buChar char="•"/>
            </a:pPr>
            <a:r>
              <a:rPr lang="en-US" dirty="0"/>
              <a:t> Security Groups - Unrestricted Access: Checks security groups for rules that allow unrestricted access to a resource. Unrestricted access increases opportunities for malicious activity (hacking, denial-of-service attacks, loss of data).</a:t>
            </a:r>
          </a:p>
          <a:p>
            <a:pPr marL="171450" indent="-171450">
              <a:spcAft>
                <a:spcPts val="600"/>
              </a:spcAft>
              <a:buFont typeface="Arial" panose="020B0604020202020204" pitchFamily="34" charset="0"/>
              <a:buChar char="•"/>
            </a:pPr>
            <a:r>
              <a:rPr lang="en-US" dirty="0"/>
              <a:t>IAM Use (Free!): Checks for your use of AWS Identity and Access Management (IAM). </a:t>
            </a:r>
          </a:p>
          <a:p>
            <a:pPr marL="171450" indent="-171450">
              <a:spcAft>
                <a:spcPts val="600"/>
              </a:spcAft>
              <a:buFont typeface="Arial" panose="020B0604020202020204" pitchFamily="34" charset="0"/>
              <a:buChar char="•"/>
            </a:pPr>
            <a:r>
              <a:rPr lang="en-US" dirty="0"/>
              <a:t>Amazon S3 Bucket Permissions: Checks buckets in Amazon Simple Storage Service (Amazon S3) that have open access permissions. This check examines explicit bucket permissions, but it does not examine associated bucket policies that might override the bucket permissions.</a:t>
            </a:r>
          </a:p>
          <a:p>
            <a:pPr marL="171450" indent="-171450">
              <a:spcAft>
                <a:spcPts val="600"/>
              </a:spcAft>
              <a:buFont typeface="Arial" panose="020B0604020202020204" pitchFamily="34" charset="0"/>
              <a:buChar char="•"/>
            </a:pPr>
            <a:r>
              <a:rPr lang="en-US" dirty="0"/>
              <a:t>MFA on Root Account: Checks the root account and warns if multi-factor authentication (MFA) is not enabled. </a:t>
            </a:r>
          </a:p>
          <a:p>
            <a:pPr marL="171450" indent="-171450">
              <a:spcAft>
                <a:spcPts val="600"/>
              </a:spcAft>
              <a:buFont typeface="Arial" panose="020B0604020202020204" pitchFamily="34" charset="0"/>
              <a:buChar char="•"/>
            </a:pPr>
            <a:r>
              <a:rPr lang="en-US" dirty="0"/>
              <a:t>IAM Password Policy: Checks the password policy for your account and warns when a password policy is not enabled or if password content requirements have not been enabled. </a:t>
            </a:r>
          </a:p>
          <a:p>
            <a:pPr marL="171450" indent="-171450">
              <a:spcAft>
                <a:spcPts val="600"/>
              </a:spcAft>
              <a:buFont typeface="Arial" panose="020B0604020202020204" pitchFamily="34" charset="0"/>
              <a:buChar char="•"/>
            </a:pPr>
            <a:r>
              <a:rPr lang="en-US" dirty="0"/>
              <a:t>Amazon RDS Security Group Access Risk: Checks security group configurations for Amazon Relational Database Service (Amazon RDS) and warns when a security group rule might grant overly permissive access to your database. </a:t>
            </a:r>
          </a:p>
        </p:txBody>
      </p:sp>
    </p:spTree>
    <p:extLst>
      <p:ext uri="{BB962C8B-B14F-4D97-AF65-F5344CB8AC3E}">
        <p14:creationId xmlns:p14="http://schemas.microsoft.com/office/powerpoint/2010/main" val="80000908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3612758"/>
          </a:xfrm>
        </p:spPr>
        <p:txBody>
          <a:bodyPr/>
          <a:lstStyle/>
          <a:p>
            <a:pPr>
              <a:spcAft>
                <a:spcPts val="600"/>
              </a:spcAft>
            </a:pPr>
            <a:r>
              <a:rPr lang="en-US" dirty="0"/>
              <a:t>AWS Trusted Advisor helps you increase the availability and redundancy of your AWS application by taking advantage of </a:t>
            </a:r>
            <a:r>
              <a:rPr lang="en-US" dirty="0" err="1"/>
              <a:t>autoscaling</a:t>
            </a:r>
            <a:r>
              <a:rPr lang="en-US" dirty="0"/>
              <a:t>, health checks, multi-AZ, and backup capabilities.</a:t>
            </a:r>
          </a:p>
          <a:p>
            <a:pPr marL="0" marR="0" indent="0" algn="l" defTabSz="457200" rtl="0" eaLnBrk="1" fontAlgn="auto" latinLnBrk="0" hangingPunct="1">
              <a:lnSpc>
                <a:spcPct val="100000"/>
              </a:lnSpc>
              <a:spcAft>
                <a:spcPts val="600"/>
              </a:spcAft>
              <a:buClrTx/>
              <a:buSzTx/>
              <a:buFontTx/>
              <a:buNone/>
              <a:tabLst/>
              <a:defRPr/>
            </a:pPr>
            <a:r>
              <a:rPr lang="en-US" dirty="0"/>
              <a:t>The following fault tolerance checks are available with Trusted Advisor:</a:t>
            </a:r>
          </a:p>
          <a:p>
            <a:pPr marL="171450" indent="-171450">
              <a:spcAft>
                <a:spcPts val="600"/>
              </a:spcAft>
              <a:buFont typeface="Arial" panose="020B0604020202020204" pitchFamily="34" charset="0"/>
              <a:buChar char="•"/>
            </a:pPr>
            <a:r>
              <a:rPr lang="en-US" dirty="0"/>
              <a:t>Amazon EBS Snapshots: Checks the age of the snapshots for your Amazon Elastic Block Store (Amazon EBS) volumes (available or in</a:t>
            </a:r>
            <a:r>
              <a:rPr lang="en-US" baseline="0" dirty="0"/>
              <a:t> </a:t>
            </a:r>
            <a:r>
              <a:rPr lang="en-US" dirty="0"/>
              <a:t>use).</a:t>
            </a:r>
          </a:p>
          <a:p>
            <a:pPr marL="171450" indent="-171450">
              <a:spcAft>
                <a:spcPts val="600"/>
              </a:spcAft>
              <a:buFont typeface="Arial" panose="020B0604020202020204" pitchFamily="34" charset="0"/>
              <a:buChar char="•"/>
            </a:pPr>
            <a:r>
              <a:rPr lang="en-US" dirty="0"/>
              <a:t>Load Balancer Optimization: Checks your load balancer configuration.</a:t>
            </a:r>
          </a:p>
          <a:p>
            <a:pPr marL="171450" indent="-171450">
              <a:spcAft>
                <a:spcPts val="600"/>
              </a:spcAft>
              <a:buFont typeface="Arial" panose="020B0604020202020204" pitchFamily="34" charset="0"/>
              <a:buChar char="•"/>
            </a:pPr>
            <a:r>
              <a:rPr lang="en-US" dirty="0"/>
              <a:t>Auto Scaling Group Resources: Checks the availability of resources associated with launch configurations and your Auto Scaling groups.</a:t>
            </a:r>
          </a:p>
          <a:p>
            <a:pPr marL="171450" indent="-171450">
              <a:spcAft>
                <a:spcPts val="600"/>
              </a:spcAft>
              <a:buFont typeface="Arial" panose="020B0604020202020204" pitchFamily="34" charset="0"/>
              <a:buChar char="•"/>
            </a:pPr>
            <a:r>
              <a:rPr lang="en-US" dirty="0"/>
              <a:t>Amazon RDS Multi-AZ: Checks for DB instances that are deployed in a single Availability Zone. </a:t>
            </a:r>
          </a:p>
          <a:p>
            <a:pPr marL="171450" indent="-171450">
              <a:spcAft>
                <a:spcPts val="600"/>
              </a:spcAft>
              <a:buFont typeface="Arial" panose="020B0604020202020204" pitchFamily="34" charset="0"/>
              <a:buChar char="•"/>
            </a:pPr>
            <a:r>
              <a:rPr lang="en-US" dirty="0"/>
              <a:t>Amazon Route 53 Name Server Delegations: Checks for Amazon Route 53 hosted zones for which your domain registrar or DNS is not using the correct Route 53 name servers. </a:t>
            </a:r>
          </a:p>
          <a:p>
            <a:pPr marL="171450" indent="-171450">
              <a:spcAft>
                <a:spcPts val="600"/>
              </a:spcAft>
              <a:buFont typeface="Arial" panose="020B0604020202020204" pitchFamily="34" charset="0"/>
              <a:buChar char="•"/>
            </a:pPr>
            <a:r>
              <a:rPr lang="en-US" dirty="0"/>
              <a:t>ELB Connection Draining: Checks for load balancers that do not have connection draining enabled. </a:t>
            </a:r>
          </a:p>
        </p:txBody>
      </p:sp>
    </p:spTree>
    <p:extLst>
      <p:ext uri="{BB962C8B-B14F-4D97-AF65-F5344CB8AC3E}">
        <p14:creationId xmlns:p14="http://schemas.microsoft.com/office/powerpoint/2010/main" val="39535187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175466"/>
          </a:xfrm>
        </p:spPr>
        <p:txBody>
          <a:bodyPr/>
          <a:lstStyle/>
          <a:p>
            <a:pPr>
              <a:spcAft>
                <a:spcPts val="600"/>
              </a:spcAft>
            </a:pPr>
            <a:r>
              <a:rPr lang="en-US" dirty="0"/>
              <a:t>AWS Trusted Advisor helps you improve the performance of your service by checking your service limits, ensuring that you take advantage of provisioned throughput, and monitoring for over-utilized instances.</a:t>
            </a:r>
          </a:p>
          <a:p>
            <a:pPr>
              <a:spcAft>
                <a:spcPts val="600"/>
              </a:spcAft>
            </a:pPr>
            <a:r>
              <a:rPr lang="en-US" dirty="0"/>
              <a:t>The following performance improvement checks are available with Trusted Advisor: </a:t>
            </a:r>
          </a:p>
          <a:p>
            <a:pPr marL="171450" indent="-171450">
              <a:spcAft>
                <a:spcPts val="600"/>
              </a:spcAft>
              <a:buFont typeface="Arial" panose="020B0604020202020204" pitchFamily="34" charset="0"/>
              <a:buChar char="•"/>
            </a:pPr>
            <a:r>
              <a:rPr lang="en-US" dirty="0"/>
              <a:t>High Utilization Amazon EC2 Instances: Checks the Amazon Elastic Compute Cloud (Amazon EC2) instances that were running at any time during the last 14 days and alerts you if the daily CPU utilization was more than 90% on four or more days. </a:t>
            </a:r>
          </a:p>
          <a:p>
            <a:pPr marL="171450" indent="-171450">
              <a:spcAft>
                <a:spcPts val="600"/>
              </a:spcAft>
              <a:buFont typeface="Arial" panose="020B0604020202020204" pitchFamily="34" charset="0"/>
              <a:buChar char="•"/>
            </a:pPr>
            <a:r>
              <a:rPr lang="en-US" dirty="0"/>
              <a:t>Service Limits: Checks for usage that is more than 80% of the service limit. </a:t>
            </a:r>
          </a:p>
          <a:p>
            <a:pPr marL="171450" indent="-171450">
              <a:spcAft>
                <a:spcPts val="600"/>
              </a:spcAft>
              <a:buFont typeface="Arial" panose="020B0604020202020204" pitchFamily="34" charset="0"/>
              <a:buChar char="•"/>
            </a:pPr>
            <a:r>
              <a:rPr lang="en-US" dirty="0"/>
              <a:t>Large Number of Rules in EC2 Security Group: Checks each Amazon EC2 security group for an excessive number of rules. </a:t>
            </a:r>
          </a:p>
          <a:p>
            <a:pPr marL="171450" indent="-171450">
              <a:spcAft>
                <a:spcPts val="600"/>
              </a:spcAft>
              <a:buFont typeface="Arial" panose="020B0604020202020204" pitchFamily="34" charset="0"/>
              <a:buChar char="•"/>
            </a:pPr>
            <a:r>
              <a:rPr lang="en-US" dirty="0"/>
              <a:t>Over-utilized Amazon EBS Magnetic Volumes: Checks for Amazon Elastic Block Store (EBS) Magnetic volumes that are </a:t>
            </a:r>
            <a:r>
              <a:rPr lang="en-US"/>
              <a:t>potentially over-utilized </a:t>
            </a:r>
            <a:r>
              <a:rPr lang="en-US" dirty="0"/>
              <a:t>and might benefit from a more efficient configuration. </a:t>
            </a:r>
          </a:p>
          <a:p>
            <a:pPr marL="171450" indent="-171450">
              <a:spcAft>
                <a:spcPts val="600"/>
              </a:spcAft>
              <a:buFont typeface="Arial" panose="020B0604020202020204" pitchFamily="34" charset="0"/>
              <a:buChar char="•"/>
            </a:pPr>
            <a:r>
              <a:rPr lang="en-US" dirty="0"/>
              <a:t>Amazon EC2 to EBS Throughput Optimization: Checks for Amazon EBS volumes whose performance might be affected by the maximum throughput capability of the Amazon EC2 instance they are attached to. </a:t>
            </a:r>
          </a:p>
          <a:p>
            <a:pPr marL="171450" indent="-171450">
              <a:spcAft>
                <a:spcPts val="600"/>
              </a:spcAft>
              <a:buFont typeface="Arial" panose="020B0604020202020204" pitchFamily="34" charset="0"/>
              <a:buChar char="•"/>
            </a:pPr>
            <a:r>
              <a:rPr lang="en-US" dirty="0" err="1"/>
              <a:t>CloudFront</a:t>
            </a:r>
            <a:r>
              <a:rPr lang="en-US" dirty="0"/>
              <a:t> Alternate Domain Names: Checks Amazon </a:t>
            </a:r>
            <a:r>
              <a:rPr lang="en-US" dirty="0" err="1"/>
              <a:t>CloudFront</a:t>
            </a:r>
            <a:r>
              <a:rPr lang="en-US" dirty="0"/>
              <a:t> distributions for alternate domain names with incorrectly configured DNS settings.</a:t>
            </a:r>
          </a:p>
        </p:txBody>
      </p:sp>
    </p:spTree>
    <p:extLst>
      <p:ext uri="{BB962C8B-B14F-4D97-AF65-F5344CB8AC3E}">
        <p14:creationId xmlns:p14="http://schemas.microsoft.com/office/powerpoint/2010/main" val="10522639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Aft>
                <a:spcPts val="600"/>
              </a:spcAft>
              <a:buClrTx/>
              <a:buSzTx/>
              <a:buFontTx/>
              <a:buNone/>
              <a:tabLst/>
              <a:defRPr/>
            </a:pPr>
            <a:r>
              <a:rPr lang="en-US" dirty="0"/>
              <a:t>The answers to the knowledge check are shown in the slide.</a:t>
            </a:r>
          </a:p>
        </p:txBody>
      </p:sp>
    </p:spTree>
    <p:extLst>
      <p:ext uri="{BB962C8B-B14F-4D97-AF65-F5344CB8AC3E}">
        <p14:creationId xmlns:p14="http://schemas.microsoft.com/office/powerpoint/2010/main" val="25668823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slide shows the learning path of</a:t>
            </a:r>
            <a:r>
              <a:rPr lang="en-US" baseline="0" dirty="0"/>
              <a:t> concepts we have covered today.</a:t>
            </a:r>
            <a:endParaRPr lang="en-US" dirty="0"/>
          </a:p>
        </p:txBody>
      </p:sp>
    </p:spTree>
    <p:extLst>
      <p:ext uri="{BB962C8B-B14F-4D97-AF65-F5344CB8AC3E}">
        <p14:creationId xmlns:p14="http://schemas.microsoft.com/office/powerpoint/2010/main" val="346624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spcAft>
                <a:spcPts val="600"/>
              </a:spcAft>
            </a:pPr>
            <a:r>
              <a:rPr lang="en-US" dirty="0"/>
              <a:t>AWS Training and Certification </a:t>
            </a:r>
            <a:r>
              <a:rPr lang="en-US" baseline="0" dirty="0"/>
              <a:t>is an organization dedicated to expanding and deepening </a:t>
            </a:r>
            <a:r>
              <a:rPr lang="en-US" dirty="0"/>
              <a:t>knowledge of AWS, as well as driving</a:t>
            </a:r>
            <a:r>
              <a:rPr lang="en-US" baseline="0" dirty="0"/>
              <a:t> </a:t>
            </a:r>
            <a:r>
              <a:rPr lang="en-US" dirty="0"/>
              <a:t>proliferation</a:t>
            </a:r>
            <a:r>
              <a:rPr lang="en-US" baseline="0" dirty="0"/>
              <a:t> in the usage of</a:t>
            </a:r>
            <a:r>
              <a:rPr lang="en-US" dirty="0"/>
              <a:t> AWS services.  Our</a:t>
            </a:r>
            <a:r>
              <a:rPr lang="en-US" baseline="0" dirty="0"/>
              <a:t> programs are designed for customers, partners and AWS employees.</a:t>
            </a:r>
          </a:p>
          <a:p>
            <a:pPr>
              <a:spcAft>
                <a:spcPts val="600"/>
              </a:spcAft>
            </a:pPr>
            <a:r>
              <a:rPr lang="en-GB" dirty="0">
                <a:latin typeface="Arial"/>
              </a:rPr>
              <a:t>We are continuously rolling out new and updated courses, training labs, and certifications to our customers and partners.</a:t>
            </a:r>
          </a:p>
        </p:txBody>
      </p:sp>
    </p:spTree>
    <p:extLst>
      <p:ext uri="{BB962C8B-B14F-4D97-AF65-F5344CB8AC3E}">
        <p14:creationId xmlns:p14="http://schemas.microsoft.com/office/powerpoint/2010/main" val="205922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Before you create your first Amazon EC2 instance, decide which region you want to have that instance in. The AMI comes pre-installed with many AWS API tool</a:t>
            </a:r>
            <a:r>
              <a:rPr lang="en-US" baseline="0" dirty="0"/>
              <a:t> and with</a:t>
            </a:r>
            <a:r>
              <a:rPr lang="en-US" dirty="0"/>
              <a:t> </a:t>
            </a:r>
            <a:r>
              <a:rPr lang="en-US" dirty="0" err="1"/>
              <a:t>CloudInit</a:t>
            </a:r>
            <a:r>
              <a:rPr lang="en-US" dirty="0"/>
              <a:t>. AWS API tools enable scripting of important provisioning tasks from within an Amazon EC2 instance. AMIs are like building blocks of EC2 instances. They are templates of a computer’s volumes. AMIs can have public or private access. You can also create gold master images of your Amazon EC2 infrastructure, which allow you to decrease your boot times. </a:t>
            </a:r>
          </a:p>
        </p:txBody>
      </p:sp>
    </p:spTree>
    <p:extLst>
      <p:ext uri="{BB962C8B-B14F-4D97-AF65-F5344CB8AC3E}">
        <p14:creationId xmlns:p14="http://schemas.microsoft.com/office/powerpoint/2010/main" val="21544467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t>Designed by AWS subject matter experts, self-paced labs provide an opportunity to use the AWS console with step-by-step instructions, giving you hands-on practice to help you gain confidence working with AWS.</a:t>
            </a:r>
          </a:p>
        </p:txBody>
      </p:sp>
    </p:spTree>
    <p:extLst>
      <p:ext uri="{BB962C8B-B14F-4D97-AF65-F5344CB8AC3E}">
        <p14:creationId xmlns:p14="http://schemas.microsoft.com/office/powerpoint/2010/main" val="400218500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4662450"/>
          </a:xfrm>
        </p:spPr>
        <p:txBody>
          <a:bodyPr/>
          <a:lstStyle/>
          <a:p>
            <a:pPr defTabSz="914166">
              <a:spcAft>
                <a:spcPts val="600"/>
              </a:spcAft>
              <a:defRPr/>
            </a:pPr>
            <a:r>
              <a:rPr lang="en-US" dirty="0"/>
              <a:t>The slide shows</a:t>
            </a:r>
            <a:r>
              <a:rPr lang="en-US" baseline="0" dirty="0"/>
              <a:t> the current instructor-led training in the AWS Training &amp; Certification catalog</a:t>
            </a:r>
            <a:r>
              <a:rPr lang="en-US" dirty="0"/>
              <a:t>.</a:t>
            </a:r>
          </a:p>
          <a:p>
            <a:pPr>
              <a:spcAft>
                <a:spcPts val="600"/>
              </a:spcAft>
            </a:pPr>
            <a:r>
              <a:rPr lang="en-US" dirty="0"/>
              <a:t>Classes are role-based and designed to be progressive as individuals gain deeper experience working with AWS services.</a:t>
            </a:r>
          </a:p>
          <a:p>
            <a:pPr>
              <a:spcAft>
                <a:spcPts val="600"/>
              </a:spcAft>
            </a:pPr>
            <a:r>
              <a:rPr lang="en-US" b="1" dirty="0"/>
              <a:t>AWS Technical Essentials </a:t>
            </a:r>
            <a:r>
              <a:rPr lang="en-US" dirty="0"/>
              <a:t>is our one-day foundational training on AWS services.</a:t>
            </a:r>
          </a:p>
          <a:p>
            <a:pPr>
              <a:spcAft>
                <a:spcPts val="600"/>
              </a:spcAft>
            </a:pPr>
            <a:r>
              <a:rPr lang="en-US" b="1" dirty="0"/>
              <a:t>Architecting on AWS</a:t>
            </a:r>
            <a:r>
              <a:rPr lang="en-US" dirty="0"/>
              <a:t> is a three-day course designed to teach  Solutions Architects to design and use AWS services for common IT applications.  </a:t>
            </a:r>
          </a:p>
          <a:p>
            <a:pPr>
              <a:spcAft>
                <a:spcPts val="600"/>
              </a:spcAft>
            </a:pPr>
            <a:r>
              <a:rPr lang="en-US" b="1" dirty="0"/>
              <a:t>Developing on AWS </a:t>
            </a:r>
            <a:r>
              <a:rPr lang="en-US" dirty="0"/>
              <a:t>is a three-day course designed to help individuals design and build secure, reliable and scalable AWS-based applications.</a:t>
            </a:r>
          </a:p>
          <a:p>
            <a:pPr>
              <a:spcAft>
                <a:spcPts val="600"/>
              </a:spcAft>
            </a:pPr>
            <a:r>
              <a:rPr lang="en-US" b="1" dirty="0"/>
              <a:t>Systems Operations on AWS </a:t>
            </a:r>
            <a:r>
              <a:rPr lang="en-US" dirty="0"/>
              <a:t>is a three-day course designed to help individuals operate highly available and scalable infrastructure on the AWS platform.</a:t>
            </a:r>
          </a:p>
          <a:p>
            <a:pPr>
              <a:spcAft>
                <a:spcPts val="600"/>
              </a:spcAft>
            </a:pPr>
            <a:r>
              <a:rPr lang="en-US" b="1" dirty="0"/>
              <a:t>Advanced Architecting on AWS </a:t>
            </a:r>
            <a:r>
              <a:rPr lang="en-US" dirty="0"/>
              <a:t>is a three-day course that covers building more complex solutions which incorporate data services, infrastructure configuration management, and security on AWS.</a:t>
            </a:r>
          </a:p>
          <a:p>
            <a:pPr>
              <a:spcAft>
                <a:spcPts val="600"/>
              </a:spcAft>
            </a:pPr>
            <a:r>
              <a:rPr lang="en-US" b="1" dirty="0"/>
              <a:t>DevOps Engineering on AWS </a:t>
            </a:r>
            <a:r>
              <a:rPr lang="en-US" dirty="0"/>
              <a:t>is a three-day advanced level course</a:t>
            </a:r>
            <a:r>
              <a:rPr lang="en-US" baseline="0" dirty="0"/>
              <a:t> that demonstrates how to use the most common DevOps patterns to develop, deploy, and maintain applications on AWS.</a:t>
            </a:r>
            <a:r>
              <a:rPr lang="en-US" dirty="0"/>
              <a:t>  </a:t>
            </a:r>
          </a:p>
          <a:p>
            <a:pPr>
              <a:spcAft>
                <a:spcPts val="600"/>
              </a:spcAft>
            </a:pPr>
            <a:r>
              <a:rPr lang="en-US" b="1" dirty="0"/>
              <a:t>Security Operations on AWS</a:t>
            </a:r>
            <a:r>
              <a:rPr lang="en-US" dirty="0"/>
              <a:t> is a three-day</a:t>
            </a:r>
            <a:r>
              <a:rPr lang="en-US" baseline="0" dirty="0"/>
              <a:t> advanced level course that demonstrates how to efficiently use AWS security services to stay secure and complian</a:t>
            </a:r>
            <a:r>
              <a:rPr lang="en-US" dirty="0"/>
              <a:t>t.</a:t>
            </a:r>
          </a:p>
          <a:p>
            <a:pPr>
              <a:spcAft>
                <a:spcPts val="600"/>
              </a:spcAft>
            </a:pPr>
            <a:r>
              <a:rPr lang="en-US" b="1" dirty="0"/>
              <a:t>Data</a:t>
            </a:r>
            <a:r>
              <a:rPr lang="en-US" b="1" baseline="0" dirty="0"/>
              <a:t> Warehousing on AWS </a:t>
            </a:r>
            <a:r>
              <a:rPr lang="en-US" b="0" baseline="0" dirty="0"/>
              <a:t>is a three-day specialty course designed to teach you how to design a cloud-based data warehousing solution using Amazon RedShift.</a:t>
            </a:r>
            <a:endParaRPr lang="en-US" b="1" dirty="0"/>
          </a:p>
          <a:p>
            <a:pPr>
              <a:spcAft>
                <a:spcPts val="600"/>
              </a:spcAft>
            </a:pPr>
            <a:r>
              <a:rPr lang="en-US" b="1" dirty="0"/>
              <a:t>Big Data on AWS </a:t>
            </a:r>
            <a:r>
              <a:rPr lang="en-US" dirty="0"/>
              <a:t>is a three-day specialty course that introduces you to cloud-based big data solutions and Amazon Elastic MapReduce (EMR), the AWS big data platform. </a:t>
            </a:r>
          </a:p>
          <a:p>
            <a:pPr>
              <a:spcAft>
                <a:spcPts val="600"/>
              </a:spcAft>
            </a:pPr>
            <a:r>
              <a:rPr lang="en-US" b="1" dirty="0"/>
              <a:t>Taking AWS Operations to the Next Level </a:t>
            </a:r>
            <a:r>
              <a:rPr lang="en-US" dirty="0"/>
              <a:t>is a one-day specialty course that teaches you how</a:t>
            </a:r>
            <a:r>
              <a:rPr lang="en-US" baseline="0" dirty="0"/>
              <a:t> to leverage AWS </a:t>
            </a:r>
            <a:r>
              <a:rPr lang="en-US" baseline="0" dirty="0" err="1"/>
              <a:t>CloudFormation</a:t>
            </a:r>
            <a:r>
              <a:rPr lang="en-US" baseline="0" dirty="0"/>
              <a:t>, Chef, and AWS SDKs to automate provisioning and configuration of AWS infrastructure resources and applications.</a:t>
            </a:r>
          </a:p>
          <a:p>
            <a:pPr>
              <a:spcAft>
                <a:spcPts val="600"/>
              </a:spcAft>
            </a:pPr>
            <a:r>
              <a:rPr lang="en-US" b="1" dirty="0"/>
              <a:t>Securing Next-Gen Applications at Cloud Scale</a:t>
            </a:r>
            <a:r>
              <a:rPr lang="en-US" b="0" baseline="0" dirty="0"/>
              <a:t> is a one-day specialty course that teaches you how to use a </a:t>
            </a:r>
            <a:r>
              <a:rPr lang="en-US" b="0" baseline="0" dirty="0" err="1"/>
              <a:t>DevSecOps</a:t>
            </a:r>
            <a:r>
              <a:rPr lang="en-US" b="0" baseline="0" dirty="0"/>
              <a:t> approach to design and build robust security controls at cloud scale for next-generation workloads.</a:t>
            </a:r>
          </a:p>
          <a:p>
            <a:pPr>
              <a:spcAft>
                <a:spcPts val="600"/>
              </a:spcAft>
            </a:pPr>
            <a:r>
              <a:rPr lang="en-US" b="1" dirty="0"/>
              <a:t>Building a Recommendation Engine on AWS </a:t>
            </a:r>
            <a:r>
              <a:rPr lang="en-US" b="0" dirty="0"/>
              <a:t>is a one-day specialty course that teaches you how to build a real-time analytics and geospatial search application</a:t>
            </a:r>
            <a:r>
              <a:rPr lang="en-US" b="0" baseline="0" dirty="0"/>
              <a:t> using AWS Lambda, Amazon </a:t>
            </a:r>
            <a:r>
              <a:rPr lang="en-US" b="0" baseline="0" dirty="0" err="1"/>
              <a:t>DynamoDB</a:t>
            </a:r>
            <a:r>
              <a:rPr lang="en-US" b="0" baseline="0" dirty="0"/>
              <a:t>, </a:t>
            </a:r>
            <a:r>
              <a:rPr lang="en-US" b="0" baseline="0" dirty="0" err="1"/>
              <a:t>DynamoDB</a:t>
            </a:r>
            <a:r>
              <a:rPr lang="en-US" b="0" baseline="0" dirty="0"/>
              <a:t> Streams, Amazon API Gateway, AWS Lambda, and Amazon S3.</a:t>
            </a:r>
          </a:p>
          <a:p>
            <a:pPr>
              <a:spcAft>
                <a:spcPts val="600"/>
              </a:spcAft>
            </a:pPr>
            <a:r>
              <a:rPr lang="en-US" b="1" baseline="0" dirty="0"/>
              <a:t>Running Container-Enabled </a:t>
            </a:r>
            <a:r>
              <a:rPr lang="en-US" b="1" baseline="0" dirty="0" err="1"/>
              <a:t>Microservices</a:t>
            </a:r>
            <a:r>
              <a:rPr lang="en-US" b="1" baseline="0" dirty="0"/>
              <a:t> on AWS </a:t>
            </a:r>
            <a:r>
              <a:rPr lang="en-US" b="0" baseline="0" dirty="0"/>
              <a:t>is a one-day specialty course that teaches you how to manage and scale container-enabled applications by using Amazon EC2 Container Service (ECS).</a:t>
            </a:r>
          </a:p>
          <a:p>
            <a:pPr>
              <a:spcAft>
                <a:spcPts val="600"/>
              </a:spcAft>
            </a:pPr>
            <a:r>
              <a:rPr lang="en-US" dirty="0"/>
              <a:t>For more information, see: </a:t>
            </a:r>
            <a:r>
              <a:rPr lang="en-US" dirty="0">
                <a:hlinkClick r:id="rId3"/>
              </a:rPr>
              <a:t>https://aws.amazon.com/training/</a:t>
            </a:r>
            <a:r>
              <a:rPr lang="en-US" dirty="0"/>
              <a:t> </a:t>
            </a:r>
            <a:endParaRPr lang="en-US" b="0" dirty="0"/>
          </a:p>
          <a:p>
            <a:pPr>
              <a:spcAft>
                <a:spcPts val="600"/>
              </a:spcAft>
            </a:pPr>
            <a:endParaRPr lang="en-US" dirty="0"/>
          </a:p>
        </p:txBody>
      </p:sp>
    </p:spTree>
    <p:extLst>
      <p:ext uri="{BB962C8B-B14F-4D97-AF65-F5344CB8AC3E}">
        <p14:creationId xmlns:p14="http://schemas.microsoft.com/office/powerpoint/2010/main" val="1441552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AWS certifications validate technical skills and knowledge necessary for designing, deploying, and operating solutions on the AWS platform. Earning certification helps you gain credibility for your proven experience working with AWS, and contributes to your organization’s proficiency with AWS-based applications.</a:t>
            </a:r>
          </a:p>
        </p:txBody>
      </p:sp>
    </p:spTree>
    <p:extLst>
      <p:ext uri="{BB962C8B-B14F-4D97-AF65-F5344CB8AC3E}">
        <p14:creationId xmlns:p14="http://schemas.microsoft.com/office/powerpoint/2010/main" val="37903410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083" lvl="1" defTabSz="914166">
              <a:defRPr/>
            </a:pPr>
            <a:endParaRPr lang="en-US" baseline="0" dirty="0"/>
          </a:p>
        </p:txBody>
      </p:sp>
    </p:spTree>
    <p:extLst>
      <p:ext uri="{BB962C8B-B14F-4D97-AF65-F5344CB8AC3E}">
        <p14:creationId xmlns:p14="http://schemas.microsoft.com/office/powerpoint/2010/main" val="42259029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see:</a:t>
            </a:r>
          </a:p>
          <a:p>
            <a:pPr marL="171450" indent="-171450">
              <a:buFont typeface="Arial" panose="020B0604020202020204" pitchFamily="34" charset="0"/>
              <a:buChar char="•"/>
            </a:pPr>
            <a:r>
              <a:rPr lang="en-US" dirty="0"/>
              <a:t>Prepare for Certification: </a:t>
            </a:r>
            <a:r>
              <a:rPr lang="en-US" dirty="0">
                <a:hlinkClick r:id="rId3"/>
              </a:rPr>
              <a:t>https://aws.amazon.com/certification/certification-prep/</a:t>
            </a:r>
            <a:r>
              <a:rPr lang="en-US" dirty="0"/>
              <a:t> </a:t>
            </a:r>
          </a:p>
          <a:p>
            <a:pPr marL="171450" indent="-171450">
              <a:buFont typeface="Arial" panose="020B0604020202020204" pitchFamily="34" charset="0"/>
              <a:buChar char="•"/>
            </a:pPr>
            <a:r>
              <a:rPr lang="en-US" dirty="0"/>
              <a:t>Exam Guides: </a:t>
            </a:r>
            <a:r>
              <a:rPr lang="en-US" dirty="0">
                <a:hlinkClick r:id="rId4"/>
              </a:rPr>
              <a:t>https://aws.amazon.com/certification/certification-prep/#exam-guide-1</a:t>
            </a:r>
            <a:r>
              <a:rPr lang="en-US" dirty="0"/>
              <a:t> </a:t>
            </a:r>
          </a:p>
          <a:p>
            <a:pPr marL="171450" indent="-171450">
              <a:buFont typeface="Arial" panose="020B0604020202020204" pitchFamily="34" charset="0"/>
              <a:buChar char="•"/>
            </a:pPr>
            <a:r>
              <a:rPr lang="en-US" dirty="0"/>
              <a:t>Order the AWS Authored Study Guide: </a:t>
            </a:r>
            <a:r>
              <a:rPr lang="en-US" dirty="0">
                <a:hlinkClick r:id="rId5"/>
              </a:rPr>
              <a:t>https://www.amazon.com/dp/1119138558</a:t>
            </a:r>
            <a:r>
              <a:rPr lang="en-US" dirty="0"/>
              <a:t> </a:t>
            </a:r>
          </a:p>
          <a:p>
            <a:pPr marL="171450" indent="-171450">
              <a:buFont typeface="Arial" panose="020B0604020202020204" pitchFamily="34" charset="0"/>
              <a:buChar char="•"/>
            </a:pPr>
            <a:r>
              <a:rPr lang="en-US" dirty="0"/>
              <a:t>Self-Paced Labs: </a:t>
            </a:r>
            <a:r>
              <a:rPr lang="en-US" dirty="0">
                <a:hlinkClick r:id="rId4"/>
              </a:rPr>
              <a:t>https://aws.amazon.com/certification/certification-prep/#exam-guide-1</a:t>
            </a:r>
            <a:r>
              <a:rPr lang="en-US" dirty="0"/>
              <a:t> </a:t>
            </a:r>
          </a:p>
          <a:p>
            <a:pPr marL="171450" indent="-171450">
              <a:buFont typeface="Arial" panose="020B0604020202020204" pitchFamily="34" charset="0"/>
              <a:buChar char="•"/>
            </a:pPr>
            <a:r>
              <a:rPr lang="en-US" dirty="0"/>
              <a:t>AWS Technical Training: </a:t>
            </a:r>
            <a:r>
              <a:rPr lang="en-US" dirty="0">
                <a:hlinkClick r:id="rId6"/>
              </a:rPr>
              <a:t>https://aws.amazon.com/certification/certification-prep/#technical-training-1</a:t>
            </a:r>
            <a:r>
              <a:rPr lang="en-US" dirty="0"/>
              <a:t> </a:t>
            </a:r>
          </a:p>
          <a:p>
            <a:pPr marL="171450" indent="-171450">
              <a:buFont typeface="Arial" panose="020B0604020202020204" pitchFamily="34" charset="0"/>
              <a:buChar char="•"/>
            </a:pPr>
            <a:r>
              <a:rPr lang="en-US" dirty="0"/>
              <a:t>AWS Whitepapers: </a:t>
            </a:r>
            <a:r>
              <a:rPr lang="en-US" dirty="0">
                <a:hlinkClick r:id="rId7"/>
              </a:rPr>
              <a:t>https://aws.amazon.com/whitepapers/</a:t>
            </a:r>
            <a:endParaRPr lang="en-US" dirty="0"/>
          </a:p>
          <a:p>
            <a:pPr marL="171450" indent="-171450">
              <a:buFont typeface="Arial" panose="020B0604020202020204" pitchFamily="34" charset="0"/>
              <a:buChar char="•"/>
            </a:pPr>
            <a:r>
              <a:rPr lang="en-US" dirty="0"/>
              <a:t>Practice Exams: </a:t>
            </a:r>
            <a:r>
              <a:rPr lang="en-US" dirty="0">
                <a:hlinkClick r:id="rId8"/>
              </a:rPr>
              <a:t>https://webassessor.com/aws/</a:t>
            </a:r>
            <a:r>
              <a:rPr lang="en-US" dirty="0"/>
              <a:t> </a:t>
            </a:r>
          </a:p>
        </p:txBody>
      </p:sp>
    </p:spTree>
    <p:extLst>
      <p:ext uri="{BB962C8B-B14F-4D97-AF65-F5344CB8AC3E}">
        <p14:creationId xmlns:p14="http://schemas.microsoft.com/office/powerpoint/2010/main" val="117854127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317049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Your Technical Account Manger (TAM) is your primary point of contact who provides guidance and advocacy to proactively optimize your environment. The TAM sets the suite of AWS Support offerings and services in motion to prevent issues from arising.</a:t>
            </a:r>
          </a:p>
          <a:p>
            <a:pPr defTabSz="457133">
              <a:spcAft>
                <a:spcPts val="600"/>
              </a:spcAft>
              <a:defRPr/>
            </a:pPr>
            <a:r>
              <a:rPr lang="en-US" dirty="0"/>
              <a:t>For</a:t>
            </a:r>
            <a:r>
              <a:rPr lang="en-US" baseline="0" dirty="0"/>
              <a:t> more information, see: </a:t>
            </a:r>
            <a:r>
              <a:rPr lang="en-US" dirty="0">
                <a:hlinkClick r:id="rId3"/>
              </a:rPr>
              <a:t>https://aws.amazon.com/premiumsupport/</a:t>
            </a:r>
            <a:r>
              <a:rPr lang="en-US" dirty="0"/>
              <a:t> </a:t>
            </a:r>
          </a:p>
        </p:txBody>
      </p:sp>
    </p:spTree>
    <p:extLst>
      <p:ext uri="{BB962C8B-B14F-4D97-AF65-F5344CB8AC3E}">
        <p14:creationId xmlns:p14="http://schemas.microsoft.com/office/powerpoint/2010/main" val="10547754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t>The Concierge Agent is a senior customer service professional who is familiar with you and your environment and is able to quickly and efficiently address billing and account inquiries, thus freeing up your time to run your business.</a:t>
            </a:r>
          </a:p>
          <a:p>
            <a:pPr defTabSz="457133">
              <a:spcAft>
                <a:spcPts val="600"/>
              </a:spcAft>
              <a:defRPr/>
            </a:pPr>
            <a:r>
              <a:rPr lang="en-US" dirty="0"/>
              <a:t>AWS Trusted Advisor is an online resource to help you reduce cost, increase performance and fault tolerance, and improve security by optimizing your AWS environment. Developed using best practices, Trusted Advisor provides real-time guidance for specific services. </a:t>
            </a:r>
          </a:p>
        </p:txBody>
      </p:sp>
    </p:spTree>
    <p:extLst>
      <p:ext uri="{BB962C8B-B14F-4D97-AF65-F5344CB8AC3E}">
        <p14:creationId xmlns:p14="http://schemas.microsoft.com/office/powerpoint/2010/main" val="37525103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t>For more information, see: </a:t>
            </a:r>
            <a:r>
              <a:rPr lang="en-US" dirty="0">
                <a:hlinkClick r:id="rId3"/>
              </a:rPr>
              <a:t>https://aws.amazon.com/premiumsupport/compare-plans/</a:t>
            </a:r>
            <a:r>
              <a:rPr lang="en-US" dirty="0"/>
              <a:t> </a:t>
            </a:r>
          </a:p>
        </p:txBody>
      </p:sp>
    </p:spTree>
    <p:extLst>
      <p:ext uri="{BB962C8B-B14F-4D97-AF65-F5344CB8AC3E}">
        <p14:creationId xmlns:p14="http://schemas.microsoft.com/office/powerpoint/2010/main" val="19098645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Notes Placeholder 2"/>
          <p:cNvSpPr>
            <a:spLocks noGrp="1"/>
          </p:cNvSpPr>
          <p:nvPr>
            <p:ph type="body" idx="3"/>
          </p:nvPr>
        </p:nvSpPr>
        <p:spPr>
          <a:xfrm>
            <a:off x="731522" y="4560571"/>
            <a:ext cx="5852159" cy="4320539"/>
          </a:xfrm>
        </p:spPr>
        <p:txBody>
          <a:bodyPr/>
          <a:lstStyle/>
          <a:p>
            <a:pPr>
              <a:spcAft>
                <a:spcPts val="600"/>
              </a:spcAft>
            </a:pPr>
            <a:endParaRPr lang="en-US" dirty="0"/>
          </a:p>
        </p:txBody>
      </p:sp>
    </p:spTree>
    <p:extLst>
      <p:ext uri="{BB962C8B-B14F-4D97-AF65-F5344CB8AC3E}">
        <p14:creationId xmlns:p14="http://schemas.microsoft.com/office/powerpoint/2010/main" val="175101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An AMI is a template that contains a software configuration such as an operating system, application server, and applications. You use an AMI to launch an instance, which is the copy of the AMI running as a virtual server on a host computer in Amazon’s data center. You can launch as many instances as you want from an AMI. You can also launch instances from as many AMIs as you need.</a:t>
            </a:r>
          </a:p>
          <a:p>
            <a:pPr>
              <a:spcAft>
                <a:spcPts val="600"/>
              </a:spcAft>
            </a:pPr>
            <a:r>
              <a:rPr lang="en-US" dirty="0"/>
              <a:t>You can create your own AMI by customizing the instance that you launch from a public AMI and then saving the configuration as a custom AMI for your own use. You can also buy, share, and sell AMIs. </a:t>
            </a:r>
          </a:p>
          <a:p>
            <a:pPr>
              <a:spcAft>
                <a:spcPts val="600"/>
              </a:spcAft>
            </a:pPr>
            <a:r>
              <a:rPr lang="en-US" dirty="0"/>
              <a:t>For more information, see: </a:t>
            </a:r>
            <a:r>
              <a:rPr lang="en-US" dirty="0">
                <a:hlinkClick r:id="rId3"/>
              </a:rPr>
              <a:t>http://docs.aws.amazon.com/AWSEC2/latest/UserGuide/AMIs.html</a:t>
            </a:r>
            <a:r>
              <a:rPr lang="en-US" dirty="0"/>
              <a:t> </a:t>
            </a:r>
          </a:p>
        </p:txBody>
      </p:sp>
    </p:spTree>
    <p:extLst>
      <p:ext uri="{BB962C8B-B14F-4D97-AF65-F5344CB8AC3E}">
        <p14:creationId xmlns:p14="http://schemas.microsoft.com/office/powerpoint/2010/main" val="296280865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9661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dirty="0"/>
              <a:t>Understand essential characteristics of cloud computing. </a:t>
            </a:r>
          </a:p>
        </p:txBody>
      </p:sp>
    </p:spTree>
    <p:extLst>
      <p:ext uri="{BB962C8B-B14F-4D97-AF65-F5344CB8AC3E}">
        <p14:creationId xmlns:p14="http://schemas.microsoft.com/office/powerpoint/2010/main" val="215538612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Cloud computing is a common term for a variety of computing concepts that involve large numbers of computers that are connected through a real-time communication network, like the Internet. </a:t>
            </a:r>
          </a:p>
          <a:p>
            <a:pPr>
              <a:spcAft>
                <a:spcPts val="600"/>
              </a:spcAft>
            </a:pPr>
            <a:r>
              <a:rPr lang="en-US" dirty="0"/>
              <a:t>Cloud computing is the use of computing resources (hardware and software) that are delivered as a service over a network (typically the Internet). The name comes from the use of a cloud-shaped symbol as an abstraction in system diagrams for the complex infrastructure it contains. Cloud computing entrusts remote services with a user's data, software, and computation. Cloud computing allows you to access as many resources as you need, almost instantly, and only pay for what you use. </a:t>
            </a:r>
          </a:p>
          <a:p>
            <a:pPr>
              <a:spcAft>
                <a:spcPts val="600"/>
              </a:spcAft>
            </a:pPr>
            <a:r>
              <a:rPr lang="en-US" dirty="0"/>
              <a:t>Instead of buying, owning, and maintaining your own data centers and servers, organizations can acquire technology such as compute power, storage, databases, and other services on an as-needed basis. </a:t>
            </a:r>
          </a:p>
          <a:p>
            <a:pPr marL="0" marR="0" indent="0" algn="l" defTabSz="457200" rtl="0" eaLnBrk="1" fontAlgn="auto" latinLnBrk="0" hangingPunct="1">
              <a:lnSpc>
                <a:spcPct val="100000"/>
              </a:lnSpc>
              <a:spcBef>
                <a:spcPts val="0"/>
              </a:spcBef>
              <a:spcAft>
                <a:spcPts val="600"/>
              </a:spcAft>
              <a:buClrTx/>
              <a:buSzTx/>
              <a:buFontTx/>
              <a:buNone/>
              <a:tabLst/>
              <a:defRPr/>
            </a:pPr>
            <a:r>
              <a:rPr lang="en-US" dirty="0"/>
              <a:t>Word cloud created at: </a:t>
            </a:r>
            <a:r>
              <a:rPr lang="en-US" dirty="0">
                <a:hlinkClick r:id="rId3"/>
              </a:rPr>
              <a:t>http://www.tagxedo.com/</a:t>
            </a:r>
            <a:r>
              <a:rPr lang="en-US" dirty="0"/>
              <a:t> </a:t>
            </a:r>
          </a:p>
        </p:txBody>
      </p:sp>
    </p:spTree>
    <p:extLst>
      <p:ext uri="{BB962C8B-B14F-4D97-AF65-F5344CB8AC3E}">
        <p14:creationId xmlns:p14="http://schemas.microsoft.com/office/powerpoint/2010/main" val="116191158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Cloud computing is characterized by five features: on-demand self services, broad network access, resource pooling, rapid elasticity, and measured service. </a:t>
            </a:r>
          </a:p>
        </p:txBody>
      </p:sp>
    </p:spTree>
    <p:extLst>
      <p:ext uri="{BB962C8B-B14F-4D97-AF65-F5344CB8AC3E}">
        <p14:creationId xmlns:p14="http://schemas.microsoft.com/office/powerpoint/2010/main" val="2814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On-demand self services are an essential characteristic of cloud computing. The user provisions computing resources as needed and interacts with the cloud service provider through on online</a:t>
            </a:r>
            <a:r>
              <a:rPr lang="en-US" baseline="0" dirty="0"/>
              <a:t> control panel, such as the AWS Management Console. </a:t>
            </a:r>
          </a:p>
          <a:p>
            <a:pPr>
              <a:spcAft>
                <a:spcPts val="600"/>
              </a:spcAft>
            </a:pPr>
            <a:r>
              <a:rPr lang="en-US" baseline="0" dirty="0"/>
              <a:t>Broad network access is another characteristic of cloud computing. Clear solutions are available through a variety of network-connected devices and over varying platforms.</a:t>
            </a:r>
            <a:endParaRPr lang="en-US" dirty="0"/>
          </a:p>
        </p:txBody>
      </p:sp>
    </p:spTree>
    <p:extLst>
      <p:ext uri="{BB962C8B-B14F-4D97-AF65-F5344CB8AC3E}">
        <p14:creationId xmlns:p14="http://schemas.microsoft.com/office/powerpoint/2010/main" val="376117186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a:t>
            </a:r>
            <a:r>
              <a:rPr lang="en-US" baseline="0" dirty="0"/>
              <a:t> third characteristic of cloud computing is resource pooling.  Cloud computing solutions securely separate resources to service multiple customers.</a:t>
            </a:r>
            <a:endParaRPr lang="en-US" dirty="0"/>
          </a:p>
        </p:txBody>
      </p:sp>
    </p:spTree>
    <p:extLst>
      <p:ext uri="{BB962C8B-B14F-4D97-AF65-F5344CB8AC3E}">
        <p14:creationId xmlns:p14="http://schemas.microsoft.com/office/powerpoint/2010/main" val="26357090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kern="1200" dirty="0">
                <a:solidFill>
                  <a:schemeClr val="tx1"/>
                </a:solidFill>
                <a:effectLst/>
                <a:latin typeface="Arial"/>
                <a:ea typeface="+mn-ea"/>
                <a:cs typeface="+mn-cs"/>
              </a:rPr>
              <a:t>Customers used to over-provision to ensure that they had enough capacity to handle their business operations at the peak level of activity. Cloud computing</a:t>
            </a:r>
            <a:r>
              <a:rPr lang="en-US" sz="1200" kern="1200" baseline="0" dirty="0">
                <a:solidFill>
                  <a:schemeClr val="tx1"/>
                </a:solidFill>
                <a:effectLst/>
                <a:latin typeface="Arial"/>
                <a:ea typeface="+mn-ea"/>
                <a:cs typeface="+mn-cs"/>
              </a:rPr>
              <a:t> allows customers to provision </a:t>
            </a:r>
            <a:r>
              <a:rPr lang="en-US" sz="1200" kern="1200" dirty="0">
                <a:solidFill>
                  <a:schemeClr val="tx1"/>
                </a:solidFill>
                <a:effectLst/>
                <a:latin typeface="Arial"/>
                <a:ea typeface="+mn-ea"/>
                <a:cs typeface="+mn-cs"/>
              </a:rPr>
              <a:t>the number of resources that they actually need, knowing they can instantly scale up or down along with the needs of their business, which also reduces cost and improves the customer’s ability to meet their users’ demands.</a:t>
            </a:r>
            <a:endParaRPr lang="en-US" sz="16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29627294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Aft>
                <a:spcPts val="600"/>
              </a:spcAft>
              <a:buClrTx/>
              <a:buSzTx/>
              <a:buFontTx/>
              <a:buNone/>
              <a:tabLst/>
              <a:defRPr/>
            </a:pPr>
            <a:r>
              <a:rPr lang="en-US" dirty="0"/>
              <a:t>Pay for service you use as you go. </a:t>
            </a:r>
          </a:p>
          <a:p>
            <a:pPr marL="0" marR="0" indent="0" algn="l" defTabSz="457200" rtl="0" eaLnBrk="1" fontAlgn="auto" latinLnBrk="0" hangingPunct="1">
              <a:lnSpc>
                <a:spcPct val="100000"/>
              </a:lnSpc>
              <a:spcAft>
                <a:spcPts val="600"/>
              </a:spcAft>
              <a:buClrTx/>
              <a:buSzTx/>
              <a:buFontTx/>
              <a:buNone/>
              <a:tabLst/>
              <a:defRPr/>
            </a:pPr>
            <a:r>
              <a:rPr lang="en-US" dirty="0"/>
              <a:t>The slide shows an analogy that helps explain cloud computing. Electricity services are a utility that you pay for on-demand: you pay for what you use. You plug electrical appliances into a vast electrical grid that is managed by the power company to get a low-cost, reliable power supply. This power is available to you from the power company with much greater efficiency than you could generate on your own.</a:t>
            </a:r>
          </a:p>
        </p:txBody>
      </p:sp>
    </p:spTree>
    <p:extLst>
      <p:ext uri="{BB962C8B-B14F-4D97-AF65-F5344CB8AC3E}">
        <p14:creationId xmlns:p14="http://schemas.microsoft.com/office/powerpoint/2010/main" val="39289682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slide shows the architecture of a highly scalable and reliable web application on AWS. This is an example of one possible configuration among millions.</a:t>
            </a:r>
          </a:p>
          <a:p>
            <a:pPr>
              <a:spcAft>
                <a:spcPts val="600"/>
              </a:spcAft>
            </a:pPr>
            <a:r>
              <a:rPr lang="en-US" dirty="0"/>
              <a:t>For more information, see: </a:t>
            </a:r>
            <a:r>
              <a:rPr lang="en-US" dirty="0">
                <a:hlinkClick r:id="rId3"/>
              </a:rPr>
              <a:t>http://docs.aws.amazon.com/gettingstarted/latest/wah-linux/web-app-hosting-intro.html</a:t>
            </a:r>
            <a:r>
              <a:rPr lang="en-US" dirty="0"/>
              <a:t> </a:t>
            </a:r>
          </a:p>
        </p:txBody>
      </p:sp>
    </p:spTree>
    <p:extLst>
      <p:ext uri="{BB962C8B-B14F-4D97-AF65-F5344CB8AC3E}">
        <p14:creationId xmlns:p14="http://schemas.microsoft.com/office/powerpoint/2010/main" val="39610975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5398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You select an AMI based on region, operating system, architecture, launch permissions, and storage for the root device. Launch permissions determine availability of an AMI and are either public (the owner grants launch permissions to all AWS accounts), explicit (the owner grants launch permissions to specific AWS accounts), or implicit (the owner has implicit launch permissions for an AMI). </a:t>
            </a:r>
          </a:p>
        </p:txBody>
      </p:sp>
    </p:spTree>
    <p:extLst>
      <p:ext uri="{BB962C8B-B14F-4D97-AF65-F5344CB8AC3E}">
        <p14:creationId xmlns:p14="http://schemas.microsoft.com/office/powerpoint/2010/main" val="143361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94904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one-tier model applies to clients (no local processing or storage) connected to a mainframe. This design is usually used for monolithic applications such as kiosks. This model has limited scalability and lacks flexibility.</a:t>
            </a:r>
          </a:p>
          <a:p>
            <a:pPr>
              <a:spcAft>
                <a:spcPts val="600"/>
              </a:spcAft>
            </a:pPr>
            <a:r>
              <a:rPr lang="en-US" dirty="0"/>
              <a:t>The two-tier model applies to clients connected to database servers. The clients have direct interaction with the database server and do some local application processes. This model has limited scalability and is not recommended for critical applications.</a:t>
            </a:r>
          </a:p>
          <a:p>
            <a:pPr>
              <a:spcAft>
                <a:spcPts val="600"/>
              </a:spcAft>
            </a:pPr>
            <a:r>
              <a:rPr lang="en-US" dirty="0"/>
              <a:t>The three-tier model applies to clients connected to application servers. The application servers are then connected to the database servers. This model has more scalability than the first two models.</a:t>
            </a:r>
          </a:p>
          <a:p>
            <a:pPr>
              <a:spcAft>
                <a:spcPts val="600"/>
              </a:spcAft>
            </a:pPr>
            <a:r>
              <a:rPr lang="en-US" dirty="0"/>
              <a:t>The n-tier model consists of clients connected to n number of application servers, connected to n number of database servers. This model has the most scalability of traditional data center design models and a robust partitioning of application functionality.</a:t>
            </a:r>
          </a:p>
        </p:txBody>
      </p:sp>
    </p:spTree>
    <p:extLst>
      <p:ext uri="{BB962C8B-B14F-4D97-AF65-F5344CB8AC3E}">
        <p14:creationId xmlns:p14="http://schemas.microsoft.com/office/powerpoint/2010/main" val="129982806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Web Services Model includes web server, application server, and database server tiers. It includes tasks performed by multiple hosts with specific roles.</a:t>
            </a:r>
          </a:p>
        </p:txBody>
      </p:sp>
    </p:spTree>
    <p:extLst>
      <p:ext uri="{BB962C8B-B14F-4D97-AF65-F5344CB8AC3E}">
        <p14:creationId xmlns:p14="http://schemas.microsoft.com/office/powerpoint/2010/main" val="145721501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96566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AMIs are either Amazon Elastic Block Storage (EBS)-backed or backed by instance store. When</a:t>
            </a:r>
            <a:r>
              <a:rPr lang="en-US" baseline="0" dirty="0"/>
              <a:t> a</a:t>
            </a:r>
            <a:r>
              <a:rPr lang="en-US" dirty="0"/>
              <a:t>n AMI is EBS-backed, the root device for an instance is an EBS volume created from an EBS snapshot. When</a:t>
            </a:r>
            <a:r>
              <a:rPr lang="en-US" baseline="0" dirty="0"/>
              <a:t> a</a:t>
            </a:r>
            <a:r>
              <a:rPr lang="en-US" dirty="0"/>
              <a:t>n AMI is instance-store backed,</a:t>
            </a:r>
            <a:r>
              <a:rPr lang="en-US" baseline="0" dirty="0"/>
              <a:t> </a:t>
            </a:r>
            <a:r>
              <a:rPr lang="en-US" dirty="0"/>
              <a:t>the root device for the instance was created from a template stored in Amazon S3. Key differences between the two categories of AMIs are shown in the slide.</a:t>
            </a:r>
          </a:p>
        </p:txBody>
      </p:sp>
    </p:spTree>
    <p:extLst>
      <p:ext uri="{BB962C8B-B14F-4D97-AF65-F5344CB8AC3E}">
        <p14:creationId xmlns:p14="http://schemas.microsoft.com/office/powerpoint/2010/main" val="13753764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Understand common storage concepts and solutions related to servers and application environments. </a:t>
            </a:r>
          </a:p>
        </p:txBody>
      </p:sp>
    </p:spTree>
    <p:extLst>
      <p:ext uri="{BB962C8B-B14F-4D97-AF65-F5344CB8AC3E}">
        <p14:creationId xmlns:p14="http://schemas.microsoft.com/office/powerpoint/2010/main" val="19971962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1" dirty="0"/>
              <a:t>Block-Level Storage</a:t>
            </a:r>
            <a:r>
              <a:rPr lang="en-US" dirty="0"/>
              <a:t>: This is the reading and writing of data to and from a disk using a sequence of bytes in a predetermined length. Files are spread over many blocks. Block-level incremental backups are faster because they do not have to back up the entire file each time. Instead they only backup new blocks or blocks that have changed since the last backup. Example of block storage solutions are Direct-Attached Storage (DAS) and network-based Storage Area Network (SAN). Common DAS protocols are ATA, SATA, SCSI, SAS, and USB. Common SAN protocols are iSCSI and </a:t>
            </a:r>
            <a:r>
              <a:rPr lang="en-US" dirty="0" err="1"/>
              <a:t>FCoE</a:t>
            </a:r>
            <a:r>
              <a:rPr lang="en-US" dirty="0"/>
              <a:t>. With block-level storage, a logical unit number (LUN) can be treated as a physical drive. Files are divided into many blocks and if any identical blocks are found, redundant copies are eliminated.</a:t>
            </a:r>
          </a:p>
          <a:p>
            <a:pPr>
              <a:spcAft>
                <a:spcPts val="600"/>
              </a:spcAft>
            </a:pPr>
            <a:r>
              <a:rPr lang="en-US" b="1" dirty="0"/>
              <a:t>File-Level Storage</a:t>
            </a:r>
            <a:r>
              <a:rPr lang="en-US" dirty="0"/>
              <a:t>: In file-level storage, files and folders can be accessed and managed by the storage system, but the smaller storage blocks that make up the files and folders cannot be directly controlled. Storage drives need to be configured with a storage protocol like Network File System (NFS),</a:t>
            </a:r>
            <a:r>
              <a:rPr lang="en-US" baseline="0" dirty="0"/>
              <a:t> </a:t>
            </a:r>
            <a:r>
              <a:rPr lang="en-US" dirty="0"/>
              <a:t>Server Message Block (SMB), or Common Internet File System</a:t>
            </a:r>
            <a:r>
              <a:rPr lang="en-US" baseline="0" dirty="0"/>
              <a:t> (CIFS)</a:t>
            </a:r>
            <a:r>
              <a:rPr lang="en-US" dirty="0"/>
              <a:t>. With file-level storage, a shared folder can be mounted as a network drive. If one file has to be accessed on different systems, file level storage is ideal choice.</a:t>
            </a:r>
          </a:p>
        </p:txBody>
      </p:sp>
    </p:spTree>
    <p:extLst>
      <p:ext uri="{BB962C8B-B14F-4D97-AF65-F5344CB8AC3E}">
        <p14:creationId xmlns:p14="http://schemas.microsoft.com/office/powerpoint/2010/main" val="83372616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slide shows commonly used storage technologies.</a:t>
            </a:r>
          </a:p>
          <a:p>
            <a:pPr>
              <a:spcAft>
                <a:spcPts val="600"/>
              </a:spcAft>
            </a:pPr>
            <a:r>
              <a:rPr lang="en-US" b="1" dirty="0"/>
              <a:t>Direct-Attached Storage (DAS)</a:t>
            </a:r>
            <a:r>
              <a:rPr lang="en-US" dirty="0"/>
              <a:t>: DAS is storage directly attached to the computer or client using it. </a:t>
            </a:r>
          </a:p>
          <a:p>
            <a:pPr>
              <a:spcAft>
                <a:spcPts val="600"/>
              </a:spcAft>
            </a:pPr>
            <a:r>
              <a:rPr lang="en-US" b="1" dirty="0"/>
              <a:t>Network-Attached Storage (NAS) Systems</a:t>
            </a:r>
            <a:r>
              <a:rPr lang="en-US" dirty="0"/>
              <a:t>: NAS appliances are servers configured with software designed specifically for storing and providing access to files over a LAN. </a:t>
            </a:r>
          </a:p>
          <a:p>
            <a:pPr>
              <a:spcAft>
                <a:spcPts val="600"/>
              </a:spcAft>
            </a:pPr>
            <a:r>
              <a:rPr lang="en-US" b="1" dirty="0"/>
              <a:t>Storage-Attached Network (SAN) Architecture</a:t>
            </a:r>
            <a:r>
              <a:rPr lang="en-US" dirty="0"/>
              <a:t>: A SAN architecture is composed of servers in a network connected to centralized disk storage. </a:t>
            </a:r>
          </a:p>
        </p:txBody>
      </p:sp>
    </p:spTree>
    <p:extLst>
      <p:ext uri="{BB962C8B-B14F-4D97-AF65-F5344CB8AC3E}">
        <p14:creationId xmlns:p14="http://schemas.microsoft.com/office/powerpoint/2010/main" val="375547403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6885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 bucket is a logical container for objects stored in Amazon S3. Every object is contained in a bucket. Buckets serve several purposes: They organize the Amazon S3 namespace at the highest level, they identify the account responsible for storage and data transfer charges, they play a role in access control, and they serve as the unit of aggregation for usage reporting. Amazon S3 bucket names are globally unique, regardless of the AWS Region in which you create the bucket. You specify the name at the time you create the bucket. </a:t>
            </a:r>
          </a:p>
        </p:txBody>
      </p:sp>
    </p:spTree>
    <p:extLst>
      <p:ext uri="{BB962C8B-B14F-4D97-AF65-F5344CB8AC3E}">
        <p14:creationId xmlns:p14="http://schemas.microsoft.com/office/powerpoint/2010/main" val="310167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5040629"/>
          </a:xfrm>
        </p:spPr>
        <p:txBody>
          <a:bodyPr/>
          <a:lstStyle/>
          <a:p>
            <a:pPr>
              <a:spcAft>
                <a:spcPts val="600"/>
              </a:spcAft>
            </a:pPr>
            <a:r>
              <a:rPr lang="en-US" dirty="0"/>
              <a:t>You can launch multiple instances of different types from a single AMI when launching an EC2 instance. An instance type essentially determines the hardware of the host computer used for your instance. Each instance type offers different compute and memory capabilities. Select an instance type based on the amount of memory and computing power that you need for the application or software that you plan to run on the instance. Your instance keeps running until you stop or terminate it or until it fails. </a:t>
            </a:r>
          </a:p>
          <a:p>
            <a:pPr marL="0" marR="0" indent="0" algn="l" defTabSz="457200" rtl="0" eaLnBrk="1" fontAlgn="auto" latinLnBrk="0" hangingPunct="1">
              <a:lnSpc>
                <a:spcPct val="100000"/>
              </a:lnSpc>
              <a:spcBef>
                <a:spcPts val="0"/>
              </a:spcBef>
              <a:spcAft>
                <a:spcPts val="600"/>
              </a:spcAft>
              <a:buClrTx/>
              <a:buSzTx/>
              <a:buFontTx/>
              <a:buNone/>
              <a:tabLst/>
              <a:defRPr/>
            </a:pPr>
            <a:r>
              <a:rPr lang="en-US" dirty="0"/>
              <a:t>Instances are deployed in the Amazon EC2 public cloud or the Amazon Virtual Private Cloud in an Availability Zone within a region. You can configure security and network access on your Amazon EC2 instance.</a:t>
            </a:r>
          </a:p>
          <a:p>
            <a:pPr marL="0" marR="0" indent="0" algn="l" defTabSz="457200" rtl="0" eaLnBrk="1" fontAlgn="auto" latinLnBrk="0" hangingPunct="1">
              <a:lnSpc>
                <a:spcPct val="100000"/>
              </a:lnSpc>
              <a:spcBef>
                <a:spcPts val="0"/>
              </a:spcBef>
              <a:spcAft>
                <a:spcPts val="600"/>
              </a:spcAft>
              <a:buClrTx/>
              <a:buSzTx/>
              <a:buFontTx/>
              <a:buNone/>
              <a:tabLst/>
              <a:defRPr/>
            </a:pPr>
            <a:r>
              <a:rPr lang="en-US" dirty="0"/>
              <a:t>Customers can deploy to multiple Availability Zones within a region. You choose which instance types you want, and then start, terminate, and monitor as many instances of your AMI as needed, using the web service APIs or the variety of management tools provided. </a:t>
            </a:r>
          </a:p>
          <a:p>
            <a:pPr marL="0" marR="0" indent="0" algn="l" defTabSz="457200" rtl="0" eaLnBrk="1" fontAlgn="auto" latinLnBrk="0" hangingPunct="1">
              <a:lnSpc>
                <a:spcPct val="100000"/>
              </a:lnSpc>
              <a:spcBef>
                <a:spcPts val="0"/>
              </a:spcBef>
              <a:spcAft>
                <a:spcPts val="600"/>
              </a:spcAft>
              <a:buClrTx/>
              <a:buSzTx/>
              <a:buFontTx/>
              <a:buNone/>
              <a:tabLst/>
              <a:defRPr/>
            </a:pPr>
            <a:r>
              <a:rPr lang="en-US" dirty="0"/>
              <a:t>Amazon EC2 instances can leverage Amazon Elastic Block Store (EBS) volumes in each Availability Zone. Determine whether you want to run in multiple locations, use static IP endpoints, or attach persistent block storage to your instances. Amazon EBS volumes can be saved using “snapshots.”</a:t>
            </a:r>
            <a:r>
              <a:rPr lang="en-US" baseline="0" dirty="0"/>
              <a:t> </a:t>
            </a:r>
            <a:r>
              <a:rPr lang="en-US" dirty="0"/>
              <a:t>Additionally, Amazon S3 buckets can be used to store data objects needed by Amazon EC2 instances. Pay only for the resources that you actually consume, such as instance-hours or data transfer. </a:t>
            </a:r>
          </a:p>
        </p:txBody>
      </p:sp>
    </p:spTree>
    <p:extLst>
      <p:ext uri="{BB962C8B-B14F-4D97-AF65-F5344CB8AC3E}">
        <p14:creationId xmlns:p14="http://schemas.microsoft.com/office/powerpoint/2010/main" val="107032083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For more information, see: </a:t>
            </a:r>
            <a:r>
              <a:rPr lang="en-US" dirty="0">
                <a:hlinkClick r:id="rId3"/>
              </a:rPr>
              <a:t>http://docs.aws.amazon.com/general/latest/gr/rande.html#s3_region</a:t>
            </a:r>
            <a:r>
              <a:rPr lang="en-US" dirty="0"/>
              <a:t> </a:t>
            </a:r>
          </a:p>
        </p:txBody>
      </p:sp>
    </p:spTree>
    <p:extLst>
      <p:ext uri="{BB962C8B-B14F-4D97-AF65-F5344CB8AC3E}">
        <p14:creationId xmlns:p14="http://schemas.microsoft.com/office/powerpoint/2010/main" val="81267088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Objects are the fundamental entities stored in Amazon S3. When using the console, you can think of them as being files. Objects consist of data and metadata. The data portion is opaque to Amazon S3. The metadata is a set of name-value pairs that describe the object. These include some default metadata, such as the date last modified, and standard HTTP metadata such as Content-Type. You can also specify custom metadata at the time the object is stored. An object is uniquely identified within a bucket by a key.</a:t>
            </a:r>
          </a:p>
          <a:p>
            <a:pPr>
              <a:spcAft>
                <a:spcPts val="600"/>
              </a:spcAft>
            </a:pPr>
            <a:r>
              <a:rPr lang="en-US" dirty="0"/>
              <a:t>For more information, see: </a:t>
            </a:r>
            <a:r>
              <a:rPr lang="en-US" dirty="0">
                <a:hlinkClick r:id="rId3"/>
              </a:rPr>
              <a:t>http://docs.aws.amazon.com/AmazonS3/latest/dev/s3-dg.pdf</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69015383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None/>
            </a:pPr>
            <a:r>
              <a:rPr lang="en-US" dirty="0"/>
              <a:t>Example:</a:t>
            </a:r>
          </a:p>
          <a:p>
            <a:pPr marL="228600" indent="-228600">
              <a:spcAft>
                <a:spcPts val="600"/>
              </a:spcAft>
              <a:buFont typeface="+mj-lt"/>
              <a:buAutoNum type="arabicPeriod"/>
            </a:pPr>
            <a:r>
              <a:rPr lang="en-US" dirty="0"/>
              <a:t>Move object to Amazon Glacier after 30 days</a:t>
            </a:r>
          </a:p>
          <a:p>
            <a:pPr marL="228600" indent="-228600">
              <a:spcAft>
                <a:spcPts val="600"/>
              </a:spcAft>
              <a:buFont typeface="+mj-lt"/>
              <a:buAutoNum type="arabicPeriod"/>
            </a:pPr>
            <a:r>
              <a:rPr lang="en-US" dirty="0"/>
              <a:t>Delete object after 365 days</a:t>
            </a:r>
          </a:p>
          <a:p>
            <a:pPr>
              <a:spcAft>
                <a:spcPts val="600"/>
              </a:spcAft>
            </a:pPr>
            <a:r>
              <a:rPr lang="en-US" dirty="0"/>
              <a:t>For more information, see: </a:t>
            </a:r>
            <a:r>
              <a:rPr lang="en-US" dirty="0">
                <a:hlinkClick r:id="rId3"/>
              </a:rPr>
              <a:t>http://docs.aws.amazon.com/AmazonS3/latest/dev/object-lifecycle-mgmt.html</a:t>
            </a:r>
            <a:r>
              <a:rPr lang="en-US" dirty="0"/>
              <a:t> </a:t>
            </a:r>
          </a:p>
        </p:txBody>
      </p:sp>
    </p:spTree>
    <p:extLst>
      <p:ext uri="{BB962C8B-B14F-4D97-AF65-F5344CB8AC3E}">
        <p14:creationId xmlns:p14="http://schemas.microsoft.com/office/powerpoint/2010/main" val="11972785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342361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EBS volume types are shown in the slide.</a:t>
            </a:r>
          </a:p>
          <a:p>
            <a:pPr>
              <a:spcAft>
                <a:spcPts val="600"/>
              </a:spcAft>
            </a:pPr>
            <a:r>
              <a:rPr lang="en-US" dirty="0"/>
              <a:t>For more information, see: </a:t>
            </a:r>
            <a:r>
              <a:rPr lang="en-US" dirty="0">
                <a:hlinkClick r:id="rId3"/>
              </a:rPr>
              <a:t>http://docs.aws.amazon.com/AWSEC2/latest/UserGuide/EBSVolumeTypes.html</a:t>
            </a:r>
            <a:r>
              <a:rPr lang="en-US" dirty="0"/>
              <a:t> </a:t>
            </a:r>
          </a:p>
        </p:txBody>
      </p:sp>
    </p:spTree>
    <p:extLst>
      <p:ext uri="{BB962C8B-B14F-4D97-AF65-F5344CB8AC3E}">
        <p14:creationId xmlns:p14="http://schemas.microsoft.com/office/powerpoint/2010/main" val="288150455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740253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spcAft>
                <a:spcPts val="600"/>
              </a:spcAft>
            </a:pPr>
            <a:r>
              <a:rPr lang="en-US" dirty="0"/>
              <a:t>Amazon </a:t>
            </a:r>
            <a:r>
              <a:rPr lang="en-US" dirty="0" err="1"/>
              <a:t>CloudFront</a:t>
            </a:r>
            <a:r>
              <a:rPr lang="en-US" dirty="0"/>
              <a:t> integrates with other AWS services to give developers and businesses an easy way to distribute content to end users with low latency, high data transfer speeds, and no minimum commitments. Amazon </a:t>
            </a:r>
            <a:r>
              <a:rPr lang="en-US" dirty="0" err="1"/>
              <a:t>CloudFront</a:t>
            </a:r>
            <a:r>
              <a:rPr lang="en-US" dirty="0"/>
              <a:t> is a web service that speeds up distribution of your static and dynamic web content, for example, .html, .</a:t>
            </a:r>
            <a:r>
              <a:rPr lang="en-US" dirty="0" err="1"/>
              <a:t>css</a:t>
            </a:r>
            <a:r>
              <a:rPr lang="en-US" dirty="0"/>
              <a:t>, .</a:t>
            </a:r>
            <a:r>
              <a:rPr lang="en-US" dirty="0" err="1"/>
              <a:t>php</a:t>
            </a:r>
            <a:r>
              <a:rPr lang="en-US" dirty="0"/>
              <a:t>, and image files, to end users. Amazon </a:t>
            </a:r>
            <a:r>
              <a:rPr lang="en-US" dirty="0" err="1"/>
              <a:t>CloudFront</a:t>
            </a:r>
            <a:r>
              <a:rPr lang="en-US" dirty="0"/>
              <a:t> delivers your content to edge locations. </a:t>
            </a:r>
          </a:p>
        </p:txBody>
      </p:sp>
    </p:spTree>
    <p:extLst>
      <p:ext uri="{BB962C8B-B14F-4D97-AF65-F5344CB8AC3E}">
        <p14:creationId xmlns:p14="http://schemas.microsoft.com/office/powerpoint/2010/main" val="171634011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mj-lt"/>
              <a:buAutoNum type="arabicPeriod"/>
            </a:pPr>
            <a:r>
              <a:rPr lang="en-US" dirty="0"/>
              <a:t>Configure your origin servers.</a:t>
            </a:r>
          </a:p>
          <a:p>
            <a:pPr marL="457200" indent="-457200">
              <a:spcAft>
                <a:spcPts val="600"/>
              </a:spcAft>
              <a:buFont typeface="+mj-lt"/>
              <a:buAutoNum type="arabicPeriod"/>
            </a:pPr>
            <a:r>
              <a:rPr lang="en-US" dirty="0"/>
              <a:t>Upload files to origin servers.</a:t>
            </a:r>
          </a:p>
          <a:p>
            <a:pPr marL="457200" indent="-457200">
              <a:spcAft>
                <a:spcPts val="600"/>
              </a:spcAft>
              <a:buFont typeface="+mj-lt"/>
              <a:buAutoNum type="arabicPeriod"/>
            </a:pPr>
            <a:r>
              <a:rPr lang="en-US" dirty="0"/>
              <a:t>Create an Amazon </a:t>
            </a:r>
            <a:r>
              <a:rPr lang="en-US" dirty="0" err="1"/>
              <a:t>CloudFront</a:t>
            </a:r>
            <a:r>
              <a:rPr lang="en-US" dirty="0"/>
              <a:t> distribution.</a:t>
            </a:r>
          </a:p>
          <a:p>
            <a:pPr marL="457200" indent="-457200">
              <a:spcAft>
                <a:spcPts val="600"/>
              </a:spcAft>
              <a:buFont typeface="+mj-lt"/>
              <a:buAutoNum type="arabicPeriod"/>
            </a:pPr>
            <a:r>
              <a:rPr lang="en-US" dirty="0"/>
              <a:t>Amazon </a:t>
            </a:r>
            <a:r>
              <a:rPr lang="en-US" dirty="0" err="1"/>
              <a:t>CloudFront</a:t>
            </a:r>
            <a:r>
              <a:rPr lang="en-US" dirty="0"/>
              <a:t> sends your distribution’s configuration to all of its edge locations.</a:t>
            </a:r>
          </a:p>
          <a:p>
            <a:pPr marL="457200" indent="-457200">
              <a:spcAft>
                <a:spcPts val="600"/>
              </a:spcAft>
              <a:buFont typeface="+mj-lt"/>
              <a:buAutoNum type="arabicPeriod"/>
            </a:pPr>
            <a:r>
              <a:rPr lang="en-US" dirty="0"/>
              <a:t>As you develop your website or application, use the domain name that Amazon </a:t>
            </a:r>
            <a:r>
              <a:rPr lang="en-US" dirty="0" err="1"/>
              <a:t>CloudFront</a:t>
            </a:r>
            <a:r>
              <a:rPr lang="en-US" dirty="0"/>
              <a:t> provides for your URLs.</a:t>
            </a:r>
          </a:p>
          <a:p>
            <a:pPr marL="457200" indent="-457200">
              <a:spcAft>
                <a:spcPts val="600"/>
              </a:spcAft>
              <a:buFont typeface="+mj-lt"/>
              <a:buAutoNum type="arabicPeriod"/>
            </a:pPr>
            <a:r>
              <a:rPr lang="en-US" dirty="0"/>
              <a:t>Optionally, you can configure your origin server to add expiry headers to the files; the headers indicate how long you want the files to stay in the cache in Amazon </a:t>
            </a:r>
            <a:r>
              <a:rPr lang="en-US" dirty="0" err="1"/>
              <a:t>CloudFront</a:t>
            </a:r>
            <a:r>
              <a:rPr lang="en-US" dirty="0"/>
              <a:t> edge locations.</a:t>
            </a:r>
          </a:p>
        </p:txBody>
      </p:sp>
    </p:spTree>
    <p:extLst>
      <p:ext uri="{BB962C8B-B14F-4D97-AF65-F5344CB8AC3E}">
        <p14:creationId xmlns:p14="http://schemas.microsoft.com/office/powerpoint/2010/main" val="262512630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414617"/>
          </a:xfrm>
        </p:spPr>
        <p:txBody>
          <a:bodyPr/>
          <a:lstStyle/>
          <a:p>
            <a:pPr marL="228600" indent="-228600">
              <a:spcAft>
                <a:spcPts val="600"/>
              </a:spcAft>
              <a:buAutoNum type="arabicPeriod"/>
            </a:pPr>
            <a:r>
              <a:rPr lang="en-US" dirty="0"/>
              <a:t>A user accesses your website or application and requests one or more objects, such as an image file.</a:t>
            </a:r>
          </a:p>
          <a:p>
            <a:pPr marL="228600" indent="-228600">
              <a:spcAft>
                <a:spcPts val="600"/>
              </a:spcAft>
              <a:buAutoNum type="arabicPeriod"/>
            </a:pPr>
            <a:r>
              <a:rPr lang="en-US" dirty="0"/>
              <a:t>DNS routes the request to the Amazon </a:t>
            </a:r>
            <a:r>
              <a:rPr lang="en-US" dirty="0" err="1"/>
              <a:t>CloudFront</a:t>
            </a:r>
            <a:r>
              <a:rPr lang="en-US" dirty="0"/>
              <a:t> edge location that can best serve the user's request - typically the nearest </a:t>
            </a:r>
            <a:r>
              <a:rPr lang="en-US" dirty="0" err="1"/>
              <a:t>CloudFront</a:t>
            </a:r>
            <a:r>
              <a:rPr lang="en-US" dirty="0"/>
              <a:t> edge location in terms of latency.</a:t>
            </a:r>
          </a:p>
          <a:p>
            <a:pPr marL="228600" indent="-228600">
              <a:spcAft>
                <a:spcPts val="600"/>
              </a:spcAft>
              <a:buAutoNum type="arabicPeriod"/>
            </a:pPr>
            <a:r>
              <a:rPr lang="en-US" dirty="0"/>
              <a:t>In the edge location, </a:t>
            </a:r>
            <a:r>
              <a:rPr lang="en-US" dirty="0" err="1"/>
              <a:t>CloudFront</a:t>
            </a:r>
            <a:r>
              <a:rPr lang="en-US" dirty="0"/>
              <a:t> checks its cache for the requested files. If the files are in the cache, </a:t>
            </a:r>
            <a:r>
              <a:rPr lang="en-US" dirty="0" err="1"/>
              <a:t>CloudFront</a:t>
            </a:r>
            <a:r>
              <a:rPr lang="en-US" dirty="0"/>
              <a:t> returns them to the user. If the files are not in the cache, it does the following:</a:t>
            </a:r>
          </a:p>
          <a:p>
            <a:pPr marL="685800" lvl="1" indent="-228600">
              <a:spcAft>
                <a:spcPts val="600"/>
              </a:spcAft>
              <a:buAutoNum type="alphaLcPeriod"/>
            </a:pPr>
            <a:r>
              <a:rPr lang="en-US" dirty="0" err="1"/>
              <a:t>CloudFront</a:t>
            </a:r>
            <a:r>
              <a:rPr lang="en-US" dirty="0"/>
              <a:t> compares the request with the specifications in your distribution and forwards the request for the files to the applicable origin server for the corresponding file type—for example, to your Amazon S3 bucket for image files.</a:t>
            </a:r>
          </a:p>
          <a:p>
            <a:pPr marL="685800" lvl="1" indent="-228600">
              <a:spcAft>
                <a:spcPts val="600"/>
              </a:spcAft>
              <a:buAutoNum type="alphaLcPeriod"/>
            </a:pPr>
            <a:r>
              <a:rPr lang="en-US" dirty="0"/>
              <a:t>The origin servers send the files back to the </a:t>
            </a:r>
            <a:r>
              <a:rPr lang="en-US" dirty="0" err="1"/>
              <a:t>CloudFront</a:t>
            </a:r>
            <a:r>
              <a:rPr lang="en-US" dirty="0"/>
              <a:t> edge location.</a:t>
            </a:r>
          </a:p>
          <a:p>
            <a:pPr marL="685800" lvl="1" indent="-228600">
              <a:spcAft>
                <a:spcPts val="600"/>
              </a:spcAft>
              <a:buAutoNum type="alphaLcPeriod"/>
            </a:pPr>
            <a:r>
              <a:rPr lang="en-US" dirty="0"/>
              <a:t>As soon as the first byte arrives from the origin, </a:t>
            </a:r>
            <a:r>
              <a:rPr lang="en-US" dirty="0" err="1"/>
              <a:t>CloudFront</a:t>
            </a:r>
            <a:r>
              <a:rPr lang="en-US" dirty="0"/>
              <a:t> begins to forward the files to the user. </a:t>
            </a:r>
            <a:r>
              <a:rPr lang="en-US" dirty="0" err="1"/>
              <a:t>CloudFront</a:t>
            </a:r>
            <a:r>
              <a:rPr lang="en-US" dirty="0"/>
              <a:t> also adds the files to the cache in the edge location for the next time someone requests those files.</a:t>
            </a:r>
          </a:p>
          <a:p>
            <a:pPr marL="228600" indent="-228600">
              <a:spcAft>
                <a:spcPts val="600"/>
              </a:spcAft>
              <a:buAutoNum type="arabicPeriod" startAt="4"/>
            </a:pPr>
            <a:r>
              <a:rPr lang="en-US" dirty="0"/>
              <a:t>After an object has been in an edge cache for 24 hours or for the duration specified in your file headers, </a:t>
            </a:r>
            <a:r>
              <a:rPr lang="en-US" dirty="0" err="1"/>
              <a:t>CloudFront</a:t>
            </a:r>
            <a:r>
              <a:rPr lang="en-US" dirty="0"/>
              <a:t> does the following:</a:t>
            </a:r>
          </a:p>
          <a:p>
            <a:pPr marL="685800" lvl="1" indent="-228600">
              <a:spcAft>
                <a:spcPts val="600"/>
              </a:spcAft>
              <a:buAutoNum type="alphaLcPeriod"/>
            </a:pPr>
            <a:r>
              <a:rPr lang="en-US" dirty="0" err="1"/>
              <a:t>CloudFront</a:t>
            </a:r>
            <a:r>
              <a:rPr lang="en-US" dirty="0"/>
              <a:t> forwards the next request for the object to your origin to determine whether the edge location has the latest version.</a:t>
            </a:r>
          </a:p>
          <a:p>
            <a:pPr marL="685800" lvl="1" indent="-228600">
              <a:spcAft>
                <a:spcPts val="600"/>
              </a:spcAft>
              <a:buAutoNum type="alphaLcPeriod"/>
            </a:pPr>
            <a:r>
              <a:rPr lang="en-US" dirty="0"/>
              <a:t>If the version in the edge location is the latest, </a:t>
            </a:r>
            <a:r>
              <a:rPr lang="en-US" dirty="0" err="1"/>
              <a:t>CloudFront</a:t>
            </a:r>
            <a:r>
              <a:rPr lang="en-US" dirty="0"/>
              <a:t> delivers it to your user.</a:t>
            </a:r>
          </a:p>
          <a:p>
            <a:pPr marL="685800" lvl="1" indent="-228600">
              <a:spcAft>
                <a:spcPts val="600"/>
              </a:spcAft>
              <a:buAutoNum type="alphaLcPeriod"/>
            </a:pPr>
            <a:r>
              <a:rPr lang="en-US" dirty="0"/>
              <a:t>If the version in the edge location is not the latest, your origin sends the latest version to </a:t>
            </a:r>
            <a:r>
              <a:rPr lang="en-US" dirty="0" err="1"/>
              <a:t>CloudFront</a:t>
            </a:r>
            <a:r>
              <a:rPr lang="en-US" dirty="0"/>
              <a:t>, and </a:t>
            </a:r>
            <a:r>
              <a:rPr lang="en-US" dirty="0" err="1"/>
              <a:t>CloudFront</a:t>
            </a:r>
            <a:r>
              <a:rPr lang="en-US" dirty="0"/>
              <a:t> delivers the object to your user and stores the latest version in the cache at that edge location. </a:t>
            </a:r>
          </a:p>
        </p:txBody>
      </p:sp>
    </p:spTree>
    <p:extLst>
      <p:ext uri="{BB962C8B-B14F-4D97-AF65-F5344CB8AC3E}">
        <p14:creationId xmlns:p14="http://schemas.microsoft.com/office/powerpoint/2010/main" val="82226972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Understand typical networking devices, protocols, and services. </a:t>
            </a:r>
          </a:p>
        </p:txBody>
      </p:sp>
    </p:spTree>
    <p:extLst>
      <p:ext uri="{BB962C8B-B14F-4D97-AF65-F5344CB8AC3E}">
        <p14:creationId xmlns:p14="http://schemas.microsoft.com/office/powerpoint/2010/main" val="1801950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188318"/>
          </a:xfrm>
        </p:spPr>
        <p:txBody>
          <a:bodyPr/>
          <a:lstStyle/>
          <a:p>
            <a:pPr>
              <a:spcAft>
                <a:spcPts val="600"/>
              </a:spcAft>
            </a:pPr>
            <a:r>
              <a:rPr lang="en-US" dirty="0"/>
              <a:t>The slide shows the lifecycle of an instance launched from an AMI. Note that you can only stop and start instances that are EBS-backed. </a:t>
            </a:r>
          </a:p>
          <a:p>
            <a:pPr>
              <a:spcAft>
                <a:spcPts val="600"/>
              </a:spcAft>
            </a:pPr>
            <a:r>
              <a:rPr lang="en-US" dirty="0"/>
              <a:t>An EC2 instance can be in one of the following states:</a:t>
            </a:r>
          </a:p>
          <a:p>
            <a:pPr marL="171450" indent="-171450">
              <a:spcAft>
                <a:spcPts val="600"/>
              </a:spcAft>
              <a:buFont typeface="Arial" panose="020B0604020202020204" pitchFamily="34" charset="0"/>
              <a:buChar char="•"/>
            </a:pPr>
            <a:r>
              <a:rPr lang="en-US" dirty="0"/>
              <a:t>Pending: When you launch an instance, it enters the pending state and the instance moves to a new host computer. The instance type specified at launch determines the hardware of the host computer for your instance.</a:t>
            </a:r>
          </a:p>
          <a:p>
            <a:pPr marL="171450" indent="-171450">
              <a:spcAft>
                <a:spcPts val="600"/>
              </a:spcAft>
              <a:buFont typeface="Arial" panose="020B0604020202020204" pitchFamily="34" charset="0"/>
              <a:buChar char="•"/>
            </a:pPr>
            <a:r>
              <a:rPr lang="en-US" dirty="0"/>
              <a:t>Running: AWS uses the AMI specified at launch to boot the instance. When</a:t>
            </a:r>
            <a:r>
              <a:rPr lang="en-US" baseline="0" dirty="0"/>
              <a:t> </a:t>
            </a:r>
            <a:r>
              <a:rPr lang="en-US" dirty="0"/>
              <a:t>the instance is ready for you, it enters the running state. You can connect to your running instance and use it as you would a computer sitting in front of you. When your instance is in the running state, you’re billed for each hour or partial hour that you keep the instance running. You are billed for all running instances, even if they are idle and not being connected to.</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t>Rebooting: You can reboot your instance through the Amazon</a:t>
            </a:r>
            <a:r>
              <a:rPr lang="en-US" baseline="0" dirty="0"/>
              <a:t> </a:t>
            </a:r>
            <a:r>
              <a:rPr lang="en-US" dirty="0"/>
              <a:t>EC2 console, Amazon EC2 CLI, and the Amazon EC2 API. It is recommended that you reboot your EC2 instance instead of running the operating system reboot from the instance. When an instance is rebooted, it remains on the same host computer and maintains its public DNS name, private IP address, and any data on its instance store volumes. Rebooting an instance doesn’t start a new instance billing hour.</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t>Shutting down: When you’ve decided that you no longer need an instance, you can terminate it. The instance will enter the shutting-down state. You will stop incurring charges as soon as the instance enters shutting-down or terminated states.</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t>Terminated: A terminated instance remains visible in the console for a while before it is deleted. You cannot connect to or recover a terminated instance. </a:t>
            </a:r>
          </a:p>
          <a:p>
            <a:pPr marL="171450" indent="-171450">
              <a:spcAft>
                <a:spcPts val="600"/>
              </a:spcAft>
              <a:buFont typeface="Arial" panose="020B0604020202020204" pitchFamily="34" charset="0"/>
              <a:buChar char="•"/>
            </a:pPr>
            <a:r>
              <a:rPr lang="en-US" dirty="0"/>
              <a:t>Stopping: Amazon EBS-backed instances can be stopped. When you stop an instance, it enters the stopping state.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t>Stopped: Amazon</a:t>
            </a:r>
            <a:r>
              <a:rPr lang="en-US" baseline="0" dirty="0"/>
              <a:t> </a:t>
            </a:r>
            <a:r>
              <a:rPr lang="en-US" dirty="0"/>
              <a:t>EBS-backed instances in the stopped state are no longer eligible for hourly usage or data transfer fees. AWS does charge for the storage of EBS volumes on stopped instances. You can modify certain attributes of stopped instances, including the instance type. Starting a stopped instance puts it back into the pending state, which moves the instance to a new host machine. When you stop and start an instance, you lose any data on the instance store volumes on the previous host computer. </a:t>
            </a:r>
          </a:p>
        </p:txBody>
      </p:sp>
    </p:spTree>
    <p:extLst>
      <p:ext uri="{BB962C8B-B14F-4D97-AF65-F5344CB8AC3E}">
        <p14:creationId xmlns:p14="http://schemas.microsoft.com/office/powerpoint/2010/main" val="142797731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 local area network (LAN) covers a local area such as an office or home.</a:t>
            </a:r>
          </a:p>
          <a:p>
            <a:pPr>
              <a:spcAft>
                <a:spcPts val="600"/>
              </a:spcAft>
            </a:pPr>
            <a:r>
              <a:rPr lang="en-US" dirty="0"/>
              <a:t>A wide area network (WAN) covers an area wider than a LAN. A WAN can range from a corporate network to the Internet.</a:t>
            </a:r>
          </a:p>
          <a:p>
            <a:pPr>
              <a:spcAft>
                <a:spcPts val="600"/>
              </a:spcAft>
            </a:pPr>
            <a:r>
              <a:rPr lang="en-US" dirty="0"/>
              <a:t>A virtual private network (VPN) allows users to securely connect to a network through the Internet and remotely access network resources. </a:t>
            </a:r>
          </a:p>
        </p:txBody>
      </p:sp>
    </p:spTree>
    <p:extLst>
      <p:ext uri="{BB962C8B-B14F-4D97-AF65-F5344CB8AC3E}">
        <p14:creationId xmlns:p14="http://schemas.microsoft.com/office/powerpoint/2010/main" val="5559051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It is important to understand the difference between a physical and logical topology. You should know how a network is laid out and how the devices communicate on that network to make security decisions to protect your environment.</a:t>
            </a:r>
          </a:p>
        </p:txBody>
      </p:sp>
    </p:spTree>
    <p:extLst>
      <p:ext uri="{BB962C8B-B14F-4D97-AF65-F5344CB8AC3E}">
        <p14:creationId xmlns:p14="http://schemas.microsoft.com/office/powerpoint/2010/main" val="190913088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slide shows a basic network diagram consisting of various physical network devices.</a:t>
            </a:r>
          </a:p>
          <a:p>
            <a:pPr>
              <a:spcAft>
                <a:spcPts val="600"/>
              </a:spcAft>
            </a:pPr>
            <a:r>
              <a:rPr lang="en-US" dirty="0"/>
              <a:t>Servers are very fast computers with a large amount of RAM and storage space and one or more fast network interface cards. Servers are the central repository of data and applications shared by users in a network.</a:t>
            </a:r>
          </a:p>
          <a:p>
            <a:pPr>
              <a:spcAft>
                <a:spcPts val="600"/>
              </a:spcAft>
            </a:pPr>
            <a:r>
              <a:rPr lang="en-US" dirty="0"/>
              <a:t>Workstations are computers and devices with a network interface card or wireless adapter to allow quick connections to networks.</a:t>
            </a:r>
          </a:p>
          <a:p>
            <a:pPr>
              <a:spcAft>
                <a:spcPts val="600"/>
              </a:spcAft>
            </a:pPr>
            <a:r>
              <a:rPr lang="en-US" dirty="0"/>
              <a:t>Switches are devices that provide a central connection point for cables from workstations, servers, and peripherals.</a:t>
            </a:r>
          </a:p>
          <a:p>
            <a:pPr>
              <a:spcAft>
                <a:spcPts val="600"/>
              </a:spcAft>
            </a:pPr>
            <a:r>
              <a:rPr lang="en-US" dirty="0"/>
              <a:t>Routers forward data packets between computer networks.</a:t>
            </a:r>
          </a:p>
          <a:p>
            <a:pPr>
              <a:spcAft>
                <a:spcPts val="600"/>
              </a:spcAft>
            </a:pPr>
            <a:r>
              <a:rPr lang="en-US" dirty="0"/>
              <a:t>Firewalls are hardware or software that help secure your network by creating rules to block/allow access.</a:t>
            </a:r>
          </a:p>
        </p:txBody>
      </p:sp>
    </p:spTree>
    <p:extLst>
      <p:ext uri="{BB962C8B-B14F-4D97-AF65-F5344CB8AC3E}">
        <p14:creationId xmlns:p14="http://schemas.microsoft.com/office/powerpoint/2010/main" val="243277902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035600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Flow logs capture information about the IP traffic going to and from network interfaces in your VPC.</a:t>
            </a:r>
          </a:p>
          <a:p>
            <a:pPr marL="0" indent="0">
              <a:spcAft>
                <a:spcPts val="600"/>
              </a:spcAft>
              <a:buNone/>
            </a:pPr>
            <a:r>
              <a:rPr lang="en-US" dirty="0"/>
              <a:t>The diagram shows the layers of security provided by security groups and network ACLs. </a:t>
            </a:r>
          </a:p>
          <a:p>
            <a:pPr marL="0" marR="0" indent="0" algn="l" defTabSz="457200" rtl="0" eaLnBrk="1" fontAlgn="auto" latinLnBrk="0" hangingPunct="1">
              <a:lnSpc>
                <a:spcPct val="100000"/>
              </a:lnSpc>
              <a:spcAft>
                <a:spcPts val="600"/>
              </a:spcAft>
              <a:buClrTx/>
              <a:buSzTx/>
              <a:buFontTx/>
              <a:buNone/>
              <a:tabLst/>
              <a:defRPr/>
            </a:pPr>
            <a:r>
              <a:rPr lang="en-US" dirty="0"/>
              <a:t>For more information, see: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hlinkClick r:id="rId3"/>
              </a:rPr>
              <a:t>http://docs.aws.amazon.com/AmazonVPC/latest/UserGuide/VPC_Networking.html</a:t>
            </a:r>
            <a:r>
              <a:rPr lang="en-US" dirty="0"/>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hlinkClick r:id="rId4"/>
              </a:rPr>
              <a:t>http://docs.aws.amazon.com/AmazonVPC/latest/UserGuide/flow-logs.html</a:t>
            </a:r>
            <a:r>
              <a:rPr lang="en-US" dirty="0"/>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36818221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41661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Understand common methods used to secure data centers.</a:t>
            </a:r>
          </a:p>
        </p:txBody>
      </p:sp>
    </p:spTree>
    <p:extLst>
      <p:ext uri="{BB962C8B-B14F-4D97-AF65-F5344CB8AC3E}">
        <p14:creationId xmlns:p14="http://schemas.microsoft.com/office/powerpoint/2010/main" val="31180825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Physical and environmental security is important in an on-premises data center. Remember to lock your data center, only provide access to people who need it, and keep track of the access. Servers should be mounted on racks with locks. Ideally, data centers should have redundant utilities (electricity, water, voice, data, HVAC). </a:t>
            </a:r>
          </a:p>
        </p:txBody>
      </p:sp>
    </p:spTree>
    <p:extLst>
      <p:ext uri="{BB962C8B-B14F-4D97-AF65-F5344CB8AC3E}">
        <p14:creationId xmlns:p14="http://schemas.microsoft.com/office/powerpoint/2010/main" val="347499568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5040629"/>
          </a:xfrm>
        </p:spPr>
        <p:txBody>
          <a:bodyPr/>
          <a:lstStyle/>
          <a:p>
            <a:pPr>
              <a:spcAft>
                <a:spcPts val="600"/>
              </a:spcAft>
            </a:pPr>
            <a:r>
              <a:rPr lang="en-US" dirty="0"/>
              <a:t>Establishing and maintaining a secure computing environment is more difficult when networks become more interconnected. The slide shows common methods used to security your network and ensure confidentiality, integrity, and availability of systems and data.</a:t>
            </a:r>
          </a:p>
          <a:p>
            <a:pPr>
              <a:spcAft>
                <a:spcPts val="600"/>
              </a:spcAft>
            </a:pPr>
            <a:r>
              <a:rPr lang="en-US" b="1" dirty="0"/>
              <a:t>Identification and Authentication</a:t>
            </a:r>
            <a:r>
              <a:rPr lang="en-US" dirty="0"/>
              <a:t>: The careful user of user accounts is an important aspect of security in your network. Least privilege access should be provided and user accounts should be properly maintained to avoid unauthorized access to resources.</a:t>
            </a:r>
          </a:p>
          <a:p>
            <a:pPr>
              <a:spcAft>
                <a:spcPts val="600"/>
              </a:spcAft>
            </a:pPr>
            <a:r>
              <a:rPr lang="en-US" b="1" dirty="0"/>
              <a:t>Firewalls</a:t>
            </a:r>
            <a:r>
              <a:rPr lang="en-US" dirty="0"/>
              <a:t>: A firewall is a security router that sits between the Internet and your network. The firewall’s purpose is to act as a security guard between the Internet and the network it is guarding.</a:t>
            </a:r>
          </a:p>
          <a:p>
            <a:pPr>
              <a:spcAft>
                <a:spcPts val="600"/>
              </a:spcAft>
            </a:pPr>
            <a:r>
              <a:rPr lang="en-US" b="1" dirty="0"/>
              <a:t>Patching</a:t>
            </a:r>
            <a:r>
              <a:rPr lang="en-US" dirty="0"/>
              <a:t>: Maintaining operating system updates (patching) is another important aspect of network security. Software patches are minor updates that fix bugs and address security flaws that can be abused by hackers. Keeping your operating systems up to date with the latest patches can help facilitate a safer environment for your network.</a:t>
            </a:r>
          </a:p>
          <a:p>
            <a:pPr>
              <a:spcAft>
                <a:spcPts val="600"/>
              </a:spcAft>
            </a:pPr>
            <a:r>
              <a:rPr lang="en-US" b="1" dirty="0"/>
              <a:t>Virus Protection</a:t>
            </a:r>
            <a:r>
              <a:rPr lang="en-US" dirty="0"/>
              <a:t>: Antivirus programs can help detect and remove known threats to clients on your network.</a:t>
            </a:r>
          </a:p>
          <a:p>
            <a:pPr>
              <a:spcAft>
                <a:spcPts val="600"/>
              </a:spcAft>
            </a:pPr>
            <a:r>
              <a:rPr lang="en-US" b="1" dirty="0"/>
              <a:t>Encryption</a:t>
            </a:r>
            <a:r>
              <a:rPr lang="en-US" dirty="0"/>
              <a:t>: Encryption processes use numeric keys and algorithms to scramble data when it is sent over the network or saved on disk. This helps prevent unauthorized users from reading and accessing confidential or sensitive data. Effective encryption is important in the effective use of a virtual private network (VPN).</a:t>
            </a:r>
          </a:p>
        </p:txBody>
      </p:sp>
    </p:spTree>
    <p:extLst>
      <p:ext uri="{BB962C8B-B14F-4D97-AF65-F5344CB8AC3E}">
        <p14:creationId xmlns:p14="http://schemas.microsoft.com/office/powerpoint/2010/main" val="411794755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4248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425385"/>
          </a:xfrm>
        </p:spPr>
        <p:txBody>
          <a:bodyPr/>
          <a:lstStyle/>
          <a:p>
            <a:pPr>
              <a:spcAft>
                <a:spcPts val="600"/>
              </a:spcAft>
            </a:pPr>
            <a:r>
              <a:rPr lang="en-US" dirty="0"/>
              <a:t>AWS and Oracle have worked together to offer customers convenient options for deploying enterprise applications in the cloud. Customers can build enterprise-grade solutions hosted by Amazon Web Services using database and middleware software by Oracle, and can also launch entire enterprise software stacks from Oracle on Amazon EC2. </a:t>
            </a:r>
          </a:p>
          <a:p>
            <a:pPr>
              <a:spcAft>
                <a:spcPts val="600"/>
              </a:spcAft>
            </a:pPr>
            <a:r>
              <a:rPr lang="en-US" dirty="0"/>
              <a:t>New and existing SAP customers can confidently deploy their SAP solutions on SAP-certified Amazon EC2 instances in production environments because SAP and AWS have tested the performance of the underlying AWS resources, verified their performance, and certified them against the same standards that apply to servers and virtual platforms. </a:t>
            </a:r>
          </a:p>
          <a:p>
            <a:pPr>
              <a:spcAft>
                <a:spcPts val="600"/>
              </a:spcAft>
            </a:pPr>
            <a:r>
              <a:rPr lang="en-US" dirty="0"/>
              <a:t>AWS also provides infrastructure services that allow customers to easily run Microsoft Windows Server applications in the cloud, without the cost and complexity of having to purchase or manage servers or data centers. Available</a:t>
            </a:r>
            <a:r>
              <a:rPr lang="en-US" baseline="0" dirty="0"/>
              <a:t> </a:t>
            </a:r>
            <a:r>
              <a:rPr lang="en-US" dirty="0"/>
              <a:t>AMIs allow customers to start running fully supported Windows Server virtual machine instances in minutes. </a:t>
            </a:r>
          </a:p>
          <a:p>
            <a:pPr>
              <a:spcAft>
                <a:spcPts val="600"/>
              </a:spcAft>
            </a:pPr>
            <a:r>
              <a:rPr lang="en-US" dirty="0"/>
              <a:t>Customers may also rely on the global infrastructure of AWS to power everything from custom .NET applications to enterprise deployments of Microsoft Exchange Server, SQL Server, or SharePoint Server. </a:t>
            </a:r>
          </a:p>
          <a:p>
            <a:pPr marL="0" indent="0">
              <a:spcAft>
                <a:spcPts val="600"/>
              </a:spcAft>
              <a:buNone/>
            </a:pPr>
            <a:r>
              <a:rPr lang="en-US" dirty="0"/>
              <a:t>Software launched from AWS customers automatically deploys onto Amazon Elastic Compute Cloud (EC2), which is the AWS compute service. AWS customers use 143 million hours a month of Amazon EC2 for AWS Marketplace software products. </a:t>
            </a:r>
          </a:p>
          <a:p>
            <a:pPr marL="0" indent="0">
              <a:lnSpc>
                <a:spcPct val="150000"/>
              </a:lnSpc>
              <a:spcAft>
                <a:spcPts val="600"/>
              </a:spcAft>
              <a:buNone/>
            </a:pPr>
            <a:r>
              <a:rPr lang="en-US" dirty="0"/>
              <a:t>The benefits of AWS Marketplace include: </a:t>
            </a:r>
          </a:p>
          <a:p>
            <a:pPr marL="171450" indent="-171450">
              <a:lnSpc>
                <a:spcPct val="150000"/>
              </a:lnSpc>
              <a:spcAft>
                <a:spcPts val="600"/>
              </a:spcAft>
              <a:buFont typeface="Arial" panose="020B0604020202020204" pitchFamily="34" charset="0"/>
              <a:buChar char="•"/>
            </a:pPr>
            <a:r>
              <a:rPr lang="en-US" dirty="0"/>
              <a:t>Easy product discovery</a:t>
            </a:r>
          </a:p>
          <a:p>
            <a:pPr marL="171450" indent="-171450">
              <a:lnSpc>
                <a:spcPct val="150000"/>
              </a:lnSpc>
              <a:spcBef>
                <a:spcPts val="0"/>
              </a:spcBef>
              <a:spcAft>
                <a:spcPts val="600"/>
              </a:spcAft>
              <a:buFont typeface="Arial" panose="020B0604020202020204" pitchFamily="34" charset="0"/>
              <a:buChar char="•"/>
            </a:pPr>
            <a:r>
              <a:rPr lang="en-US" dirty="0"/>
              <a:t>Streamlined buying experience</a:t>
            </a:r>
          </a:p>
          <a:p>
            <a:pPr marL="171450" indent="-171450">
              <a:lnSpc>
                <a:spcPct val="150000"/>
              </a:lnSpc>
              <a:spcBef>
                <a:spcPts val="0"/>
              </a:spcBef>
              <a:spcAft>
                <a:spcPts val="600"/>
              </a:spcAft>
              <a:buFont typeface="Arial" panose="020B0604020202020204" pitchFamily="34" charset="0"/>
              <a:buChar char="•"/>
            </a:pPr>
            <a:r>
              <a:rPr lang="en-US" dirty="0"/>
              <a:t>Simplified billing</a:t>
            </a:r>
          </a:p>
          <a:p>
            <a:pPr marL="171450" indent="-171450">
              <a:lnSpc>
                <a:spcPct val="150000"/>
              </a:lnSpc>
              <a:spcBef>
                <a:spcPts val="0"/>
              </a:spcBef>
              <a:spcAft>
                <a:spcPts val="600"/>
              </a:spcAft>
              <a:buFont typeface="Arial" panose="020B0604020202020204" pitchFamily="34" charset="0"/>
              <a:buChar char="•"/>
            </a:pPr>
            <a:r>
              <a:rPr lang="en-US" dirty="0"/>
              <a:t>Expedited deployment cycles</a:t>
            </a:r>
          </a:p>
          <a:p>
            <a:pPr marL="171450" indent="-171450">
              <a:lnSpc>
                <a:spcPct val="150000"/>
              </a:lnSpc>
              <a:spcBef>
                <a:spcPts val="0"/>
              </a:spcBef>
              <a:spcAft>
                <a:spcPts val="600"/>
              </a:spcAft>
              <a:buFont typeface="Arial" panose="020B0604020202020204" pitchFamily="34" charset="0"/>
              <a:buChar char="•"/>
            </a:pPr>
            <a:r>
              <a:rPr lang="en-US" dirty="0"/>
              <a:t>Optimized software capacity</a:t>
            </a:r>
          </a:p>
          <a:p>
            <a:pPr marL="171450" indent="-171450">
              <a:lnSpc>
                <a:spcPct val="150000"/>
              </a:lnSpc>
              <a:spcBef>
                <a:spcPts val="0"/>
              </a:spcBef>
              <a:spcAft>
                <a:spcPts val="600"/>
              </a:spcAft>
              <a:buFont typeface="Arial" panose="020B0604020202020204" pitchFamily="34" charset="0"/>
              <a:buChar char="•"/>
            </a:pPr>
            <a:r>
              <a:rPr lang="en-US" dirty="0"/>
              <a:t>Matched spend to actual usage</a:t>
            </a:r>
          </a:p>
          <a:p>
            <a:pPr marL="171450" indent="-171450">
              <a:lnSpc>
                <a:spcPct val="150000"/>
              </a:lnSpc>
              <a:spcBef>
                <a:spcPts val="0"/>
              </a:spcBef>
              <a:spcAft>
                <a:spcPts val="600"/>
              </a:spcAft>
              <a:buFont typeface="Arial" panose="020B0604020202020204" pitchFamily="34" charset="0"/>
              <a:buChar char="•"/>
            </a:pPr>
            <a:r>
              <a:rPr lang="en-US" dirty="0"/>
              <a:t>Trust vetted and scanned products</a:t>
            </a:r>
          </a:p>
          <a:p>
            <a:pPr>
              <a:spcAft>
                <a:spcPts val="600"/>
              </a:spcAft>
            </a:pPr>
            <a:r>
              <a:rPr lang="en-US" dirty="0"/>
              <a:t>AWS Test Drive provides a private IT sandbox environment that contains preconfigured server based solutions. In under an hour, and using a step-by-step lab manual and video, you can launch, sign in, and learn about these popular third-party IT solutions powered by AWS and AWS </a:t>
            </a:r>
            <a:r>
              <a:rPr lang="en-US" dirty="0" err="1"/>
              <a:t>CloudFormation</a:t>
            </a:r>
            <a:r>
              <a:rPr lang="en-US" dirty="0"/>
              <a:t>.</a:t>
            </a:r>
          </a:p>
          <a:p>
            <a:pPr>
              <a:spcAft>
                <a:spcPts val="600"/>
              </a:spcAft>
            </a:pPr>
            <a:r>
              <a:rPr lang="en-US" dirty="0"/>
              <a:t>For more information, see: </a:t>
            </a:r>
            <a:r>
              <a:rPr lang="en-US" dirty="0">
                <a:hlinkClick r:id="rId3"/>
              </a:rPr>
              <a:t>https://aws.amazon.com/marketplace</a:t>
            </a:r>
            <a:r>
              <a:rPr lang="en-US" dirty="0"/>
              <a:t> </a:t>
            </a:r>
          </a:p>
        </p:txBody>
      </p:sp>
    </p:spTree>
    <p:extLst>
      <p:ext uri="{BB962C8B-B14F-4D97-AF65-F5344CB8AC3E}">
        <p14:creationId xmlns:p14="http://schemas.microsoft.com/office/powerpoint/2010/main" val="18928466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b="0" i="0" kern="1200" dirty="0">
                <a:solidFill>
                  <a:schemeClr val="tx1"/>
                </a:solidFill>
                <a:effectLst/>
                <a:latin typeface="Arial"/>
                <a:ea typeface="+mn-ea"/>
                <a:cs typeface="+mn-cs"/>
              </a:rPr>
              <a:t>For some AWS services, you can grant cross-account access to your resources. To do this, attach a policy directly to the resource that you want to share, instead of using a role as a proxy. The resource that you want to share must support resource-based policies. Unlike a user-based policy, a resource-based policy specifies who (in the form of a list of AWS account ID numbers) can access that resource. Cross-account access with a resource-based policy has an advantage over a role. With a resource that is accessed through a resource-based policy, the user still works in the trusted account and does not have to give up his or her user permissions in place of the role permissions. In other words, the user continues to have access to resources in the trusted account at the same time as he or she has access to the resource in the trusting account. This is useful for tasks such as copying information to or from the shared resource in the other account.</a:t>
            </a:r>
          </a:p>
          <a:p>
            <a:pPr>
              <a:spcAft>
                <a:spcPts val="600"/>
              </a:spcAft>
            </a:pPr>
            <a:r>
              <a:rPr lang="en-US" sz="1200" b="1" i="0" kern="1200" dirty="0">
                <a:solidFill>
                  <a:schemeClr val="tx1"/>
                </a:solidFill>
                <a:effectLst/>
                <a:latin typeface="Arial"/>
                <a:ea typeface="+mn-ea"/>
                <a:cs typeface="+mn-cs"/>
              </a:rPr>
              <a:t>Principal</a:t>
            </a:r>
            <a:r>
              <a:rPr lang="en-US" sz="1200" b="0" i="0" kern="1200" dirty="0">
                <a:solidFill>
                  <a:schemeClr val="tx1"/>
                </a:solidFill>
                <a:effectLst/>
                <a:latin typeface="Arial"/>
                <a:ea typeface="+mn-ea"/>
                <a:cs typeface="+mn-cs"/>
              </a:rPr>
              <a:t>: This</a:t>
            </a:r>
            <a:r>
              <a:rPr lang="en-US" sz="1200" b="0" i="0" kern="1200" baseline="0" dirty="0">
                <a:solidFill>
                  <a:schemeClr val="tx1"/>
                </a:solidFill>
                <a:effectLst/>
                <a:latin typeface="Arial"/>
                <a:ea typeface="+mn-ea"/>
                <a:cs typeface="+mn-cs"/>
              </a:rPr>
              <a:t> element defines an account in a policy. In a resource-based policy, the principal may refer to the same account or another account.</a:t>
            </a:r>
            <a:endParaRPr lang="en-US" sz="1200" b="0" i="0" kern="1200" dirty="0">
              <a:solidFill>
                <a:schemeClr val="tx1"/>
              </a:solidFill>
              <a:effectLst/>
              <a:latin typeface="Arial"/>
              <a:ea typeface="+mn-ea"/>
              <a:cs typeface="+mn-cs"/>
            </a:endParaRPr>
          </a:p>
          <a:p>
            <a:pPr>
              <a:spcAft>
                <a:spcPts val="600"/>
              </a:spcAft>
            </a:pPr>
            <a:r>
              <a:rPr lang="en-US" sz="1200" b="0" i="0" kern="1200" dirty="0">
                <a:solidFill>
                  <a:schemeClr val="tx1"/>
                </a:solidFill>
                <a:effectLst/>
                <a:latin typeface="Arial"/>
                <a:ea typeface="+mn-ea"/>
                <a:cs typeface="+mn-cs"/>
              </a:rPr>
              <a:t>For more information, see:</a:t>
            </a:r>
            <a:r>
              <a:rPr lang="en-US" sz="1200" b="0" i="0" kern="1200" baseline="0" dirty="0">
                <a:solidFill>
                  <a:schemeClr val="tx1"/>
                </a:solidFill>
                <a:effectLst/>
                <a:latin typeface="Arial"/>
                <a:ea typeface="+mn-ea"/>
                <a:cs typeface="+mn-cs"/>
              </a:rPr>
              <a:t> </a:t>
            </a:r>
            <a:r>
              <a:rPr lang="en-US" dirty="0">
                <a:hlinkClick r:id="rId3"/>
              </a:rPr>
              <a:t>http://docs.aws.amazon.com/IAM/latest/UserGuide/id_roles_compare-resource-policies.html</a:t>
            </a:r>
            <a:r>
              <a:rPr lang="en-US" dirty="0"/>
              <a:t> </a:t>
            </a:r>
          </a:p>
        </p:txBody>
      </p:sp>
    </p:spTree>
    <p:extLst>
      <p:ext uri="{BB962C8B-B14F-4D97-AF65-F5344CB8AC3E}">
        <p14:creationId xmlns:p14="http://schemas.microsoft.com/office/powerpoint/2010/main" val="143325394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b="0" i="0" kern="1200" dirty="0">
                <a:solidFill>
                  <a:schemeClr val="tx1"/>
                </a:solidFill>
                <a:effectLst/>
                <a:latin typeface="Arial"/>
                <a:ea typeface="+mn-ea"/>
                <a:cs typeface="+mn-cs"/>
              </a:rPr>
              <a:t>For more information,</a:t>
            </a:r>
            <a:r>
              <a:rPr lang="en-US" sz="1200" b="0" i="0" kern="1200" baseline="0" dirty="0">
                <a:solidFill>
                  <a:schemeClr val="tx1"/>
                </a:solidFill>
                <a:effectLst/>
                <a:latin typeface="Arial"/>
                <a:ea typeface="+mn-ea"/>
                <a:cs typeface="+mn-cs"/>
              </a:rPr>
              <a:t> see:</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0" dirty="0" err="1"/>
              <a:t>AssumeRole</a:t>
            </a:r>
            <a:r>
              <a:rPr lang="en-US" b="0" dirty="0"/>
              <a:t> </a:t>
            </a:r>
            <a:r>
              <a:rPr lang="en-US" dirty="0"/>
              <a:t>- </a:t>
            </a:r>
            <a:r>
              <a:rPr lang="en-US" dirty="0">
                <a:hlinkClick r:id="rId3"/>
              </a:rPr>
              <a:t>http://docs.aws.amazon.com/STS/latest/APIReference/API_AssumeRole.html</a:t>
            </a:r>
            <a:r>
              <a:rPr lang="en-US" dirty="0"/>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0" dirty="0" err="1"/>
              <a:t>GetFederationToken</a:t>
            </a:r>
            <a:r>
              <a:rPr lang="en-US" dirty="0"/>
              <a:t> - </a:t>
            </a:r>
            <a:r>
              <a:rPr lang="en-US" dirty="0">
                <a:hlinkClick r:id="rId4"/>
              </a:rPr>
              <a:t>http://docs.aws.amazon.com/STS/latest/APIReference/API_GetFederationToken.html</a:t>
            </a:r>
            <a:r>
              <a:rPr lang="en-US" dirty="0"/>
              <a:t> </a:t>
            </a:r>
          </a:p>
        </p:txBody>
      </p:sp>
    </p:spTree>
    <p:extLst>
      <p:ext uri="{BB962C8B-B14F-4D97-AF65-F5344CB8AC3E}">
        <p14:creationId xmlns:p14="http://schemas.microsoft.com/office/powerpoint/2010/main" val="272585542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IAM roles may be used in</a:t>
            </a:r>
            <a:r>
              <a:rPr lang="en-US" baseline="0" dirty="0"/>
              <a:t> many scenarios to allow AWS services and resources to gain access to resources in the same or another account. Some uses cases are mentioned in the slide.</a:t>
            </a:r>
            <a:endParaRPr lang="en-US" dirty="0"/>
          </a:p>
        </p:txBody>
      </p:sp>
    </p:spTree>
    <p:extLst>
      <p:ext uri="{BB962C8B-B14F-4D97-AF65-F5344CB8AC3E}">
        <p14:creationId xmlns:p14="http://schemas.microsoft.com/office/powerpoint/2010/main" val="277651121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437905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 VPC security group controls access to a DB instance inside a VPC.</a:t>
            </a:r>
          </a:p>
        </p:txBody>
      </p:sp>
    </p:spTree>
    <p:extLst>
      <p:ext uri="{BB962C8B-B14F-4D97-AF65-F5344CB8AC3E}">
        <p14:creationId xmlns:p14="http://schemas.microsoft.com/office/powerpoint/2010/main" val="198568312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4653766"/>
          </a:xfrm>
        </p:spPr>
        <p:txBody>
          <a:bodyPr/>
          <a:lstStyle/>
          <a:p>
            <a:pPr>
              <a:spcAft>
                <a:spcPts val="600"/>
              </a:spcAft>
            </a:pPr>
            <a:r>
              <a:rPr lang="en-US" dirty="0"/>
              <a:t>You manage the configuration of a DB engine by using a DB parameter group. A DB parameter group contains engine configuration values that can be applied to one or more DB instances of the same instance type. Amazon RDS applies a default DB parameter group if you don’t specify a DB parameter group when you create a DB instance. The default group contains defaults for the specific database engine and instance class of the DB instance. </a:t>
            </a:r>
          </a:p>
          <a:p>
            <a:pPr>
              <a:spcAft>
                <a:spcPts val="600"/>
              </a:spcAft>
            </a:pPr>
            <a:r>
              <a:rPr lang="en-US" dirty="0"/>
              <a:t>Some DB engines offer tools that simplify managing your databases and making the best use of your data. Amazon RDS makes such tools available through option groups. </a:t>
            </a:r>
          </a:p>
          <a:p>
            <a:pPr>
              <a:spcAft>
                <a:spcPts val="600"/>
              </a:spcAft>
            </a:pPr>
            <a:r>
              <a:rPr lang="en-US" dirty="0"/>
              <a:t>For more information, see:</a:t>
            </a:r>
          </a:p>
          <a:p>
            <a:pPr marL="171425" indent="-171425" defTabSz="457133">
              <a:spcAft>
                <a:spcPts val="600"/>
              </a:spcAft>
              <a:buFont typeface="Arial" panose="020B0604020202020204" pitchFamily="34" charset="0"/>
              <a:buChar char="•"/>
              <a:defRPr/>
            </a:pPr>
            <a:r>
              <a:rPr lang="en-US" dirty="0"/>
              <a:t>Oracle Database Engine option groups - </a:t>
            </a:r>
            <a:r>
              <a:rPr lang="en-US" dirty="0">
                <a:hlinkClick r:id="rId3"/>
              </a:rPr>
              <a:t>http://docs.aws.amazon.com/AmazonRDS/latest/UserGuide/Appendix.Oracle.Options.html</a:t>
            </a:r>
            <a:r>
              <a:rPr lang="en-US" dirty="0"/>
              <a:t> </a:t>
            </a:r>
          </a:p>
          <a:p>
            <a:pPr marL="171425" indent="-171425" defTabSz="457133">
              <a:spcAft>
                <a:spcPts val="600"/>
              </a:spcAft>
              <a:buFont typeface="Arial" panose="020B0604020202020204" pitchFamily="34" charset="0"/>
              <a:buChar char="•"/>
              <a:defRPr/>
            </a:pPr>
            <a:r>
              <a:rPr lang="en-US" dirty="0"/>
              <a:t>SQL Server option groups - </a:t>
            </a:r>
            <a:r>
              <a:rPr lang="en-US" dirty="0">
                <a:hlinkClick r:id="rId4"/>
              </a:rPr>
              <a:t>http://docs.aws.amazon.com/AmazonRDS/latest/UserGuide/Appendix.SQLServer.Options.html</a:t>
            </a:r>
            <a:r>
              <a:rPr lang="en-US" dirty="0"/>
              <a:t> </a:t>
            </a:r>
          </a:p>
          <a:p>
            <a:pPr marL="171425" indent="-171425" defTabSz="457133">
              <a:spcAft>
                <a:spcPts val="600"/>
              </a:spcAft>
              <a:buFont typeface="Arial" panose="020B0604020202020204" pitchFamily="34" charset="0"/>
              <a:buChar char="•"/>
              <a:defRPr/>
            </a:pPr>
            <a:r>
              <a:rPr lang="en-US" dirty="0"/>
              <a:t>MySQL option groups - </a:t>
            </a:r>
            <a:r>
              <a:rPr lang="en-US" dirty="0">
                <a:hlinkClick r:id="rId5"/>
              </a:rPr>
              <a:t>http://docs.aws.amazon.com/AmazonRDS/latest/UserGuide/Appendix.MySQL.Options.html</a:t>
            </a:r>
            <a:r>
              <a:rPr lang="en-US" dirty="0"/>
              <a:t> </a:t>
            </a:r>
          </a:p>
        </p:txBody>
      </p:sp>
    </p:spTree>
    <p:extLst>
      <p:ext uri="{BB962C8B-B14F-4D97-AF65-F5344CB8AC3E}">
        <p14:creationId xmlns:p14="http://schemas.microsoft.com/office/powerpoint/2010/main" val="406944930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a:t>
            </a:r>
            <a:r>
              <a:rPr lang="en-US" baseline="0" dirty="0"/>
              <a:t> </a:t>
            </a:r>
            <a:r>
              <a:rPr lang="en-US" dirty="0" err="1"/>
              <a:t>DynamoDB</a:t>
            </a:r>
            <a:r>
              <a:rPr lang="en-US" dirty="0"/>
              <a:t> provides operations to create, update, and delete tables. After the table is created, you can use the </a:t>
            </a:r>
            <a:r>
              <a:rPr lang="en-US" dirty="0" err="1"/>
              <a:t>UpdateTable</a:t>
            </a:r>
            <a:r>
              <a:rPr lang="en-US" dirty="0"/>
              <a:t> operation to increase or decrease a table's provisioned throughput. Amazon </a:t>
            </a:r>
            <a:r>
              <a:rPr lang="en-US" dirty="0" err="1"/>
              <a:t>DynamoDB</a:t>
            </a:r>
            <a:r>
              <a:rPr lang="en-US" dirty="0"/>
              <a:t> also supports an operation to retrieve table information (the </a:t>
            </a:r>
            <a:r>
              <a:rPr lang="en-US" dirty="0" err="1"/>
              <a:t>DescribeTable</a:t>
            </a:r>
            <a:r>
              <a:rPr lang="en-US" dirty="0"/>
              <a:t> operation), including the current status of the table, the primary key, and when the table was created. The </a:t>
            </a:r>
            <a:r>
              <a:rPr lang="en-US" dirty="0" err="1"/>
              <a:t>ListTables</a:t>
            </a:r>
            <a:r>
              <a:rPr lang="en-US" dirty="0"/>
              <a:t> operation enables you to get a list of tables in your account in the region of the endpoint you are using to communicate with Amazon</a:t>
            </a:r>
            <a:r>
              <a:rPr lang="en-US" baseline="0" dirty="0"/>
              <a:t> </a:t>
            </a:r>
            <a:r>
              <a:rPr lang="en-US" dirty="0" err="1"/>
              <a:t>DynamoDB</a:t>
            </a:r>
            <a:r>
              <a:rPr lang="en-US" dirty="0"/>
              <a:t>. </a:t>
            </a:r>
          </a:p>
          <a:p>
            <a:pPr>
              <a:spcAft>
                <a:spcPts val="600"/>
              </a:spcAft>
            </a:pPr>
            <a:r>
              <a:rPr lang="en-US" dirty="0"/>
              <a:t>Item operations enable you to add, update, and delete items from a table. You can update existing attribute values, add new attributes, and delete existing attributes from an item. You can also perform conditional updates. For example, if you are updating a price value, you can set a condition so the update happens only if the current price is $15. You can retrieve a single item or multiple items from a table. </a:t>
            </a:r>
          </a:p>
        </p:txBody>
      </p:sp>
    </p:spTree>
    <p:extLst>
      <p:ext uri="{BB962C8B-B14F-4D97-AF65-F5344CB8AC3E}">
        <p14:creationId xmlns:p14="http://schemas.microsoft.com/office/powerpoint/2010/main" val="357497287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t>If you want to read the data using non-key attributes, you can use a secondary index to do this. A local secondary index</a:t>
            </a:r>
            <a:r>
              <a:rPr lang="en-US" baseline="0" dirty="0"/>
              <a:t> is a</a:t>
            </a:r>
            <a:r>
              <a:rPr lang="en-US" dirty="0"/>
              <a:t>n index that has the same partition key as the table, but a different sort key.</a:t>
            </a:r>
          </a:p>
          <a:p>
            <a:pPr>
              <a:spcAft>
                <a:spcPts val="600"/>
              </a:spcAft>
            </a:pPr>
            <a:r>
              <a:rPr lang="en-US" dirty="0"/>
              <a:t>For more information, see: </a:t>
            </a:r>
            <a:r>
              <a:rPr lang="en-US" dirty="0">
                <a:hlinkClick r:id="rId3"/>
              </a:rPr>
              <a:t>http://docs.aws.amazon.com/amazondynamodb/latest/developerguide/LSI.html</a:t>
            </a:r>
            <a:r>
              <a:rPr lang="en-US" dirty="0"/>
              <a:t> </a:t>
            </a:r>
          </a:p>
        </p:txBody>
      </p:sp>
    </p:spTree>
    <p:extLst>
      <p:ext uri="{BB962C8B-B14F-4D97-AF65-F5344CB8AC3E}">
        <p14:creationId xmlns:p14="http://schemas.microsoft.com/office/powerpoint/2010/main" val="349147495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b="0" dirty="0"/>
              <a:t>A global secondary index </a:t>
            </a:r>
            <a:r>
              <a:rPr lang="en-US" dirty="0"/>
              <a:t>is an index with a partition key and sort key that can be different from those on the table. They can be thought of as “pivot charts” for your table. The global secondary index must be created at the time the table</a:t>
            </a:r>
            <a:r>
              <a:rPr lang="en-US" baseline="0" dirty="0"/>
              <a:t> is created.</a:t>
            </a:r>
            <a:endParaRPr lang="en-US" dirty="0"/>
          </a:p>
          <a:p>
            <a:pPr defTabSz="457133">
              <a:spcAft>
                <a:spcPts val="600"/>
              </a:spcAft>
              <a:defRPr/>
            </a:pPr>
            <a:r>
              <a:rPr lang="en-US" dirty="0"/>
              <a:t>For more information,</a:t>
            </a:r>
            <a:r>
              <a:rPr lang="en-US" baseline="0" dirty="0"/>
              <a:t> see: </a:t>
            </a:r>
            <a:r>
              <a:rPr lang="en-US" dirty="0">
                <a:hlinkClick r:id="rId3"/>
              </a:rPr>
              <a:t>http://docs.aws.amazon.com/amazondynamodb/latest/developerguide/GSI.html</a:t>
            </a:r>
            <a:r>
              <a:rPr lang="en-US" dirty="0"/>
              <a:t> </a:t>
            </a:r>
          </a:p>
        </p:txBody>
      </p:sp>
    </p:spTree>
    <p:extLst>
      <p:ext uri="{BB962C8B-B14F-4D97-AF65-F5344CB8AC3E}">
        <p14:creationId xmlns:p14="http://schemas.microsoft.com/office/powerpoint/2010/main" val="370737777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27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4752240"/>
          </a:xfrm>
        </p:spPr>
        <p:txBody>
          <a:bodyPr/>
          <a:lstStyle/>
          <a:p>
            <a:pPr defTabSz="457133">
              <a:spcBef>
                <a:spcPct val="0"/>
              </a:spcBef>
              <a:spcAft>
                <a:spcPts val="600"/>
              </a:spcAft>
              <a:defRPr/>
            </a:pPr>
            <a:r>
              <a:rPr lang="en-US" dirty="0"/>
              <a:t>Cloud computing provides a simple way to access servers, storage, databases, and a broad set of application services over the Internet.  AWS owns and maintains the network-connected hardware required for these application services, while you provision and use what you need via a web application.</a:t>
            </a:r>
          </a:p>
          <a:p>
            <a:pPr defTabSz="457133">
              <a:spcBef>
                <a:spcPct val="0"/>
              </a:spcBef>
              <a:spcAft>
                <a:spcPts val="600"/>
              </a:spcAft>
              <a:defRPr/>
            </a:pPr>
            <a:r>
              <a:rPr lang="en-US" b="1" dirty="0"/>
              <a:t>Trade capital expense for variable expense</a:t>
            </a:r>
            <a:r>
              <a:rPr lang="en-US" dirty="0"/>
              <a:t>: Instead of investing heavily in data centers and servers before you know how you’re going to use them, you can pay only when you consume computing resources and pay only the amount you consume.</a:t>
            </a:r>
          </a:p>
          <a:p>
            <a:pPr defTabSz="457133">
              <a:spcBef>
                <a:spcPct val="0"/>
              </a:spcBef>
              <a:spcAft>
                <a:spcPts val="600"/>
              </a:spcAft>
              <a:defRPr/>
            </a:pPr>
            <a:r>
              <a:rPr lang="en-US" b="1" dirty="0"/>
              <a:t>Benefit from massive economies of scale</a:t>
            </a:r>
            <a:r>
              <a:rPr lang="en-US" dirty="0"/>
              <a:t>: By using cloud computing, you can achieve a lower variable cost than you can get on your own. Because usage from hundreds of thousands of customers is aggregated in the cloud, providers such as Amazon Web Services can achieve higher economies of scale, which translates into lower pay-as-you-go prices.</a:t>
            </a:r>
          </a:p>
          <a:p>
            <a:pPr defTabSz="457133">
              <a:spcBef>
                <a:spcPct val="0"/>
              </a:spcBef>
              <a:spcAft>
                <a:spcPts val="600"/>
              </a:spcAft>
              <a:defRPr/>
            </a:pPr>
            <a:r>
              <a:rPr lang="en-US" b="1" dirty="0"/>
              <a:t>Stop guessing capacity</a:t>
            </a:r>
            <a:r>
              <a:rPr lang="en-US" dirty="0"/>
              <a:t>: Eliminate guessing about your infrastructure capacity needs. When you make a capacity decision before deploying an application, you often end up either sitting on expensive idle resources or dealing with limited capacity. With cloud computing, these problems go away. You can access as much or as little as you need and scale up and down as required with only a few minutes’ notice.</a:t>
            </a:r>
          </a:p>
          <a:p>
            <a:pPr defTabSz="457133">
              <a:spcBef>
                <a:spcPct val="0"/>
              </a:spcBef>
              <a:spcAft>
                <a:spcPts val="600"/>
              </a:spcAft>
              <a:defRPr/>
            </a:pPr>
            <a:r>
              <a:rPr lang="en-US" b="1" dirty="0"/>
              <a:t>Increase speed and agility</a:t>
            </a:r>
            <a:r>
              <a:rPr lang="en-US" dirty="0"/>
              <a:t>: In a cloud computing environment, new IT resources are only ever a click away, which means you reduce the time it takes to make those resources available to your developers from weeks to just minutes. This results in a dramatic increase in agility for the organization, because the cost and time it takes to experiment and develop is significantly lower.</a:t>
            </a:r>
          </a:p>
          <a:p>
            <a:pPr defTabSz="457133">
              <a:spcBef>
                <a:spcPct val="0"/>
              </a:spcBef>
              <a:spcAft>
                <a:spcPts val="600"/>
              </a:spcAft>
              <a:defRPr/>
            </a:pPr>
            <a:r>
              <a:rPr lang="en-US" b="1" dirty="0"/>
              <a:t>Stop spending money on running and maintaining data centers</a:t>
            </a:r>
            <a:r>
              <a:rPr lang="en-US" dirty="0"/>
              <a:t>: Focus on projects that differentiate your business, not the infrastructure. Cloud computing lets you focus on your own customers, instead of on the heavy lifting of racking, stacking, and powering servers.</a:t>
            </a:r>
          </a:p>
          <a:p>
            <a:pPr defTabSz="457133">
              <a:spcBef>
                <a:spcPct val="0"/>
              </a:spcBef>
              <a:spcAft>
                <a:spcPts val="600"/>
              </a:spcAft>
              <a:defRPr/>
            </a:pPr>
            <a:r>
              <a:rPr lang="en-US" b="1" dirty="0"/>
              <a:t>Go global in minutes</a:t>
            </a:r>
            <a:r>
              <a:rPr lang="en-US" dirty="0"/>
              <a:t>: Easily deploy your application in multiple regions around the world with just a few clicks. This means you can provide a lower latency and better experience for your customers simply and at minimal cost.</a:t>
            </a:r>
          </a:p>
        </p:txBody>
      </p:sp>
    </p:spTree>
    <p:extLst>
      <p:ext uri="{BB962C8B-B14F-4D97-AF65-F5344CB8AC3E}">
        <p14:creationId xmlns:p14="http://schemas.microsoft.com/office/powerpoint/2010/main" val="4094475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Choosing the right EC2 instance type matters. </a:t>
            </a:r>
          </a:p>
          <a:p>
            <a:r>
              <a:rPr lang="en-US" dirty="0">
                <a:latin typeface="Arial" panose="020B0604020202020204" pitchFamily="34" charset="0"/>
                <a:cs typeface="Arial" panose="020B0604020202020204" pitchFamily="34" charset="0"/>
              </a:rPr>
              <a:t>AWS has a wide </a:t>
            </a:r>
            <a:r>
              <a:rPr lang="en-US" dirty="0" err="1">
                <a:latin typeface="Arial" panose="020B0604020202020204" pitchFamily="34" charset="0"/>
                <a:cs typeface="Arial" panose="020B0604020202020204" pitchFamily="34" charset="0"/>
              </a:rPr>
              <a:t>varietyof</a:t>
            </a:r>
            <a:r>
              <a:rPr lang="en-US" dirty="0">
                <a:latin typeface="Arial" panose="020B0604020202020204" pitchFamily="34" charset="0"/>
                <a:cs typeface="Arial" panose="020B0604020202020204" pitchFamily="34" charset="0"/>
              </a:rPr>
              <a:t> EC2 compute instances. Most are based on Intel Xeon processors.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panose="020B0604020202020204" pitchFamily="34" charset="0"/>
                <a:cs typeface="Arial" panose="020B0604020202020204" pitchFamily="34" charset="0"/>
              </a:rPr>
              <a:t>Intel® Xeon processors are compatible with the broadest range of ecosystem software, which helps developers to develop their application rapidly. IT </a:t>
            </a:r>
            <a:r>
              <a:rPr lang="en-US" baseline="0" dirty="0" err="1">
                <a:latin typeface="Arial" panose="020B0604020202020204" pitchFamily="34" charset="0"/>
                <a:cs typeface="Arial" panose="020B0604020202020204" pitchFamily="34" charset="0"/>
              </a:rPr>
              <a:t>alsovalues</a:t>
            </a:r>
            <a:r>
              <a:rPr lang="en-US" baseline="0" dirty="0">
                <a:latin typeface="Arial" panose="020B0604020202020204" pitchFamily="34" charset="0"/>
                <a:cs typeface="Arial" panose="020B0604020202020204" pitchFamily="34" charset="0"/>
              </a:rPr>
              <a:t> Xeon processors for higher performance and reliability. </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instance type or family is optimized</a:t>
            </a:r>
            <a:r>
              <a:rPr lang="en-US" baseline="0" dirty="0">
                <a:latin typeface="Arial" panose="020B0604020202020204" pitchFamily="34" charset="0"/>
                <a:cs typeface="Arial" panose="020B0604020202020204" pitchFamily="34" charset="0"/>
              </a:rPr>
              <a:t> for different workloads or use cases.  Within each type or family we have multiple sizes: Large, XLarge, 2XLarge, etc.</a:t>
            </a:r>
          </a:p>
          <a:p>
            <a:endParaRPr lang="en-US" baseline="0" dirty="0">
              <a:latin typeface="Arial" panose="020B0604020202020204" pitchFamily="34" charset="0"/>
              <a:cs typeface="Arial" panose="020B0604020202020204" pitchFamily="34" charset="0"/>
            </a:endParaRPr>
          </a:p>
          <a:p>
            <a:r>
              <a:rPr lang="en-US" baseline="0" dirty="0">
                <a:latin typeface="Arial" panose="020B0604020202020204" pitchFamily="34" charset="0"/>
                <a:cs typeface="Arial" panose="020B0604020202020204" pitchFamily="34" charset="0"/>
              </a:rPr>
              <a:t>When you choose your instance type, you should consider the several different attributes of each family, such as number of cores, amount of memory, amount and type of storage, network performance, and Intel processor technologies.</a:t>
            </a:r>
          </a:p>
          <a:p>
            <a:endParaRPr lang="en-US" baseline="0" dirty="0">
              <a:latin typeface="Arial" panose="020B0604020202020204" pitchFamily="34" charset="0"/>
              <a:cs typeface="Arial" panose="020B0604020202020204" pitchFamily="34" charset="0"/>
            </a:endParaRPr>
          </a:p>
          <a:p>
            <a:r>
              <a:rPr lang="en-US" baseline="0" dirty="0">
                <a:latin typeface="Arial" panose="020B0604020202020204" pitchFamily="34" charset="0"/>
                <a:cs typeface="Arial" panose="020B0604020202020204" pitchFamily="34" charset="0"/>
              </a:rPr>
              <a:t>Larger instances are better for workloads that scale.</a:t>
            </a:r>
          </a:p>
        </p:txBody>
      </p:sp>
      <p:sp>
        <p:nvSpPr>
          <p:cNvPr id="4" name="Slide Number Placeholder 3"/>
          <p:cNvSpPr>
            <a:spLocks noGrp="1"/>
          </p:cNvSpPr>
          <p:nvPr>
            <p:ph type="sldNum" sz="quarter" idx="10"/>
          </p:nvPr>
        </p:nvSpPr>
        <p:spPr>
          <a:xfrm>
            <a:off x="3884613" y="8829967"/>
            <a:ext cx="2971800" cy="464820"/>
          </a:xfrm>
          <a:prstGeom prst="rect">
            <a:avLst/>
          </a:prstGeom>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154192644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81633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For more information, see: </a:t>
            </a:r>
            <a:r>
              <a:rPr lang="en-US" dirty="0">
                <a:hlinkClick r:id="rId3"/>
              </a:rPr>
              <a:t>http://docs.aws.amazon.com/AutoScaling/latest/DeveloperGuide/scaling_plan.html#scaling_typesof</a:t>
            </a:r>
            <a:r>
              <a:rPr lang="en-US" dirty="0"/>
              <a:t> </a:t>
            </a:r>
          </a:p>
        </p:txBody>
      </p:sp>
    </p:spTree>
    <p:extLst>
      <p:ext uri="{BB962C8B-B14F-4D97-AF65-F5344CB8AC3E}">
        <p14:creationId xmlns:p14="http://schemas.microsoft.com/office/powerpoint/2010/main" val="34046411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384476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2346666"/>
          </a:xfrm>
        </p:spPr>
        <p:txBody>
          <a:bodyPr/>
          <a:lstStyle/>
          <a:p>
            <a:pPr>
              <a:spcAft>
                <a:spcPts val="600"/>
              </a:spcAft>
            </a:pPr>
            <a:r>
              <a:rPr lang="en-US" b="1" dirty="0"/>
              <a:t>Internet-facing load balancer</a:t>
            </a:r>
            <a:r>
              <a:rPr lang="en-US" dirty="0"/>
              <a:t>: An Internet-facing load balancer takes requests from clients over the Internet and distributes them across the EC2 instances that are registered with the load balancer.</a:t>
            </a:r>
          </a:p>
          <a:p>
            <a:pPr>
              <a:spcAft>
                <a:spcPts val="600"/>
              </a:spcAft>
            </a:pPr>
            <a:r>
              <a:rPr lang="en-US" b="1" dirty="0"/>
              <a:t>Internal load balancer</a:t>
            </a:r>
            <a:r>
              <a:rPr lang="en-US" dirty="0"/>
              <a:t>: An internal load balancer routes traffic to your EC2 instances in private subnets. The clients must have access to the private subnets.</a:t>
            </a:r>
          </a:p>
          <a:p>
            <a:pPr>
              <a:spcAft>
                <a:spcPts val="600"/>
              </a:spcAft>
            </a:pPr>
            <a:r>
              <a:rPr lang="en-US" b="1" dirty="0"/>
              <a:t>HTTPS load balancer</a:t>
            </a:r>
            <a:r>
              <a:rPr lang="en-US" dirty="0"/>
              <a:t>: You can create a load balancer that uses the SSL/TLS protocol for encrypted connections (also known as SSL offload). This feature enables traffic encryption between your load balancer and the clients that initiate HTTPS sessions, and for connections between your load balancer and your back-end instances.</a:t>
            </a:r>
          </a:p>
        </p:txBody>
      </p:sp>
    </p:spTree>
    <p:extLst>
      <p:ext uri="{BB962C8B-B14F-4D97-AF65-F5344CB8AC3E}">
        <p14:creationId xmlns:p14="http://schemas.microsoft.com/office/powerpoint/2010/main" val="370541749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4175466"/>
          </a:xfrm>
        </p:spPr>
        <p:txBody>
          <a:bodyPr/>
          <a:lstStyle/>
          <a:p>
            <a:pPr>
              <a:spcAft>
                <a:spcPts val="600"/>
              </a:spcAft>
            </a:pPr>
            <a:r>
              <a:rPr lang="en-US" dirty="0"/>
              <a:t>Before a client sends a request to your load balancer, the client resolves the load balancer's domain name using a Domain Name System (DNS) server. The DNS entry is controlled by Amazon, because your instances are in the amazonaws.com domain. The Amazon DNS servers return one or more IP addresses to the client. These are the IP addresses of the load balancer nodes for your load balancer. As traffic to your application changes over time, Elastic Load Balancing scales your load balancer and updates the DNS entry. Note that the DNS entry also specifies the time-to-live (TTL) as 60 seconds, which ensures that the IP addresses can be remapped quickly in response to changing traffic.</a:t>
            </a:r>
          </a:p>
          <a:p>
            <a:pPr>
              <a:spcAft>
                <a:spcPts val="600"/>
              </a:spcAft>
            </a:pPr>
            <a:r>
              <a:rPr lang="en-US" dirty="0"/>
              <a:t>The client uses DNS round robin to determine which IP address to use to send the request to the load balancer. The load balancer node that receives the request uses a routing algorithm to select a healthy instance. It uses the round robin routing algorithm for TCP listeners, and the least outstanding requests routing algorithm (favors the instances with the fewest outstanding requests) for HTTP and HTTPS listeners.</a:t>
            </a:r>
          </a:p>
          <a:p>
            <a:pPr>
              <a:spcAft>
                <a:spcPts val="600"/>
              </a:spcAft>
            </a:pPr>
            <a:r>
              <a:rPr lang="en-US" dirty="0"/>
              <a:t>The cross-zone load balancing setting also determines how the load balancer selects an instance. If cross-zone load balancing is disabled, the load balancer node selects the instance from the same Availability Zone that it is in. If cross-zone load balancing is enabled, the load balancer node selects the instance regardless of Availability Zone. The load balancer node routes the client request to the selected instance.</a:t>
            </a:r>
          </a:p>
        </p:txBody>
      </p:sp>
    </p:spTree>
    <p:extLst>
      <p:ext uri="{BB962C8B-B14F-4D97-AF65-F5344CB8AC3E}">
        <p14:creationId xmlns:p14="http://schemas.microsoft.com/office/powerpoint/2010/main" val="185075046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3626826"/>
          </a:xfrm>
        </p:spPr>
        <p:txBody>
          <a:bodyPr/>
          <a:lstStyle/>
          <a:p>
            <a:pPr>
              <a:spcAft>
                <a:spcPts val="600"/>
              </a:spcAft>
            </a:pPr>
            <a:r>
              <a:rPr lang="en-US" dirty="0"/>
              <a:t>Before you start using Elastic Load Balancing, you must configure one or more listeners for your load balancer. A listener is a process that checks for connection requests. It is configured with a protocol and a port for front-end (client to load balancer) connections, and a protocol and a port for back-end (load balancer to back-end instance) connections.</a:t>
            </a:r>
          </a:p>
          <a:p>
            <a:pPr>
              <a:spcAft>
                <a:spcPts val="600"/>
              </a:spcAft>
            </a:pPr>
            <a:r>
              <a:rPr lang="en-US" dirty="0"/>
              <a:t>Elastic Load Balancing supports the following protocols:</a:t>
            </a:r>
          </a:p>
          <a:p>
            <a:pPr marL="171450" indent="-171450">
              <a:spcAft>
                <a:spcPts val="600"/>
              </a:spcAft>
              <a:buFont typeface="Arial" panose="020B0604020202020204" pitchFamily="34" charset="0"/>
              <a:buChar char="•"/>
            </a:pPr>
            <a:r>
              <a:rPr lang="en-US" dirty="0"/>
              <a:t>HTTP</a:t>
            </a:r>
          </a:p>
          <a:p>
            <a:pPr marL="171450" indent="-171450">
              <a:spcAft>
                <a:spcPts val="600"/>
              </a:spcAft>
              <a:buFont typeface="Arial" panose="020B0604020202020204" pitchFamily="34" charset="0"/>
              <a:buChar char="•"/>
            </a:pPr>
            <a:r>
              <a:rPr lang="en-US" dirty="0"/>
              <a:t>HTTPS (secure HTTP)</a:t>
            </a:r>
          </a:p>
          <a:p>
            <a:pPr marL="171450" indent="-171450">
              <a:spcAft>
                <a:spcPts val="600"/>
              </a:spcAft>
              <a:buFont typeface="Arial" panose="020B0604020202020204" pitchFamily="34" charset="0"/>
              <a:buChar char="•"/>
            </a:pPr>
            <a:r>
              <a:rPr lang="en-US" dirty="0"/>
              <a:t>TCP</a:t>
            </a:r>
          </a:p>
          <a:p>
            <a:pPr marL="171450" indent="-171450">
              <a:spcAft>
                <a:spcPts val="600"/>
              </a:spcAft>
              <a:buFont typeface="Arial" panose="020B0604020202020204" pitchFamily="34" charset="0"/>
              <a:buChar char="•"/>
            </a:pPr>
            <a:r>
              <a:rPr lang="en-US" dirty="0"/>
              <a:t>SSL (secure TCP)</a:t>
            </a:r>
          </a:p>
          <a:p>
            <a:pPr>
              <a:spcAft>
                <a:spcPts val="600"/>
              </a:spcAft>
            </a:pPr>
            <a:r>
              <a:rPr lang="en-US" dirty="0"/>
              <a:t>The HTTPS protocol uses the SSL protocol to establish secure connections over the HTTP layer. You can also use the SSL protocol to establish secure connections over the TCP layer.</a:t>
            </a:r>
          </a:p>
          <a:p>
            <a:pPr>
              <a:spcAft>
                <a:spcPts val="600"/>
              </a:spcAft>
            </a:pPr>
            <a:r>
              <a:rPr lang="en-US" dirty="0"/>
              <a:t>If the front-end connection uses TCP or SSL, your back-end connections can use either TCP or SSL. If the front-end connection uses HTTP or HTTPS, your back-end connections can use either HTTP or HTTPS.</a:t>
            </a:r>
          </a:p>
        </p:txBody>
      </p:sp>
    </p:spTree>
    <p:extLst>
      <p:ext uri="{BB962C8B-B14F-4D97-AF65-F5344CB8AC3E}">
        <p14:creationId xmlns:p14="http://schemas.microsoft.com/office/powerpoint/2010/main" val="410182776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4597496"/>
          </a:xfrm>
        </p:spPr>
        <p:txBody>
          <a:bodyPr/>
          <a:lstStyle/>
          <a:p>
            <a:pPr>
              <a:spcAft>
                <a:spcPts val="600"/>
              </a:spcAft>
            </a:pPr>
            <a:r>
              <a:rPr lang="en-US" dirty="0"/>
              <a:t>After you've created your load balancer, you must register your EC2 instances with the load balancer. You can select EC2 instances from a single Availability Zone or multiple Availability Zones within the same region as the load balancer. Elastic Load Balancing routinely performs health checks on registered EC2 instances and automatically distributes incoming requests to the DNS name of your load balancer across the registered, healthy EC2 instances.</a:t>
            </a:r>
          </a:p>
          <a:p>
            <a:pPr>
              <a:spcAft>
                <a:spcPts val="600"/>
              </a:spcAft>
            </a:pPr>
            <a:r>
              <a:rPr lang="en-US" dirty="0"/>
              <a:t>Health checks are periodic pings, attempted connections, or requests sent to EC2 instances by your load balancer to check the availability of your EC2 instances. The load balancer performs health checks on all registered instances, whether the instance is in a healthy state or an unhealthy state. The load balancer routes requests only to the healthy instances. When the load balancer determines that an instance is unhealthy, it stops routing requests to that instance. The load balancer resumes routing requests to the instance when it has been restored to a healthy state.</a:t>
            </a:r>
          </a:p>
          <a:p>
            <a:pPr>
              <a:spcAft>
                <a:spcPts val="600"/>
              </a:spcAft>
            </a:pPr>
            <a:r>
              <a:rPr lang="en-US" dirty="0"/>
              <a:t>A security group acts as a firewall that controls the traffic allowed to and from one or more instances. When you launch an EC2 instance, you can associate one or more security groups with the instance. For each security group, you add one or more rules to allow traffic. You can modify the rules for a security group at any time; the new rules are automatically applied to all instances associated with the security group. You must ensure that the security groups for your instances allow the load balancer to communicate with your back-end instances on both the listener port and the health check port. In a VPC, your security groups and network access control lists (ACL) must allow traffic in both directions on these ports.</a:t>
            </a:r>
          </a:p>
          <a:p>
            <a:pPr>
              <a:spcAft>
                <a:spcPts val="600"/>
              </a:spcAft>
            </a:pPr>
            <a:r>
              <a:rPr lang="en-US" dirty="0"/>
              <a:t>When you attach a subnet to your load balancer, Elastic Load Balancing creates a load balancer node in the Availability Zone. Load balancer nodes accept traffic from clients and forward requests to the healthy registered instances in one or more Availability Zones. For load balancers in a VPC, we recommend that you attach one subnet per Availability Zone for at least two Availability Zones. This improves the availability of your load balancer. Note that you can modify the subnets attached to your load balancer at any time.</a:t>
            </a:r>
          </a:p>
          <a:p>
            <a:pPr>
              <a:spcAft>
                <a:spcPts val="600"/>
              </a:spcAft>
            </a:pPr>
            <a:r>
              <a:rPr lang="en-US" dirty="0"/>
              <a:t>Registering an EC2 instance adds it to your load balancer. The load balancer continuously monitors the health of its registered instances and routes requests to the healthy registered instances. If demand on your instances increases, you can register additional instances with the load balancer to handle the demand. </a:t>
            </a:r>
          </a:p>
          <a:p>
            <a:pPr>
              <a:spcAft>
                <a:spcPts val="600"/>
              </a:spcAft>
            </a:pPr>
            <a:r>
              <a:rPr lang="en-US" dirty="0"/>
              <a:t>De-registering an EC2 instance removes it from your load balancer. The load balancer stops routing requests to an instance as soon as it is de-registered. If demand decreases, or you need to service your instances, you can de-register instances from the load balancer. A de-registered instance remains running but no longer receives traffic from the load balancer, and you can register it with the load balancer again when you are ready.</a:t>
            </a:r>
          </a:p>
          <a:p>
            <a:pPr>
              <a:spcAft>
                <a:spcPts val="600"/>
              </a:spcAft>
            </a:pPr>
            <a:r>
              <a:rPr lang="en-US" dirty="0"/>
              <a:t>For more information, see: </a:t>
            </a:r>
            <a:r>
              <a:rPr lang="en-US" dirty="0">
                <a:hlinkClick r:id="rId3"/>
              </a:rPr>
              <a:t>http://docs.aws.amazon.com/ElasticLoadBalancing/latest/DeveloperGuide/elb-backend-instances.html</a:t>
            </a:r>
            <a:r>
              <a:rPr lang="en-US" dirty="0"/>
              <a:t> </a:t>
            </a:r>
          </a:p>
        </p:txBody>
      </p:sp>
    </p:spTree>
    <p:extLst>
      <p:ext uri="{BB962C8B-B14F-4D97-AF65-F5344CB8AC3E}">
        <p14:creationId xmlns:p14="http://schemas.microsoft.com/office/powerpoint/2010/main" val="44521982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193410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You can create a CloudWatch alarm that sends an Amazon Simple Notification Service (SNS) message when the alarm changes state. An alarm watches a single metric over a time period you specify and performs one or more actions based on the value of the metric relative to a given threshold over a number of time periods. The action is a notification sent to an Amazon SNS topic or Auto Scaling policy. Alarms invoke actions for sustained state changes only. CloudWatch alarms will not invoke actions simply because they are in a particular state: the state must have changed and been maintained for a specified number of periods. </a:t>
            </a:r>
          </a:p>
          <a:p>
            <a:pPr>
              <a:spcAft>
                <a:spcPts val="600"/>
              </a:spcAft>
            </a:pPr>
            <a:r>
              <a:rPr lang="en-US" dirty="0"/>
              <a:t>In the slide, the alarm threshold is set to 3 and the minimum breach is three periods. The alarm invokes its action only when the threshold is breached for three consecutive periods. In the figure, this happens with the third through fifth time periods, and the alarm is triggered. At period six, the value dips below the threshold, and the state is set to OK. Later, during the ninth time period, the threshold is breached again, but not for the necessary three consecutive periods. Consequently, the alarm's state remains OK.</a:t>
            </a:r>
          </a:p>
        </p:txBody>
      </p:sp>
    </p:spTree>
    <p:extLst>
      <p:ext uri="{BB962C8B-B14F-4D97-AF65-F5344CB8AC3E}">
        <p14:creationId xmlns:p14="http://schemas.microsoft.com/office/powerpoint/2010/main" val="13779755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Aft>
                <a:spcPts val="600"/>
              </a:spcAft>
              <a:buClrTx/>
              <a:buSzTx/>
              <a:buFontTx/>
              <a:buNone/>
              <a:tabLst/>
              <a:defRPr/>
            </a:pPr>
            <a:r>
              <a:rPr lang="en-US" dirty="0"/>
              <a:t>The slides shows AWS services that Amazon CloudWatch collects metrics from.</a:t>
            </a:r>
          </a:p>
          <a:p>
            <a:pPr marL="0" marR="0" indent="0" algn="l" defTabSz="457200" rtl="0" eaLnBrk="1" fontAlgn="auto" latinLnBrk="0" hangingPunct="1">
              <a:lnSpc>
                <a:spcPct val="100000"/>
              </a:lnSpc>
              <a:spcAft>
                <a:spcPts val="600"/>
              </a:spcAft>
              <a:buClrTx/>
              <a:buSzTx/>
              <a:buFontTx/>
              <a:buNone/>
              <a:tabLst/>
              <a:defRPr/>
            </a:pPr>
            <a:r>
              <a:rPr lang="en-US" dirty="0"/>
              <a:t>For more information, see: </a:t>
            </a:r>
            <a:r>
              <a:rPr lang="en-US" dirty="0">
                <a:hlinkClick r:id="rId3"/>
              </a:rPr>
              <a:t>http://docs.aws.amazon.com/AmazonCloudWatch/latest/DeveloperGuide/supported_services.html</a:t>
            </a:r>
            <a:r>
              <a:rPr lang="en-US" dirty="0"/>
              <a:t> </a:t>
            </a:r>
          </a:p>
        </p:txBody>
      </p:sp>
    </p:spTree>
    <p:extLst>
      <p:ext uri="{BB962C8B-B14F-4D97-AF65-F5344CB8AC3E}">
        <p14:creationId xmlns:p14="http://schemas.microsoft.com/office/powerpoint/2010/main" val="680638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For more information, </a:t>
            </a:r>
            <a:r>
              <a:rPr lang="fr-FR" dirty="0" err="1"/>
              <a:t>see</a:t>
            </a:r>
            <a:r>
              <a:rPr lang="fr-FR" dirty="0"/>
              <a:t>: </a:t>
            </a:r>
            <a:r>
              <a:rPr lang="fr-FR" dirty="0">
                <a:hlinkClick r:id="rId3"/>
              </a:rPr>
              <a:t>https://aws.amazon.com/blogs/aws/ec2-instance-update-x1-sap-hana-t2-nano-websites/</a:t>
            </a:r>
            <a:r>
              <a:rPr lang="fr-FR" dirty="0"/>
              <a:t> </a:t>
            </a:r>
          </a:p>
          <a:p>
            <a:endParaRPr lang="fr-FR" dirty="0"/>
          </a:p>
          <a:p>
            <a:endParaRPr lang="fr-FR" dirty="0"/>
          </a:p>
        </p:txBody>
      </p:sp>
    </p:spTree>
    <p:extLst>
      <p:ext uri="{BB962C8B-B14F-4D97-AF65-F5344CB8AC3E}">
        <p14:creationId xmlns:p14="http://schemas.microsoft.com/office/powerpoint/2010/main" val="87979286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262076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53344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3"/>
            <a:ext cx="5852159" cy="1938702"/>
          </a:xfrm>
        </p:spPr>
        <p:txBody>
          <a:bodyPr/>
          <a:lstStyle/>
          <a:p>
            <a:pPr>
              <a:spcAft>
                <a:spcPts val="600"/>
              </a:spcAft>
            </a:pPr>
            <a:r>
              <a:rPr lang="en-US" b="1" dirty="0"/>
              <a:t>Critical</a:t>
            </a:r>
            <a:r>
              <a:rPr lang="en-US" dirty="0"/>
              <a:t>: Your business is at risk. Critical functions of your application are unavailable.</a:t>
            </a:r>
          </a:p>
          <a:p>
            <a:pPr>
              <a:spcAft>
                <a:spcPts val="600"/>
              </a:spcAft>
            </a:pPr>
            <a:r>
              <a:rPr lang="en-US" b="1" dirty="0"/>
              <a:t>Urgent</a:t>
            </a:r>
            <a:r>
              <a:rPr lang="en-US" dirty="0"/>
              <a:t>: Your business is significantly impacted. Important functions of your application are unavailable.</a:t>
            </a:r>
          </a:p>
          <a:p>
            <a:pPr>
              <a:spcAft>
                <a:spcPts val="600"/>
              </a:spcAft>
            </a:pPr>
            <a:r>
              <a:rPr lang="en-US" b="1" dirty="0"/>
              <a:t>High</a:t>
            </a:r>
            <a:r>
              <a:rPr lang="en-US" dirty="0"/>
              <a:t>: Important functions of your application are impaired or degraded.</a:t>
            </a:r>
          </a:p>
          <a:p>
            <a:pPr>
              <a:spcAft>
                <a:spcPts val="600"/>
              </a:spcAft>
            </a:pPr>
            <a:r>
              <a:rPr lang="en-US" b="1" dirty="0"/>
              <a:t>Normal</a:t>
            </a:r>
            <a:r>
              <a:rPr lang="en-US" dirty="0"/>
              <a:t>: Non-critical functions of your application are behaving abnormally, or you have a time-sensitive development question.</a:t>
            </a:r>
          </a:p>
          <a:p>
            <a:pPr>
              <a:spcAft>
                <a:spcPts val="600"/>
              </a:spcAft>
            </a:pPr>
            <a:r>
              <a:rPr lang="en-US" b="1" dirty="0"/>
              <a:t>Low</a:t>
            </a:r>
            <a:r>
              <a:rPr lang="en-US" dirty="0"/>
              <a:t>: You have a general development question, or you want to request a feature.</a:t>
            </a:r>
          </a:p>
        </p:txBody>
      </p:sp>
    </p:spTree>
    <p:extLst>
      <p:ext uri="{BB962C8B-B14F-4D97-AF65-F5344CB8AC3E}">
        <p14:creationId xmlns:p14="http://schemas.microsoft.com/office/powerpoint/2010/main" val="80590093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All AWS Support tiers include an unlimited number of support cases, with no long-term contracts. Also, with the Business and Enterprise-level tiers, as your AWS charges grow, you earn volume discounts on your AWS Support costs. </a:t>
            </a:r>
          </a:p>
          <a:p>
            <a:pPr defTabSz="457133">
              <a:spcAft>
                <a:spcPts val="600"/>
              </a:spcAft>
              <a:defRPr/>
            </a:pPr>
            <a:r>
              <a:rPr lang="en-US" dirty="0"/>
              <a:t>For </a:t>
            </a:r>
            <a:r>
              <a:rPr lang="en-US"/>
              <a:t>more information</a:t>
            </a:r>
            <a:r>
              <a:rPr lang="en-US" baseline="0"/>
              <a:t>, </a:t>
            </a:r>
            <a:r>
              <a:rPr lang="en-US" baseline="0" dirty="0"/>
              <a:t>see</a:t>
            </a:r>
            <a:r>
              <a:rPr lang="en-US" baseline="0"/>
              <a:t>: </a:t>
            </a:r>
            <a:r>
              <a:rPr lang="en-US">
                <a:hlinkClick r:id="rId3"/>
              </a:rPr>
              <a:t>http</a:t>
            </a:r>
            <a:r>
              <a:rPr lang="en-US" dirty="0">
                <a:hlinkClick r:id="rId3"/>
              </a:rPr>
              <a:t>://calculator.s3.amazonaws.com/index.html</a:t>
            </a:r>
            <a:r>
              <a:rPr lang="en-US" dirty="0"/>
              <a:t> </a:t>
            </a:r>
          </a:p>
        </p:txBody>
      </p:sp>
    </p:spTree>
    <p:extLst>
      <p:ext uri="{BB962C8B-B14F-4D97-AF65-F5344CB8AC3E}">
        <p14:creationId xmlns:p14="http://schemas.microsoft.com/office/powerpoint/2010/main" val="132899635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Examples</a:t>
            </a:r>
            <a:r>
              <a:rPr lang="en-US" baseline="0" dirty="0"/>
              <a:t> of business and enterprise pricing are shown on the slide.</a:t>
            </a:r>
            <a:endParaRPr lang="en-US" dirty="0"/>
          </a:p>
        </p:txBody>
      </p:sp>
    </p:spTree>
    <p:extLst>
      <p:ext uri="{BB962C8B-B14F-4D97-AF65-F5344CB8AC3E}">
        <p14:creationId xmlns:p14="http://schemas.microsoft.com/office/powerpoint/2010/main" val="357536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This</a:t>
            </a:r>
            <a:r>
              <a:rPr lang="en-US" baseline="0" dirty="0">
                <a:latin typeface="Arial" panose="020B0604020202020204" pitchFamily="34" charset="0"/>
                <a:cs typeface="Arial" panose="020B0604020202020204" pitchFamily="34" charset="0"/>
              </a:rPr>
              <a:t> chart provides you with a quick reference to the individual Intel® technologies that were explained on the previous slide and to which EC2 instance contains each Intel technology.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each instance, a</a:t>
            </a:r>
            <a:r>
              <a:rPr lang="en-US" baseline="0" dirty="0">
                <a:latin typeface="Arial" panose="020B0604020202020204" pitchFamily="34" charset="0"/>
                <a:cs typeface="Arial" panose="020B0604020202020204" pitchFamily="34" charset="0"/>
              </a:rPr>
              <a:t> few key technologies are identified to end customers because they have significant impact on the performance of some workloads. More details are discussed later in the presentation, but for now, be aware that different instances have different instructions and capabilities that will affect performance beyond just frequency.</a:t>
            </a:r>
          </a:p>
        </p:txBody>
      </p:sp>
    </p:spTree>
    <p:extLst>
      <p:ext uri="{BB962C8B-B14F-4D97-AF65-F5344CB8AC3E}">
        <p14:creationId xmlns:p14="http://schemas.microsoft.com/office/powerpoint/2010/main" val="86606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738174"/>
          </a:xfrm>
        </p:spPr>
        <p:txBody>
          <a:bodyPr/>
          <a:lstStyle/>
          <a:p>
            <a:pPr marL="0" indent="0">
              <a:spcAft>
                <a:spcPts val="600"/>
              </a:spcAft>
              <a:buFont typeface="Arial"/>
              <a:buNone/>
            </a:pPr>
            <a:r>
              <a:rPr lang="en-US" dirty="0"/>
              <a:t>Each vCPU is a </a:t>
            </a:r>
            <a:r>
              <a:rPr lang="en-US" dirty="0" err="1"/>
              <a:t>hyperthread</a:t>
            </a:r>
            <a:r>
              <a:rPr lang="en-US" dirty="0"/>
              <a:t> of an Intel Xeon core for M4, M3, C4, C3, R3, HS1, G2, I2, and D2.</a:t>
            </a:r>
          </a:p>
          <a:p>
            <a:pPr marL="0" indent="0">
              <a:spcAft>
                <a:spcPts val="600"/>
              </a:spcAft>
              <a:buFont typeface="Arial"/>
              <a:buNone/>
            </a:pPr>
            <a:r>
              <a:rPr lang="en-US" dirty="0"/>
              <a:t>Amazon EC2 lets you choose from several different instance types to meet your computing needs. Each instance provides a predictable amount of dedicated compute capacity and is charged per instance-hour consumed. First-generation (M1) general purpose instances provide a balanced set of resources and a low-cost platform that is well suited for a wide variety of applications. Second-generation (M3) general purpose instances provide a balanced set of resources and a higher level of processing performance compared to first-generation general purpose instances. Instances in this family are ideal for applications that require higher absolute CPU and memory performance. Applications that can benefit from the performance of second-generation general purpose instances include encoding applications, high traffic content management systems, and </a:t>
            </a:r>
            <a:r>
              <a:rPr lang="en-US" dirty="0" err="1"/>
              <a:t>Memcached</a:t>
            </a:r>
            <a:r>
              <a:rPr lang="en-US" dirty="0"/>
              <a:t> applications. High-memory instances offer large memory sizes for high-throughput applications, including database and memory-caching applications. High-CPU instances have proportionally more CPU resources than memory (RAM) and are well suited for compute-intensive applications. There are also various high-storage and cluster-computer instance types available.</a:t>
            </a:r>
          </a:p>
          <a:p>
            <a:pPr>
              <a:spcAft>
                <a:spcPts val="600"/>
              </a:spcAft>
            </a:pPr>
            <a:r>
              <a:rPr lang="en-US" dirty="0"/>
              <a:t>For more information, see: </a:t>
            </a:r>
          </a:p>
          <a:p>
            <a:pPr marL="171450" marR="0" indent="-171450" algn="l" defTabSz="457200" rtl="0" eaLnBrk="1" fontAlgn="auto" latinLnBrk="0" hangingPunct="1">
              <a:lnSpc>
                <a:spcPct val="100000"/>
              </a:lnSpc>
              <a:buClrTx/>
              <a:buSzTx/>
              <a:buFont typeface="Arial" panose="020B0604020202020204" pitchFamily="34" charset="0"/>
              <a:buChar char="•"/>
              <a:tabLst/>
              <a:defRPr/>
            </a:pPr>
            <a:r>
              <a:rPr lang="en-US" dirty="0">
                <a:hlinkClick r:id="rId3"/>
              </a:rPr>
              <a:t>http://docs.aws.amazon.com/AWSEC2/latest/WindowsGuide/instance-types.html</a:t>
            </a:r>
            <a:r>
              <a:rPr lang="en-US" dirty="0"/>
              <a:t> </a:t>
            </a:r>
          </a:p>
          <a:p>
            <a:pPr marL="171450" marR="0" indent="-171450" algn="l" defTabSz="457200" rtl="0" eaLnBrk="1" fontAlgn="auto" latinLnBrk="0" hangingPunct="1">
              <a:lnSpc>
                <a:spcPct val="100000"/>
              </a:lnSpc>
              <a:buClrTx/>
              <a:buSzTx/>
              <a:buFont typeface="Arial" panose="020B0604020202020204" pitchFamily="34" charset="0"/>
              <a:buChar char="•"/>
              <a:tabLst/>
              <a:defRPr/>
            </a:pPr>
            <a:r>
              <a:rPr lang="en-US" dirty="0">
                <a:hlinkClick r:id="rId4"/>
              </a:rPr>
              <a:t>http://docs.aws.amazon.com/AWSEC2/latest/UserGuide/instance-types.html</a:t>
            </a:r>
            <a:r>
              <a:rPr lang="en-US" dirty="0"/>
              <a:t> </a:t>
            </a:r>
          </a:p>
          <a:p>
            <a:pPr marL="171450" marR="0" indent="-171450" algn="l" defTabSz="457200" rtl="0" eaLnBrk="1" fontAlgn="auto" latinLnBrk="0" hangingPunct="1">
              <a:lnSpc>
                <a:spcPct val="100000"/>
              </a:lnSpc>
              <a:buClrTx/>
              <a:buSzTx/>
              <a:buFont typeface="Arial" panose="020B0604020202020204" pitchFamily="34" charset="0"/>
              <a:buChar char="•"/>
              <a:tabLst/>
              <a:defRPr/>
            </a:pPr>
            <a:r>
              <a:rPr lang="en-US" dirty="0">
                <a:hlinkClick r:id="rId5"/>
              </a:rPr>
              <a:t>http://aws.amazon.com/ec2/instance-types/</a:t>
            </a:r>
            <a:r>
              <a:rPr lang="en-US" dirty="0"/>
              <a:t> </a:t>
            </a:r>
          </a:p>
        </p:txBody>
      </p:sp>
    </p:spTree>
    <p:extLst>
      <p:ext uri="{BB962C8B-B14F-4D97-AF65-F5344CB8AC3E}">
        <p14:creationId xmlns:p14="http://schemas.microsoft.com/office/powerpoint/2010/main" val="520589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Instance metadata is divided into categories. </a:t>
            </a:r>
          </a:p>
          <a:p>
            <a:pPr>
              <a:spcAft>
                <a:spcPts val="600"/>
              </a:spcAft>
            </a:pPr>
            <a:endParaRPr lang="en-US" dirty="0"/>
          </a:p>
          <a:p>
            <a:pPr>
              <a:spcAft>
                <a:spcPts val="600"/>
              </a:spcAft>
            </a:pPr>
            <a:r>
              <a:rPr lang="en-US" dirty="0"/>
              <a:t>For more information,</a:t>
            </a:r>
            <a:r>
              <a:rPr lang="en-US" baseline="0" dirty="0"/>
              <a:t> see: </a:t>
            </a:r>
            <a:r>
              <a:rPr lang="en-US" dirty="0">
                <a:hlinkClick r:id="rId3"/>
              </a:rPr>
              <a:t>http://docs.aws.amazon.com/AWSEC2/latest/UserGuide/ec2-instance-metadata.html#instancedata-data-categories</a:t>
            </a:r>
            <a:r>
              <a:rPr lang="en-US" dirty="0"/>
              <a:t> </a:t>
            </a:r>
          </a:p>
        </p:txBody>
      </p:sp>
    </p:spTree>
    <p:extLst>
      <p:ext uri="{BB962C8B-B14F-4D97-AF65-F5344CB8AC3E}">
        <p14:creationId xmlns:p14="http://schemas.microsoft.com/office/powerpoint/2010/main" val="3738484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Aft>
                <a:spcPts val="600"/>
              </a:spcAft>
              <a:buClrTx/>
              <a:buSzTx/>
              <a:buFontTx/>
              <a:buNone/>
              <a:tabLst/>
              <a:defRPr/>
            </a:pPr>
            <a:r>
              <a:rPr lang="en-US" dirty="0"/>
              <a:t>Because your instance metadata is available from your running instance, you do not need to use the Amazon EC2 console or the AWS CLI. This can be helpful when you're writing scripts to run from your instance. Note that you are not billed for HTTP requests that are used to retrieve instance metadata and user data. </a:t>
            </a:r>
          </a:p>
          <a:p>
            <a:pPr marL="0" marR="0" indent="0" algn="l" defTabSz="457200" rtl="0" eaLnBrk="1" fontAlgn="auto" latinLnBrk="0" hangingPunct="1">
              <a:lnSpc>
                <a:spcPct val="100000"/>
              </a:lnSpc>
              <a:spcAft>
                <a:spcPts val="600"/>
              </a:spcAft>
              <a:buClrTx/>
              <a:buSzTx/>
              <a:buFontTx/>
              <a:buNone/>
              <a:tabLst/>
              <a:defRPr/>
            </a:pPr>
            <a:r>
              <a:rPr lang="en-US" dirty="0"/>
              <a:t>For more information, see: </a:t>
            </a:r>
            <a:r>
              <a:rPr lang="en-US" dirty="0">
                <a:hlinkClick r:id="rId3"/>
              </a:rPr>
              <a:t>http://docs.aws.amazon.com/AWSEC2/latest/UserGuide/ec2-instance-metadata.html</a:t>
            </a:r>
            <a:r>
              <a:rPr lang="en-US" dirty="0"/>
              <a:t> </a:t>
            </a:r>
          </a:p>
        </p:txBody>
      </p:sp>
    </p:spTree>
    <p:extLst>
      <p:ext uri="{BB962C8B-B14F-4D97-AF65-F5344CB8AC3E}">
        <p14:creationId xmlns:p14="http://schemas.microsoft.com/office/powerpoint/2010/main" val="673960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Instance user data can be used to build more generic AMIs that can be modified by configuration files supplied at launch time. It is important to note that,</a:t>
            </a:r>
            <a:r>
              <a:rPr lang="en-US" baseline="0" dirty="0"/>
              <a:t> </a:t>
            </a:r>
            <a:r>
              <a:rPr lang="en-US" dirty="0"/>
              <a:t>although you can only access instance metadata and user data from within the instance itself, the data is not protected by cryptographic methods. Anyone</a:t>
            </a:r>
            <a:r>
              <a:rPr lang="en-US" baseline="0" dirty="0"/>
              <a:t> who can access the instance can view its metadata. </a:t>
            </a:r>
            <a:endParaRPr lang="en-US" dirty="0"/>
          </a:p>
        </p:txBody>
      </p:sp>
    </p:spTree>
    <p:extLst>
      <p:ext uri="{BB962C8B-B14F-4D97-AF65-F5344CB8AC3E}">
        <p14:creationId xmlns:p14="http://schemas.microsoft.com/office/powerpoint/2010/main" val="841879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You can specify user data to configure an instance during launch or to run a configuration script. To attach a file, select the As file option and browse for the file to attach. The cloud-</a:t>
            </a:r>
            <a:r>
              <a:rPr lang="en-US" dirty="0" err="1"/>
              <a:t>init</a:t>
            </a:r>
            <a:r>
              <a:rPr lang="en-US" dirty="0"/>
              <a:t> package is an open-source application built by Canonical that is used to bootstrap Linux images in a cloud computing environment, such</a:t>
            </a:r>
            <a:r>
              <a:rPr lang="en-US" baseline="0" dirty="0"/>
              <a:t> as </a:t>
            </a:r>
            <a:r>
              <a:rPr lang="en-US" dirty="0"/>
              <a:t>Amazon EC2. </a:t>
            </a:r>
          </a:p>
          <a:p>
            <a:pPr>
              <a:spcAft>
                <a:spcPts val="600"/>
              </a:spcAft>
            </a:pPr>
            <a:r>
              <a:rPr lang="en-US" dirty="0"/>
              <a:t>User data information:</a:t>
            </a:r>
          </a:p>
          <a:p>
            <a:pPr marL="171450" indent="-171450">
              <a:spcAft>
                <a:spcPts val="600"/>
              </a:spcAft>
              <a:buFont typeface="Arial" panose="020B0604020202020204" pitchFamily="34" charset="0"/>
              <a:buChar char="•"/>
            </a:pPr>
            <a:r>
              <a:rPr lang="en-US" dirty="0"/>
              <a:t>User data is treated as opaque data: what you give is what you get back. The instance is responsible for interpreting user</a:t>
            </a:r>
            <a:r>
              <a:rPr lang="en-US" baseline="0" dirty="0"/>
              <a:t> data</a:t>
            </a:r>
            <a:r>
              <a:rPr lang="en-US" dirty="0"/>
              <a:t>. </a:t>
            </a:r>
          </a:p>
          <a:p>
            <a:pPr marL="171450" indent="-171450">
              <a:spcAft>
                <a:spcPts val="600"/>
              </a:spcAft>
              <a:buFont typeface="Arial" panose="020B0604020202020204" pitchFamily="34" charset="0"/>
              <a:buChar char="•"/>
            </a:pPr>
            <a:r>
              <a:rPr lang="en-US" dirty="0"/>
              <a:t>User data is limited to 16 KB. This limit applies to the data in raw form, not base64-encoded form.</a:t>
            </a:r>
          </a:p>
          <a:p>
            <a:pPr marL="171450" indent="-171450">
              <a:spcAft>
                <a:spcPts val="600"/>
              </a:spcAft>
              <a:buFont typeface="Arial" panose="020B0604020202020204" pitchFamily="34" charset="0"/>
              <a:buChar char="•"/>
            </a:pPr>
            <a:r>
              <a:rPr lang="en-US" dirty="0"/>
              <a:t>User data must be base64-encoded before being submitted to the API. The Amazon EC2 command line tools perform the base64 encoding for you. The data is decoded before being presented to the instance.</a:t>
            </a:r>
          </a:p>
          <a:p>
            <a:pPr marL="171450" indent="-171450">
              <a:spcAft>
                <a:spcPts val="600"/>
              </a:spcAft>
              <a:buFont typeface="Arial" panose="020B0604020202020204" pitchFamily="34" charset="0"/>
              <a:buChar char="•"/>
            </a:pPr>
            <a:r>
              <a:rPr lang="en-US" dirty="0"/>
              <a:t>User data is executed only at launch. If you stop an instance, modify the user data, and start the instance, the new user data is not executed automatically by default.</a:t>
            </a:r>
          </a:p>
        </p:txBody>
      </p:sp>
    </p:spTree>
    <p:extLst>
      <p:ext uri="{BB962C8B-B14F-4D97-AF65-F5344CB8AC3E}">
        <p14:creationId xmlns:p14="http://schemas.microsoft.com/office/powerpoint/2010/main" val="3839174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slide shows an example of user data on Linux. You can also provide user data to an instance on Linux by using the #cloud-</a:t>
            </a:r>
            <a:r>
              <a:rPr lang="en-US" dirty="0" err="1"/>
              <a:t>config</a:t>
            </a:r>
            <a:r>
              <a:rPr lang="en-US" dirty="0"/>
              <a:t> directive –</a:t>
            </a:r>
            <a:r>
              <a:rPr lang="en-US" baseline="0" dirty="0"/>
              <a:t> </a:t>
            </a:r>
            <a:r>
              <a:rPr lang="en-US" dirty="0"/>
              <a:t>a format defined by cloud-</a:t>
            </a:r>
            <a:r>
              <a:rPr lang="en-US" dirty="0" err="1"/>
              <a:t>init.</a:t>
            </a:r>
            <a:endParaRPr lang="en-US" dirty="0"/>
          </a:p>
          <a:p>
            <a:pPr>
              <a:spcAft>
                <a:spcPts val="600"/>
              </a:spcAft>
            </a:pPr>
            <a:r>
              <a:rPr lang="en-US" dirty="0"/>
              <a:t>For more information, see: </a:t>
            </a:r>
            <a:r>
              <a:rPr lang="en-US" dirty="0">
                <a:hlinkClick r:id="rId3"/>
              </a:rPr>
              <a:t>http://docs.aws.amazon.com/AWSEC2/latest/UserGuide/user-data.html</a:t>
            </a:r>
            <a:r>
              <a:rPr lang="en-US" dirty="0"/>
              <a:t> </a:t>
            </a:r>
          </a:p>
        </p:txBody>
      </p:sp>
    </p:spTree>
    <p:extLst>
      <p:ext uri="{BB962C8B-B14F-4D97-AF65-F5344CB8AC3E}">
        <p14:creationId xmlns:p14="http://schemas.microsoft.com/office/powerpoint/2010/main" val="1784900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You can send user data to a Windows instance with a PowerShell script (shown in slide) or with a set of Windows batch commands. </a:t>
            </a:r>
          </a:p>
        </p:txBody>
      </p:sp>
    </p:spTree>
    <p:extLst>
      <p:ext uri="{BB962C8B-B14F-4D97-AF65-F5344CB8AC3E}">
        <p14:creationId xmlns:p14="http://schemas.microsoft.com/office/powerpoint/2010/main" val="483928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t>Many of our services and terminology have analogs in the traditional IT space. This side-by-side comparison shows how AWS products and services relate to a traditional infrastructure. </a:t>
            </a:r>
          </a:p>
        </p:txBody>
      </p:sp>
    </p:spTree>
    <p:extLst>
      <p:ext uri="{BB962C8B-B14F-4D97-AF65-F5344CB8AC3E}">
        <p14:creationId xmlns:p14="http://schemas.microsoft.com/office/powerpoint/2010/main" val="1656891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To retrieve instance user data, use the following URI: </a:t>
            </a:r>
          </a:p>
          <a:p>
            <a:pPr>
              <a:spcAft>
                <a:spcPts val="600"/>
              </a:spcAft>
            </a:pPr>
            <a:r>
              <a:rPr lang="en-US" dirty="0"/>
              <a:t>http://169.254.169.254/latest/user-data </a:t>
            </a:r>
          </a:p>
          <a:p>
            <a:pPr>
              <a:spcAft>
                <a:spcPts val="600"/>
              </a:spcAft>
            </a:pPr>
            <a:r>
              <a:rPr lang="en-US" dirty="0"/>
              <a:t>For more information, see: </a:t>
            </a:r>
            <a:r>
              <a:rPr lang="en-US" dirty="0">
                <a:hlinkClick r:id="rId3"/>
              </a:rPr>
              <a:t>http://docs.aws.amazon.com/AWSEC2/latest/UserGuide/ec2-instance-metadata.html#instancedata-user-data-retrieval</a:t>
            </a:r>
            <a:r>
              <a:rPr lang="en-US" dirty="0"/>
              <a:t> </a:t>
            </a:r>
          </a:p>
        </p:txBody>
      </p:sp>
    </p:spTree>
    <p:extLst>
      <p:ext uri="{BB962C8B-B14F-4D97-AF65-F5344CB8AC3E}">
        <p14:creationId xmlns:p14="http://schemas.microsoft.com/office/powerpoint/2010/main" val="3818750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662451"/>
          </a:xfrm>
        </p:spPr>
        <p:txBody>
          <a:bodyPr/>
          <a:lstStyle/>
          <a:p>
            <a:pPr marL="0" marR="0" indent="0" algn="l" defTabSz="457200" rtl="0" eaLnBrk="1" fontAlgn="auto" latinLnBrk="0" hangingPunct="1">
              <a:lnSpc>
                <a:spcPct val="100000"/>
              </a:lnSpc>
              <a:spcAft>
                <a:spcPts val="600"/>
              </a:spcAft>
              <a:buClrTx/>
              <a:buSzTx/>
              <a:buFontTx/>
              <a:buNone/>
              <a:tabLst/>
              <a:defRPr/>
            </a:pPr>
            <a:r>
              <a:rPr lang="en-US" dirty="0"/>
              <a:t>On-Demand Instances are free-tier eligible. They have the lowest up-front cost and the most flexibility. You pay for an hour at a time with no up-front commitments or long-term contracts. This is great for applications with short-term, spiky, or unpredictable workloads. </a:t>
            </a:r>
          </a:p>
          <a:p>
            <a:pPr>
              <a:spcAft>
                <a:spcPts val="600"/>
              </a:spcAft>
            </a:pPr>
            <a:r>
              <a:rPr lang="en-US" dirty="0"/>
              <a:t>Amazon EC2 Reserved Instance pricing allows you to reserve computing capacity for 1-year to 3-year terms at a significantly discounted hourly rate. Reserved Instances provide a billing discount and capacity reservation that is applied to instances to lower hourly running costs. A Reserved Instance is not a physical instance. The discounted usage price is fixed for as long as you own the Reserved Instance, which</a:t>
            </a:r>
            <a:r>
              <a:rPr lang="en-US" baseline="0" dirty="0"/>
              <a:t> allows</a:t>
            </a:r>
            <a:r>
              <a:rPr lang="en-US" dirty="0"/>
              <a:t> you to predict compute costs over the term of the reservation. If you are expecting consistent, heavy, use, Reserved Instances can provide substantial savings over owning your own hardware or running only On-Demand Instances. </a:t>
            </a:r>
          </a:p>
          <a:p>
            <a:pPr>
              <a:spcAft>
                <a:spcPts val="600"/>
              </a:spcAft>
            </a:pPr>
            <a:r>
              <a:rPr lang="en-US" dirty="0"/>
              <a:t>Scheduled Reserved Instances enable you to purchase capacity reservations that recur on a daily, weekly, or monthly basis, with a specified duration, for a 1-year term. You reserve the capacity in advance, so that you know it is available when you need it. You pay for the time the instances are scheduled, even if you do not use them. Scheduled instances are a good choice for workloads that do not run continuously, but do run on a regular schedule and take a finite time to complete.</a:t>
            </a:r>
          </a:p>
          <a:p>
            <a:pPr>
              <a:spcAft>
                <a:spcPts val="600"/>
              </a:spcAft>
            </a:pPr>
            <a:r>
              <a:rPr lang="en-US" dirty="0"/>
              <a:t>Spot Instances enable you to bid on unused EC2 instances, which can lower your Amazon EC2 costs significantly. The hourly price for a Spot instance (of each instance type in each Availability Zone) is set by Amazon EC2 and fluctuates depending on the supply of and demand for Spot instances. Your Spot Instance runs whenever your bid exceeds the current market price.</a:t>
            </a:r>
          </a:p>
          <a:p>
            <a:pPr>
              <a:spcAft>
                <a:spcPts val="600"/>
              </a:spcAft>
            </a:pPr>
            <a:r>
              <a:rPr lang="en-US" dirty="0"/>
              <a:t>Spot Instances are a cost-effective choice if you can be flexible about when your applications run and if your applications can be interrupted. Amazon EC2 does not terminate Spot instances with a specified duration (also known as Spot blocks) when the Spot price changes. This makes them ideal for jobs that take a finite time to complete, such as batch processing, encoding and rendering, modeling and analysis, and continuous integration.</a:t>
            </a:r>
          </a:p>
          <a:p>
            <a:pPr>
              <a:spcAft>
                <a:spcPts val="600"/>
              </a:spcAft>
            </a:pPr>
            <a:r>
              <a:rPr lang="en-US" dirty="0"/>
              <a:t>An Amazon EC2 Dedicated Host is a physical server with EC2 instance capacity fully dedicated to your use. Dedicated Hosts allow you to use your existing per-socket, per-core, or per-VM software licenses, including Microsoft Windows Server, Microsoft SQL Server, SUSE, and Linux Enterprise Server. Dedicated Hosts and Dedicated Instances can both be used to launch Amazon EC2 instances onto physical servers that are dedicated for your use. There are no performance, security, or physical differences between Dedicated Instances and instances on Dedicated Hosts. However, Dedicated Hosts give you additional visibility and control over how instances are placed on a physical server.</a:t>
            </a:r>
          </a:p>
          <a:p>
            <a:pPr>
              <a:spcAft>
                <a:spcPts val="600"/>
              </a:spcAft>
            </a:pPr>
            <a:r>
              <a:rPr lang="en-US" dirty="0"/>
              <a:t>Dedicated instances are Amazon EC2 instances that run in a virtual private cloud (VPC) on hardware that’s dedicated to a single customer. Your Dedicated Instances are physically isolated at the host hardware level from instances that belong to other AWS accounts. Dedicated Instances may share hardware with other instances from the same AWS account that are not Dedicated Instances</a:t>
            </a:r>
          </a:p>
          <a:p>
            <a:pPr marL="0" marR="0" lvl="0" indent="0" algn="l" defTabSz="457200" rtl="0" eaLnBrk="1" fontAlgn="auto" latinLnBrk="0" hangingPunct="1">
              <a:lnSpc>
                <a:spcPct val="100000"/>
              </a:lnSpc>
              <a:spcAft>
                <a:spcPts val="600"/>
              </a:spcAft>
              <a:buClrTx/>
              <a:buSzTx/>
              <a:buFontTx/>
              <a:buNone/>
              <a:tabLst/>
              <a:defRPr/>
            </a:pPr>
            <a:r>
              <a:rPr lang="en-US" dirty="0"/>
              <a:t>For more information, see:</a:t>
            </a:r>
          </a:p>
          <a:p>
            <a:pPr marL="171450" marR="0" lvl="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hlinkClick r:id="rId3"/>
              </a:rPr>
              <a:t>http://aws.amazon.com/ec2/pricing/</a:t>
            </a:r>
            <a:r>
              <a:rPr lang="en-US" dirty="0"/>
              <a:t> </a:t>
            </a:r>
          </a:p>
          <a:p>
            <a:pPr marL="171450" marR="0" lvl="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hlinkClick r:id="rId4"/>
              </a:rPr>
              <a:t>http://docs.aws.amazon.com/AWSEC2/latest/UserGuide/instance-purchasing-options.html</a:t>
            </a:r>
            <a:r>
              <a:rPr lang="en-US" dirty="0"/>
              <a:t> </a:t>
            </a:r>
          </a:p>
          <a:p>
            <a:pPr marL="171450" lvl="0" indent="-171450">
              <a:spcAft>
                <a:spcPts val="600"/>
              </a:spcAft>
              <a:buFont typeface="Arial" panose="020B0604020202020204" pitchFamily="34" charset="0"/>
              <a:buChar char="•"/>
              <a:defRPr/>
            </a:pPr>
            <a:r>
              <a:rPr lang="en-US" dirty="0">
                <a:hlinkClick r:id="rId5"/>
              </a:rPr>
              <a:t>http://docs.aws.amazon.com/AmazonVPC/latest/UserGuide/dedicated-instance.html</a:t>
            </a:r>
            <a:r>
              <a:rPr lang="en-US" dirty="0"/>
              <a:t> </a:t>
            </a:r>
          </a:p>
        </p:txBody>
      </p:sp>
    </p:spTree>
    <p:extLst>
      <p:ext uri="{BB962C8B-B14F-4D97-AF65-F5344CB8AC3E}">
        <p14:creationId xmlns:p14="http://schemas.microsoft.com/office/powerpoint/2010/main" val="2594260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Aft>
                <a:spcPts val="600"/>
              </a:spcAft>
              <a:buClrTx/>
              <a:buSzTx/>
              <a:buFontTx/>
              <a:buNone/>
              <a:tabLst/>
              <a:defRPr/>
            </a:pPr>
            <a:r>
              <a:rPr lang="en-US" dirty="0"/>
              <a:t>Understand Virtual Private Cloud (VPC) concepts including:</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t>Subnets</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t>Security</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t>Networking</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t>VPN</a:t>
            </a:r>
            <a:endParaRPr lang="en-US" sz="1200" b="0" i="0" u="none" strike="noStrike"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1828552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dirty="0"/>
              <a:t>With Amazon Virtual Private Cloud (VPC), you can define a virtual network topology that closely resembles a traditional network that you might operate in your own data center. You have complete control over your virtual networking environment, and you can easily customize the network configuration for your Amazon VPC,</a:t>
            </a:r>
            <a:r>
              <a:rPr lang="en-US" baseline="0" dirty="0"/>
              <a:t> </a:t>
            </a:r>
            <a:r>
              <a:rPr lang="en-US" dirty="0"/>
              <a:t>such as </a:t>
            </a:r>
            <a:r>
              <a:rPr lang="en-US" dirty="0">
                <a:sym typeface="Chalkduster" charset="0"/>
              </a:rPr>
              <a:t>selection of IP address range, creation of subnets, configuration of route tables, and network gateways.</a:t>
            </a:r>
          </a:p>
        </p:txBody>
      </p:sp>
    </p:spTree>
    <p:extLst>
      <p:ext uri="{BB962C8B-B14F-4D97-AF65-F5344CB8AC3E}">
        <p14:creationId xmlns:p14="http://schemas.microsoft.com/office/powerpoint/2010/main" val="827849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AWS assigns a unique ID to each subnet. Regardless of the type of subnet (public or private), the internal IP address range of the subnet is always private.</a:t>
            </a:r>
          </a:p>
          <a:p>
            <a:pPr>
              <a:spcAft>
                <a:spcPts val="600"/>
              </a:spcAft>
            </a:pPr>
            <a:r>
              <a:rPr lang="en-US" dirty="0"/>
              <a:t>A public subnet has a route to an Internet gateway (i.e., for a web server accessible from the Internet).</a:t>
            </a:r>
          </a:p>
          <a:p>
            <a:pPr>
              <a:spcAft>
                <a:spcPts val="600"/>
              </a:spcAft>
            </a:pPr>
            <a:r>
              <a:rPr lang="en-US" dirty="0"/>
              <a:t>A private subnet has no route to an Internet gateway (i.e., for a database server only accessed within the VPC). </a:t>
            </a:r>
          </a:p>
        </p:txBody>
      </p:sp>
    </p:spTree>
    <p:extLst>
      <p:ext uri="{BB962C8B-B14F-4D97-AF65-F5344CB8AC3E}">
        <p14:creationId xmlns:p14="http://schemas.microsoft.com/office/powerpoint/2010/main" val="3876850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600"/>
              </a:spcAft>
              <a:buClrTx/>
              <a:buSzTx/>
              <a:buFontTx/>
              <a:buNone/>
              <a:tabLst/>
              <a:defRPr/>
            </a:pPr>
            <a:r>
              <a:rPr lang="en-US" dirty="0"/>
              <a:t>Amazon Virtual Private Cloud, also known as Amazon VPC, allows you provision a logically isolated section of the AWS cloud where you can launch AWS resources in a virtual network that you define. You have complete control over your virtual networking environment, including selection of your own IP address range, creation of subnets, configuration of route tables, network access control lists, and network gateways. You can easily customize the network and configuration for your Amazon VPC instance. For example, you can create a public-facing subnet for your web servers that require access to the Internet and place your back-end systems, such as databases or application servers, in a private-facing subnet with no Internet access. You can leverage multiple layers of security, including security groups and network access control lists, to help control access to Amazon EC2 instances in each subnet. Additionally, you can create a hardware virtual private network (VPN) connection between your corporate data center and your VPC, which allows you to leverage the AWS cloud as an extension of your corporate data center.</a:t>
            </a:r>
          </a:p>
          <a:p>
            <a:pPr eaLnBrk="1" hangingPunct="1">
              <a:spcBef>
                <a:spcPct val="0"/>
              </a:spcBef>
              <a:spcAft>
                <a:spcPts val="600"/>
              </a:spcAft>
            </a:pPr>
            <a:endParaRPr lang="en-US" dirty="0">
              <a:latin typeface="Calibri" charset="0"/>
            </a:endParaRPr>
          </a:p>
        </p:txBody>
      </p:sp>
    </p:spTree>
    <p:extLst>
      <p:ext uri="{BB962C8B-B14F-4D97-AF65-F5344CB8AC3E}">
        <p14:creationId xmlns:p14="http://schemas.microsoft.com/office/powerpoint/2010/main" val="2931641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VPC provides various features that you can use to increase and monitor the security for your VPC:</a:t>
            </a:r>
          </a:p>
          <a:p>
            <a:pPr marL="228600" indent="-228600">
              <a:spcAft>
                <a:spcPts val="600"/>
              </a:spcAft>
              <a:buFont typeface="Arial" panose="020B0604020202020204" pitchFamily="34" charset="0"/>
              <a:buChar char="•"/>
            </a:pPr>
            <a:r>
              <a:rPr lang="en-US" dirty="0"/>
              <a:t>Security groups act as a firewall for associated Amazon EC2 instances, controlling both inbound and outbound traffic at the instance level.</a:t>
            </a:r>
          </a:p>
          <a:p>
            <a:pPr marL="228600" indent="-228600">
              <a:spcAft>
                <a:spcPts val="600"/>
              </a:spcAft>
              <a:buFont typeface="Arial" panose="020B0604020202020204" pitchFamily="34" charset="0"/>
              <a:buChar char="•"/>
            </a:pPr>
            <a:r>
              <a:rPr lang="en-US" dirty="0"/>
              <a:t>Network access controls lists (ACLs) act as a firewall for associated subnets, controlling both inbound and outbound traffic at the subnet level.</a:t>
            </a:r>
          </a:p>
          <a:p>
            <a:pPr marL="228600" indent="-228600">
              <a:spcAft>
                <a:spcPts val="600"/>
              </a:spcAft>
              <a:buFont typeface="Arial" panose="020B0604020202020204" pitchFamily="34" charset="0"/>
              <a:buChar char="•"/>
            </a:pPr>
            <a:r>
              <a:rPr lang="en-US" dirty="0"/>
              <a:t>Amazon EC2 uses public-key cryptography to encrypt and decrypt login information.</a:t>
            </a:r>
            <a:r>
              <a:rPr lang="en-US" baseline="0" dirty="0"/>
              <a:t> Public-key cryptography uses a public key to encrypt a piece of data, and the recipient uses the private key to decrypt the data. The private and public keys are known as a </a:t>
            </a:r>
            <a:r>
              <a:rPr lang="en-US" i="1" baseline="0" dirty="0"/>
              <a:t>key pair</a:t>
            </a:r>
            <a:r>
              <a:rPr lang="en-US" baseline="0" dirty="0"/>
              <a:t>. To log in to your instance, you must create a key pair, specific the name of the key pair when you launch the instance, and provide the private key when you connect to the instance. Linux instances have no password, and you use a key pair to log in using SSH. Windows instances require a key pair to obtain the administrator password to log in using RDP.</a:t>
            </a:r>
          </a:p>
        </p:txBody>
      </p:sp>
    </p:spTree>
    <p:extLst>
      <p:ext uri="{BB962C8B-B14F-4D97-AF65-F5344CB8AC3E}">
        <p14:creationId xmlns:p14="http://schemas.microsoft.com/office/powerpoint/2010/main" val="3945860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You can connect your VPC to remote networks by using a VPN connection. </a:t>
            </a:r>
          </a:p>
          <a:p>
            <a:pPr>
              <a:spcAft>
                <a:spcPts val="600"/>
              </a:spcAft>
            </a:pPr>
            <a:r>
              <a:rPr lang="en-US" dirty="0"/>
              <a:t>For more information, see: </a:t>
            </a:r>
          </a:p>
          <a:p>
            <a:pPr marL="171450" indent="-171450">
              <a:spcAft>
                <a:spcPts val="600"/>
              </a:spcAft>
              <a:buFont typeface="Arial" panose="020B0604020202020204" pitchFamily="34" charset="0"/>
              <a:buChar char="•"/>
            </a:pPr>
            <a:r>
              <a:rPr lang="en-US" dirty="0">
                <a:hlinkClick r:id="rId3"/>
              </a:rPr>
              <a:t>http://docs.aws.amazon.com/AmazonVPC/latest/UserGuide/vpn-connections.html</a:t>
            </a:r>
            <a:r>
              <a:rPr lang="en-US" dirty="0"/>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x-none" dirty="0">
                <a:hlinkClick r:id="rId4"/>
              </a:rPr>
              <a:t>http://docs.aws.amazon.com/AmazonVPC/latest/UserGuide/VPN_CloudHub.html</a:t>
            </a:r>
            <a:endParaRPr lang="x-none" dirty="0"/>
          </a:p>
        </p:txBody>
      </p:sp>
    </p:spTree>
    <p:extLst>
      <p:ext uri="{BB962C8B-B14F-4D97-AF65-F5344CB8AC3E}">
        <p14:creationId xmlns:p14="http://schemas.microsoft.com/office/powerpoint/2010/main" val="1499046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Understand storage options including: </a:t>
            </a:r>
          </a:p>
          <a:p>
            <a:pPr marL="171450" indent="-171450">
              <a:spcAft>
                <a:spcPts val="600"/>
              </a:spcAft>
              <a:buFont typeface="Arial" panose="020B0604020202020204" pitchFamily="34" charset="0"/>
              <a:buChar char="•"/>
            </a:pPr>
            <a:r>
              <a:rPr lang="en-US" dirty="0"/>
              <a:t>Amazon</a:t>
            </a:r>
            <a:r>
              <a:rPr lang="en-US" baseline="0" dirty="0"/>
              <a:t> </a:t>
            </a:r>
            <a:r>
              <a:rPr lang="en-US" dirty="0"/>
              <a:t>S3 (Requests, Buckets, Objects, Access, Protecting Data, Notifications, Replication, Request Routing, Optimization, Lifecycle Management with Glacier)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t>Amazon</a:t>
            </a:r>
            <a:r>
              <a:rPr lang="en-US" baseline="0" dirty="0"/>
              <a:t> </a:t>
            </a:r>
            <a:r>
              <a:rPr lang="en-US" dirty="0"/>
              <a:t>EBS (Volumes, Snapshots, Optimization, Encryption, </a:t>
            </a:r>
            <a:r>
              <a:rPr lang="en-US"/>
              <a:t>Performance)</a:t>
            </a:r>
            <a:endParaRPr lang="en-US" dirty="0"/>
          </a:p>
        </p:txBody>
      </p:sp>
    </p:spTree>
    <p:extLst>
      <p:ext uri="{BB962C8B-B14F-4D97-AF65-F5344CB8AC3E}">
        <p14:creationId xmlns:p14="http://schemas.microsoft.com/office/powerpoint/2010/main" val="3348398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600"/>
              </a:spcAft>
              <a:buClrTx/>
              <a:buSzTx/>
              <a:buFontTx/>
              <a:buNone/>
              <a:tabLst/>
              <a:defRPr/>
            </a:pPr>
            <a:r>
              <a:rPr lang="en-US" dirty="0"/>
              <a:t>Amazon S3 is designed to make web-scale computing easier for developers. Amazon S3 provides a simple web services interface that can be used to store and retrieve any amount of data, at any time, from anywhere on the web. It gives any developer access to the same highly scalable, reliable, secure, fast, inexpensive infrastructure that Amazon uses to run its own global network of websites.</a:t>
            </a:r>
          </a:p>
          <a:p>
            <a:pPr marL="0" marR="0" indent="0" algn="l" defTabSz="457200" rtl="0" eaLnBrk="1" fontAlgn="auto" latinLnBrk="0" hangingPunct="1">
              <a:lnSpc>
                <a:spcPct val="100000"/>
              </a:lnSpc>
              <a:spcBef>
                <a:spcPct val="0"/>
              </a:spcBef>
              <a:spcAft>
                <a:spcPts val="600"/>
              </a:spcAft>
              <a:buClrTx/>
              <a:buSzTx/>
              <a:buFontTx/>
              <a:buNone/>
              <a:tabLst/>
              <a:defRPr/>
            </a:pPr>
            <a:r>
              <a:rPr lang="en-US" dirty="0"/>
              <a:t>For more information, see: </a:t>
            </a:r>
            <a:r>
              <a:rPr lang="en-US" dirty="0">
                <a:hlinkClick r:id="rId3"/>
              </a:rPr>
              <a:t>http://aws.amazon.com/s3/</a:t>
            </a:r>
            <a:r>
              <a:rPr lang="en-US" dirty="0"/>
              <a:t> </a:t>
            </a:r>
          </a:p>
        </p:txBody>
      </p:sp>
    </p:spTree>
    <p:extLst>
      <p:ext uri="{BB962C8B-B14F-4D97-AF65-F5344CB8AC3E}">
        <p14:creationId xmlns:p14="http://schemas.microsoft.com/office/powerpoint/2010/main" val="402025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AWS cloud computing provides a simple way to access servers, storage, databases, and a broad set of application services over the Internet. AWS owns and maintains the network-connected hardware required for these application services, while you provision and use what you need. </a:t>
            </a:r>
            <a:endParaRPr lang="en-US" baseline="0" dirty="0"/>
          </a:p>
        </p:txBody>
      </p:sp>
    </p:spTree>
    <p:extLst>
      <p:ext uri="{BB962C8B-B14F-4D97-AF65-F5344CB8AC3E}">
        <p14:creationId xmlns:p14="http://schemas.microsoft.com/office/powerpoint/2010/main" val="523101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Here are some facts about Amazon S3. There is a 100-bucket limit per account. You can store an unlimited number of objects in a bucket. The size of an object can be up to 5 TB, and there is no limit to the size of a bucket. Amazon S3 is designed for 99.999999999% durability and 99.99% availability of objects over a given year. You can use HTTP or HTTPs endpoints to store and retrieve any amount of data, at any time, from anywhere on the web. Most importantly, Amazon S3 is highly scalable, reliable, fast, and inexpensive.</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951734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653767"/>
          </a:xfrm>
        </p:spPr>
        <p:txBody>
          <a:bodyPr/>
          <a:lstStyle/>
          <a:p>
            <a:pPr>
              <a:spcAft>
                <a:spcPts val="600"/>
              </a:spcAft>
            </a:pPr>
            <a:r>
              <a:rPr lang="en-US" dirty="0"/>
              <a:t>Advanced use scenarios:</a:t>
            </a:r>
          </a:p>
          <a:p>
            <a:pPr>
              <a:spcAft>
                <a:spcPts val="600"/>
              </a:spcAft>
            </a:pPr>
            <a:r>
              <a:rPr lang="en-US" b="1" dirty="0"/>
              <a:t>Using Amazon </a:t>
            </a:r>
            <a:r>
              <a:rPr lang="en-US" b="1" dirty="0" err="1"/>
              <a:t>DevPay</a:t>
            </a:r>
            <a:r>
              <a:rPr lang="en-US" b="1" dirty="0"/>
              <a:t> with Amazon S3</a:t>
            </a:r>
            <a:r>
              <a:rPr lang="en-US" dirty="0"/>
              <a:t>: Amazon </a:t>
            </a:r>
            <a:r>
              <a:rPr lang="en-US" dirty="0" err="1"/>
              <a:t>DevPay</a:t>
            </a:r>
            <a:r>
              <a:rPr lang="en-US" dirty="0"/>
              <a:t> enables you to charge customers for using your Amazon S3 product through Amazon's authentication and billing infrastructure. You can charge any amount for your product, including usage charges (storage, transactions, and bandwidth), monthly fixed charges, and a one-time charge. </a:t>
            </a:r>
          </a:p>
          <a:p>
            <a:pPr>
              <a:spcAft>
                <a:spcPts val="600"/>
              </a:spcAft>
            </a:pPr>
            <a:r>
              <a:rPr lang="en-US" b="1" dirty="0"/>
              <a:t>Publishing Content Using Amazon S3 and </a:t>
            </a:r>
            <a:r>
              <a:rPr lang="en-US" b="1" dirty="0" err="1"/>
              <a:t>BitTorrent</a:t>
            </a:r>
            <a:r>
              <a:rPr lang="en-US" dirty="0"/>
              <a:t>: You can direct your clients to your </a:t>
            </a:r>
            <a:r>
              <a:rPr lang="en-US" dirty="0" err="1"/>
              <a:t>BitTorrent</a:t>
            </a:r>
            <a:r>
              <a:rPr lang="en-US" dirty="0"/>
              <a:t>-accessible objects by giving them the .torrent file directly or by publishing a link to the </a:t>
            </a:r>
            <a:r>
              <a:rPr lang="en-US" dirty="0" err="1"/>
              <a:t>BitTorrent</a:t>
            </a:r>
            <a:r>
              <a:rPr lang="en-US" dirty="0"/>
              <a:t> URL of your object. </a:t>
            </a:r>
          </a:p>
          <a:p>
            <a:pPr marL="0" marR="0" indent="0" algn="l" defTabSz="457200" rtl="0" eaLnBrk="1" fontAlgn="auto" latinLnBrk="0" hangingPunct="1">
              <a:lnSpc>
                <a:spcPct val="100000"/>
              </a:lnSpc>
              <a:spcAft>
                <a:spcPts val="600"/>
              </a:spcAft>
              <a:buClrTx/>
              <a:buSzTx/>
              <a:buFontTx/>
              <a:buNone/>
              <a:tabLst/>
              <a:defRPr/>
            </a:pPr>
            <a:r>
              <a:rPr lang="en-US" b="1" dirty="0"/>
              <a:t>Hosting a Static Website on Amazon S3</a:t>
            </a:r>
            <a:r>
              <a:rPr lang="en-US" dirty="0"/>
              <a:t>: You can host a static website on Amazon S3 by configuring a bucket for website hosting and then uploading your website content to the bucket. </a:t>
            </a:r>
          </a:p>
          <a:p>
            <a:pPr marL="0" marR="0" indent="0" algn="l" defTabSz="457200" rtl="0" eaLnBrk="1" fontAlgn="auto" latinLnBrk="0" hangingPunct="1">
              <a:lnSpc>
                <a:spcPct val="100000"/>
              </a:lnSpc>
              <a:spcAft>
                <a:spcPts val="600"/>
              </a:spcAft>
              <a:buClrTx/>
              <a:buSzTx/>
              <a:buFontTx/>
              <a:buNone/>
              <a:tabLst/>
              <a:defRPr/>
            </a:pPr>
            <a:r>
              <a:rPr lang="en-US" dirty="0"/>
              <a:t>For more information, see: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hlinkClick r:id="rId3"/>
              </a:rPr>
              <a:t>http://docs.aws.amazon.com/AmazonS3/latest/dev/UsingDevPay.html</a:t>
            </a:r>
            <a:r>
              <a:rPr lang="en-US" dirty="0"/>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hlinkClick r:id="rId4"/>
              </a:rPr>
              <a:t>http://docs.aws.amazon.com/AmazonS3/latest/dev/S3TorrentPublish.html</a:t>
            </a:r>
            <a:r>
              <a:rPr lang="en-US" dirty="0"/>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hlinkClick r:id="rId5"/>
              </a:rPr>
              <a:t>http://docs.aws.amazon.com/AmazonS3/latest/dev/WebsiteHosting.html</a:t>
            </a:r>
            <a:r>
              <a:rPr lang="en-US" dirty="0"/>
              <a:t> </a:t>
            </a:r>
          </a:p>
        </p:txBody>
      </p:sp>
    </p:spTree>
    <p:extLst>
      <p:ext uri="{BB962C8B-B14F-4D97-AF65-F5344CB8AC3E}">
        <p14:creationId xmlns:p14="http://schemas.microsoft.com/office/powerpoint/2010/main" val="3797957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To get the most out of Amazon S3, you need to understand a few simple concepts. First, Amazon S3 stores data as objects within buckets. </a:t>
            </a:r>
          </a:p>
          <a:p>
            <a:pPr>
              <a:spcAft>
                <a:spcPts val="600"/>
              </a:spcAft>
            </a:pPr>
            <a:r>
              <a:rPr lang="en-US" dirty="0"/>
              <a:t>An object is composed of a file and any metadata that describes that file. To store an object in Amazon S3, you upload the file you want to store into a bucket. When you upload a file, you can set permissions on the object and add any metadata. </a:t>
            </a:r>
          </a:p>
          <a:p>
            <a:pPr>
              <a:spcAft>
                <a:spcPts val="600"/>
              </a:spcAft>
            </a:pPr>
            <a:r>
              <a:rPr lang="en-US" dirty="0"/>
              <a:t>Buckets are logical containers for objects. You can have one or more buckets in your account. For each bucket, you can control access: in other words, who can create, delete and list objects in the bucket. You can also view access logs for the bucket and its objects and choose the geographical region where Amazon S3 will store the bucket and its contents.</a:t>
            </a:r>
          </a:p>
        </p:txBody>
      </p:sp>
    </p:spTree>
    <p:extLst>
      <p:ext uri="{BB962C8B-B14F-4D97-AF65-F5344CB8AC3E}">
        <p14:creationId xmlns:p14="http://schemas.microsoft.com/office/powerpoint/2010/main" val="2967554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Because the combination of a bucket, key, and version ID uniquely identifies each object, Amazon S3 can be thought of as a basic data map between "bucket + key + version" and the object itself. Every object in Amazon S3 can be uniquely addressed through the combination of the web service endpoint, bucket name, key, and optionally, a version. </a:t>
            </a:r>
          </a:p>
          <a:p>
            <a:pPr>
              <a:spcAft>
                <a:spcPts val="600"/>
              </a:spcAft>
            </a:pPr>
            <a:r>
              <a:rPr lang="en-US" dirty="0"/>
              <a:t>For example, in the URL </a:t>
            </a:r>
            <a:r>
              <a:rPr lang="en-US" i="1" dirty="0"/>
              <a:t>http://doc.s3.amazonaws.com/2006-03-01/AmazonS3.html</a:t>
            </a:r>
            <a:r>
              <a:rPr lang="en-US" dirty="0"/>
              <a:t>, "doc" is the name of the bucket and "2006-03-01/AmazonS3.html" is the key.</a:t>
            </a:r>
          </a:p>
        </p:txBody>
      </p:sp>
    </p:spTree>
    <p:extLst>
      <p:ext uri="{BB962C8B-B14F-4D97-AF65-F5344CB8AC3E}">
        <p14:creationId xmlns:p14="http://schemas.microsoft.com/office/powerpoint/2010/main" val="4056862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4062924"/>
          </a:xfrm>
        </p:spPr>
        <p:txBody>
          <a:bodyPr/>
          <a:lstStyle/>
          <a:p>
            <a:pPr>
              <a:spcAft>
                <a:spcPts val="600"/>
              </a:spcAft>
            </a:pPr>
            <a:r>
              <a:rPr lang="en-US" b="1" dirty="0"/>
              <a:t>Data Access</a:t>
            </a:r>
            <a:r>
              <a:rPr lang="en-US" dirty="0"/>
              <a:t>:</a:t>
            </a:r>
          </a:p>
          <a:p>
            <a:pPr marL="171450" indent="-171450">
              <a:spcAft>
                <a:spcPts val="600"/>
              </a:spcAft>
              <a:buFont typeface="Arial" panose="020B0604020202020204" pitchFamily="34" charset="0"/>
              <a:buChar char="•"/>
            </a:pPr>
            <a:r>
              <a:rPr lang="en-US" dirty="0"/>
              <a:t>IAM policies: With IAM policies, you can only grant users within your own AWS account permission to access your Amazon S3 resources.</a:t>
            </a:r>
          </a:p>
          <a:p>
            <a:pPr marL="171450" indent="-171450">
              <a:spcAft>
                <a:spcPts val="600"/>
              </a:spcAft>
              <a:buFont typeface="Arial" panose="020B0604020202020204" pitchFamily="34" charset="0"/>
              <a:buChar char="•"/>
            </a:pPr>
            <a:r>
              <a:rPr lang="en-US" dirty="0"/>
              <a:t>ACLs: With ACLs, you can only grant other AWS accounts (not specific users) access to your Amazon S3 resources.</a:t>
            </a:r>
          </a:p>
          <a:p>
            <a:pPr marL="171450" indent="-171450">
              <a:spcAft>
                <a:spcPts val="600"/>
              </a:spcAft>
              <a:buFont typeface="Arial" panose="020B0604020202020204" pitchFamily="34" charset="0"/>
              <a:buChar char="•"/>
            </a:pPr>
            <a:r>
              <a:rPr lang="en-US" dirty="0"/>
              <a:t>Bucket Policies: Bucket policies in Amazon S3 can be used to add or deny permissions across some or all of the objects within a single bucket. Policies can be attached to users, groups, or Amazon S3 buckets, enabling centralized management of permissions. With bucket policies, you can grant users within your AWS account or another AWS account access to your Amazon S3 resources.</a:t>
            </a:r>
          </a:p>
          <a:p>
            <a:pPr marL="0" indent="0">
              <a:spcAft>
                <a:spcPts val="600"/>
              </a:spcAft>
              <a:buFont typeface="Arial" panose="020B0604020202020204" pitchFamily="34" charset="0"/>
              <a:buNone/>
            </a:pPr>
            <a:r>
              <a:rPr lang="en-US" b="1" dirty="0"/>
              <a:t>Data Transfer</a:t>
            </a:r>
            <a:r>
              <a:rPr lang="en-US" dirty="0"/>
              <a:t>: For maximum security, you can securely upload data to and download data from Amazon S3 via the SSL encrypted endpoints. The encrypted endpoints are accessible both from the Internet and from within Amazon EC2 so that data is transferred securely both within AWS and to and from sources outside of AWS. </a:t>
            </a:r>
          </a:p>
          <a:p>
            <a:pPr marL="0" indent="0">
              <a:spcAft>
                <a:spcPts val="600"/>
              </a:spcAft>
              <a:buFont typeface="Arial" panose="020B0604020202020204" pitchFamily="34" charset="0"/>
              <a:buNone/>
            </a:pPr>
            <a:r>
              <a:rPr lang="en-US" b="1" dirty="0"/>
              <a:t>Data Storage</a:t>
            </a:r>
            <a:r>
              <a:rPr lang="en-US" dirty="0"/>
              <a:t>: Amazon S3 provides multiple options for protecting data at rest. Customers who prefer to manage their own encryption keys can use a client encryption library such as the Amazon S3 Encryption Client to encrypt data before uploading to Amazon S3. </a:t>
            </a:r>
          </a:p>
          <a:p>
            <a:pPr marL="0" indent="0">
              <a:spcAft>
                <a:spcPts val="600"/>
              </a:spcAft>
              <a:buFont typeface="Arial" panose="020B0604020202020204" pitchFamily="34" charset="0"/>
              <a:buNone/>
            </a:pPr>
            <a:r>
              <a:rPr lang="en-US" dirty="0"/>
              <a:t>Alternatively, they can use Amazon S3 Server Side Encryption (SSE) if you prefer to have Amazon S3 manage encryption keys for you. With Amazon S3 SSE, you can encrypt data on upload simply by adding an additional request header when writing the object. Decryption happens automatically when data is retrieved.</a:t>
            </a:r>
          </a:p>
          <a:p>
            <a:pPr marL="0" indent="0">
              <a:spcAft>
                <a:spcPts val="600"/>
              </a:spcAft>
              <a:buFont typeface="Arial" panose="020B0604020202020204" pitchFamily="34" charset="0"/>
              <a:buNone/>
            </a:pPr>
            <a:r>
              <a:rPr lang="en-US" dirty="0"/>
              <a:t>Amazon S3 SSE uses one of the strongest block ciphers available: 256-bit Advanced Encryption Standard (AES-256). With Amazon S3 SSE, every protected object is encrypted with a unique encryption key. This object key itself is then encrypted with a regularly rotated master key. Amazon S3 SSE provides additional security by storing the encrypted data and encryption keys in different hosts. Amazon S3 SSE also makes it possible for you to enforce encryption requirements. For example, you can create and apply bucket policies that require that only encrypted data can be uploaded to your buckets.</a:t>
            </a:r>
          </a:p>
          <a:p>
            <a:pPr marL="0" indent="0">
              <a:spcAft>
                <a:spcPts val="600"/>
              </a:spcAft>
              <a:buFont typeface="Arial" panose="020B0604020202020204" pitchFamily="34" charset="0"/>
              <a:buNone/>
            </a:pPr>
            <a:r>
              <a:rPr lang="en-US" dirty="0"/>
              <a:t>Instead of using Amazon S3 SSE, you can also encrypt your data before sending it to Amazon S3. You can build your own library that encrypts your object data on the client side before uploading it to Amazon S3. Optionally, you can use an AWS SDK to automatically encrypt your data before uploading it to Amazon S3. </a:t>
            </a:r>
          </a:p>
          <a:p>
            <a:pPr marL="0" indent="0">
              <a:spcAft>
                <a:spcPts val="600"/>
              </a:spcAft>
              <a:buFont typeface="Arial" panose="020B0604020202020204" pitchFamily="34" charset="0"/>
              <a:buNone/>
            </a:pPr>
            <a:r>
              <a:rPr lang="en-US" dirty="0"/>
              <a:t>For more information, see: </a:t>
            </a:r>
            <a:r>
              <a:rPr lang="en-US" dirty="0">
                <a:sym typeface="Wingdings" panose="05000000000000000000" pitchFamily="2" charset="2"/>
                <a:hlinkClick r:id="rId3"/>
              </a:rPr>
              <a:t>http://docs.aws.amazon.com/AmazonS3/latest/dev/UsingClientSideEncryption.html</a:t>
            </a:r>
            <a:r>
              <a:rPr lang="en-US" dirty="0">
                <a:sym typeface="Wingdings" panose="05000000000000000000" pitchFamily="2" charset="2"/>
              </a:rPr>
              <a:t> </a:t>
            </a:r>
          </a:p>
        </p:txBody>
      </p:sp>
    </p:spTree>
    <p:extLst>
      <p:ext uri="{BB962C8B-B14F-4D97-AF65-F5344CB8AC3E}">
        <p14:creationId xmlns:p14="http://schemas.microsoft.com/office/powerpoint/2010/main" val="1773666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Versioning is a method of keeping multiple variants of an object in the same bucket. You can use versioning to preserve, retrieve, and restore every version of every object stored in your Amazon S3 bucket. With versioning, you can easily recover from both unintended user actions and application failures. </a:t>
            </a:r>
          </a:p>
          <a:p>
            <a:pPr>
              <a:spcAft>
                <a:spcPts val="600"/>
              </a:spcAft>
            </a:pPr>
            <a:r>
              <a:rPr lang="en-US" dirty="0"/>
              <a:t>In one bucket, for example, you can have two objects with the same key, but different version IDs, such as photo.gif (version 111111) and photo.gif (version 121212). </a:t>
            </a:r>
          </a:p>
          <a:p>
            <a:pPr>
              <a:spcAft>
                <a:spcPts val="600"/>
              </a:spcAft>
            </a:pPr>
            <a:r>
              <a:rPr lang="en-US" dirty="0"/>
              <a:t>If you version-enable a bucket, it can never return to an </a:t>
            </a:r>
            <a:r>
              <a:rPr lang="en-US" dirty="0" err="1"/>
              <a:t>unversioned</a:t>
            </a:r>
            <a:r>
              <a:rPr lang="en-US" dirty="0"/>
              <a:t> state. You can, however, suspend versioning on that bucket.</a:t>
            </a:r>
          </a:p>
        </p:txBody>
      </p:sp>
    </p:spTree>
    <p:extLst>
      <p:ext uri="{BB962C8B-B14F-4D97-AF65-F5344CB8AC3E}">
        <p14:creationId xmlns:p14="http://schemas.microsoft.com/office/powerpoint/2010/main" val="1978039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4780376"/>
          </a:xfrm>
        </p:spPr>
        <p:txBody>
          <a:bodyPr/>
          <a:lstStyle/>
          <a:p>
            <a:pPr>
              <a:spcAft>
                <a:spcPts val="600"/>
              </a:spcAft>
            </a:pPr>
            <a:r>
              <a:rPr lang="en-US" dirty="0"/>
              <a:t>Lifecycle management defines how Amazon S3 manages objects during their lifetime. Some objects that you store in an Amazon S3 bucket might have a well-defined lifecycle: if you are uploading periodic logs to your bucket, your application might need these logs for a week or a month after creation, and after that you might want to delete them. Some documents are frequently accessed for a limited period of time. After that, you might not need real-time access to these objects, but your organization might require you to archive them for a longer period and then optionally delete them. </a:t>
            </a:r>
          </a:p>
          <a:p>
            <a:pPr>
              <a:spcAft>
                <a:spcPts val="600"/>
              </a:spcAft>
            </a:pPr>
            <a:r>
              <a:rPr lang="en-US" dirty="0"/>
              <a:t>Digital media archives, financial and healthcare records, raw genomics sequence data, long-term database backups, and data that must be retained for regulatory compliance are some of the kinds of objects that you might upload to Amazon S3 primarily for archival purposes.</a:t>
            </a:r>
          </a:p>
          <a:p>
            <a:pPr>
              <a:spcAft>
                <a:spcPts val="600"/>
              </a:spcAft>
            </a:pPr>
            <a:r>
              <a:rPr lang="en-US" dirty="0"/>
              <a:t>When you configure a lifecycle rule, you specify the storage class you want to transition the object to and the number of days after object creation to transition it. You can transition objects to the Standard – Infrequent Access (IA) storage class, archive them to Amazon Glacier, or have them permanently deleted. Standard - IA is useful for data such as backups and other older, infrequently accessed data where high performance continues to be a requirement. It is suitable for objects greater than 128 kilobytes that you want to keep for at least 30 days. There is a retrieval fee associated with Standard - IA objects. </a:t>
            </a:r>
          </a:p>
          <a:p>
            <a:pPr>
              <a:spcAft>
                <a:spcPts val="600"/>
              </a:spcAft>
            </a:pPr>
            <a:r>
              <a:rPr lang="en-US" dirty="0"/>
              <a:t>For more information, see:</a:t>
            </a:r>
          </a:p>
          <a:p>
            <a:pPr marL="171450" indent="-171450">
              <a:buFont typeface="Arial" panose="020B0604020202020204" pitchFamily="34" charset="0"/>
              <a:buChar char="•"/>
            </a:pPr>
            <a:r>
              <a:rPr lang="en-US" dirty="0">
                <a:hlinkClick r:id="rId3"/>
              </a:rPr>
              <a:t>Amazon S3 Pricing</a:t>
            </a:r>
            <a:endParaRPr lang="en-US" dirty="0"/>
          </a:p>
          <a:p>
            <a:pPr marL="171450" indent="-171450">
              <a:spcAft>
                <a:spcPts val="600"/>
              </a:spcAft>
              <a:buFont typeface="Arial" panose="020B0604020202020204" pitchFamily="34" charset="0"/>
              <a:buChar char="•"/>
            </a:pPr>
            <a:r>
              <a:rPr lang="en-US" dirty="0">
                <a:hlinkClick r:id="rId4"/>
              </a:rPr>
              <a:t>http://aws.amazon.com/solutions/case-studies/yelp/</a:t>
            </a:r>
            <a:endParaRPr lang="en-US" dirty="0"/>
          </a:p>
        </p:txBody>
      </p:sp>
    </p:spTree>
    <p:extLst>
      <p:ext uri="{BB962C8B-B14F-4D97-AF65-F5344CB8AC3E}">
        <p14:creationId xmlns:p14="http://schemas.microsoft.com/office/powerpoint/2010/main" val="1302273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S3 pricing is based on capacity and bandwidth actually used. Because Amazon S3 is an Internet-scale service that runs natively across an entire region, it can handle significant request throughput and bandwidth output. All bandwidth into Amazon S3 is free, but AWS charges a rate on bandwidth out. Most importantly, since Amazon S3 can handle any amount of data, it is important to note that you only pay for the amount of space you use. Prices are based on a prorated GB per month. </a:t>
            </a:r>
          </a:p>
          <a:p>
            <a:pPr>
              <a:spcAft>
                <a:spcPts val="600"/>
              </a:spcAft>
            </a:pPr>
            <a:r>
              <a:rPr lang="en-US" dirty="0"/>
              <a:t>There is also a pricing calculator online as a reference. Note that pricing listed is in the US East (N. Virginia) Region at the time this training was developed. </a:t>
            </a:r>
          </a:p>
          <a:p>
            <a:pPr>
              <a:spcAft>
                <a:spcPts val="600"/>
              </a:spcAft>
            </a:pPr>
            <a:r>
              <a:rPr lang="en-US" dirty="0"/>
              <a:t>For more information, see:</a:t>
            </a:r>
          </a:p>
          <a:p>
            <a:pPr marL="171450" indent="-171450">
              <a:spcAft>
                <a:spcPts val="600"/>
              </a:spcAft>
              <a:buFont typeface="Arial" panose="020B0604020202020204" pitchFamily="34" charset="0"/>
              <a:buChar char="•"/>
            </a:pPr>
            <a:r>
              <a:rPr lang="en-US" dirty="0"/>
              <a:t>Online Pricing Calculator: </a:t>
            </a:r>
            <a:r>
              <a:rPr lang="en-US" dirty="0">
                <a:hlinkClick r:id="rId3"/>
              </a:rPr>
              <a:t>http://calculator.s3.amazonaws.com/calc5.html</a:t>
            </a:r>
            <a:r>
              <a:rPr lang="en-US" dirty="0"/>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hlinkClick r:id="rId4"/>
              </a:rPr>
              <a:t>https://aws.amazon.com/s3/pricing/</a:t>
            </a:r>
            <a:r>
              <a:rPr lang="en-US" dirty="0"/>
              <a:t> </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3851253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For more information about Glacier pricing, see: </a:t>
            </a:r>
            <a:r>
              <a:rPr lang="en-US" dirty="0">
                <a:hlinkClick r:id="rId3"/>
              </a:rPr>
              <a:t>https://aws.amazon.com/glacier/pricing/</a:t>
            </a:r>
            <a:r>
              <a:rPr lang="en-US" dirty="0"/>
              <a:t> </a:t>
            </a:r>
          </a:p>
        </p:txBody>
      </p:sp>
    </p:spTree>
    <p:extLst>
      <p:ext uri="{BB962C8B-B14F-4D97-AF65-F5344CB8AC3E}">
        <p14:creationId xmlns:p14="http://schemas.microsoft.com/office/powerpoint/2010/main" val="2673395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5040629"/>
          </a:xfrm>
        </p:spPr>
        <p:txBody>
          <a:bodyPr/>
          <a:lstStyle/>
          <a:p>
            <a:pPr>
              <a:spcAft>
                <a:spcPts val="600"/>
              </a:spcAft>
            </a:pPr>
            <a:r>
              <a:rPr lang="en-US" dirty="0"/>
              <a:t>Each object in Amazon S3 has a storage class associated with it.</a:t>
            </a:r>
          </a:p>
          <a:p>
            <a:pPr>
              <a:spcAft>
                <a:spcPts val="600"/>
              </a:spcAft>
            </a:pPr>
            <a:r>
              <a:rPr lang="en-US" b="1" dirty="0"/>
              <a:t>S3</a:t>
            </a:r>
            <a:r>
              <a:rPr lang="en-US" b="1" baseline="0" dirty="0"/>
              <a:t> Standard</a:t>
            </a:r>
            <a:r>
              <a:rPr lang="en-US" b="0" baseline="0" dirty="0"/>
              <a:t> is ideal for performance-sensitive use cases and frequently used data. Standard is the default storage class in S3.</a:t>
            </a:r>
          </a:p>
          <a:p>
            <a:pPr>
              <a:spcAft>
                <a:spcPts val="600"/>
              </a:spcAft>
            </a:pPr>
            <a:r>
              <a:rPr lang="en-US" b="1" baseline="0" dirty="0"/>
              <a:t>S3 Infrequent Access (IA) </a:t>
            </a:r>
            <a:r>
              <a:rPr lang="en-US" b="0" baseline="0" dirty="0"/>
              <a:t>is optimized for long-lived and less frequently accessed data, such as backups and older data that are accessed less but still require high performance.</a:t>
            </a:r>
          </a:p>
          <a:p>
            <a:pPr>
              <a:spcAft>
                <a:spcPts val="600"/>
              </a:spcAft>
            </a:pPr>
            <a:r>
              <a:rPr lang="en-US" b="1" baseline="0" dirty="0"/>
              <a:t>Glacier</a:t>
            </a:r>
            <a:r>
              <a:rPr lang="en-US" b="0" baseline="0" dirty="0"/>
              <a:t> is suitable for archiving data where access is infrequent and a retrieval time of several hours is acceptable. Archived objects are not available for real-time </a:t>
            </a:r>
            <a:r>
              <a:rPr lang="en-US" b="0" baseline="0" dirty="0" err="1"/>
              <a:t>acces</a:t>
            </a:r>
            <a:r>
              <a:rPr lang="en-US" b="0" baseline="0" dirty="0"/>
              <a:t>: they must be restored before they can be accessed. The Glacier storage class is very low-cost.</a:t>
            </a:r>
            <a:endParaRPr lang="en-US" b="1" baseline="0" dirty="0"/>
          </a:p>
          <a:p>
            <a:pPr>
              <a:spcAft>
                <a:spcPts val="600"/>
              </a:spcAft>
            </a:pPr>
            <a:r>
              <a:rPr lang="en-US" b="1" baseline="0" dirty="0"/>
              <a:t>S3 Reduced Redundancy Storage (RSS)</a:t>
            </a:r>
            <a:r>
              <a:rPr lang="en-US" b="0" baseline="0" dirty="0"/>
              <a:t> is designed for noncritical, reproducible data stored at lower levels of redundancy standards than the Standard or IA classes, thus reducing cost. </a:t>
            </a:r>
          </a:p>
          <a:p>
            <a:pPr>
              <a:spcAft>
                <a:spcPts val="600"/>
              </a:spcAft>
            </a:pPr>
            <a:r>
              <a:rPr lang="en-US" b="0" baseline="0" dirty="0"/>
              <a:t>For more information, see:</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hlinkClick r:id="rId3"/>
              </a:rPr>
              <a:t>http://docs.aws.amazon.com/AmazonS3/latest/dev/storage-class-intro.html</a:t>
            </a:r>
            <a:r>
              <a:rPr lang="en-US" dirty="0"/>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en-US" dirty="0">
                <a:hlinkClick r:id="rId4"/>
              </a:rPr>
              <a:t>https://aws.amazon.com/s3/storage-classes/</a:t>
            </a:r>
            <a:r>
              <a:rPr lang="en-US" dirty="0"/>
              <a:t> </a:t>
            </a:r>
          </a:p>
        </p:txBody>
      </p:sp>
    </p:spTree>
    <p:extLst>
      <p:ext uri="{BB962C8B-B14F-4D97-AF65-F5344CB8AC3E}">
        <p14:creationId xmlns:p14="http://schemas.microsoft.com/office/powerpoint/2010/main" val="2354698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AWS foundation services are categorized as shown in the slide.</a:t>
            </a:r>
          </a:p>
        </p:txBody>
      </p:sp>
    </p:spTree>
    <p:extLst>
      <p:ext uri="{BB962C8B-B14F-4D97-AF65-F5344CB8AC3E}">
        <p14:creationId xmlns:p14="http://schemas.microsoft.com/office/powerpoint/2010/main" val="180509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instructor will demonstrate creating a bucket, setting access control for the bucket with a bucket policy, enabling versioning and server-side encryption, uploading an object, and setting the object lifecycle.</a:t>
            </a:r>
          </a:p>
        </p:txBody>
      </p:sp>
    </p:spTree>
    <p:extLst>
      <p:ext uri="{BB962C8B-B14F-4D97-AF65-F5344CB8AC3E}">
        <p14:creationId xmlns:p14="http://schemas.microsoft.com/office/powerpoint/2010/main" val="1293860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Elastic Block Store, also known as Amazon EBS, provides persistent block-level storage volumes for use with Amazon EC2 instances and offers consistent and low-latency performance. Amazon EBS is particularly suited for applications that require a database, file system, or access to raw block-level storage. Amazon EBS snapshots are durable and automatically replicated within their Availability Zone. Snapshots can be stored in Amazon S3. </a:t>
            </a:r>
          </a:p>
        </p:txBody>
      </p:sp>
    </p:spTree>
    <p:extLst>
      <p:ext uri="{BB962C8B-B14F-4D97-AF65-F5344CB8AC3E}">
        <p14:creationId xmlns:p14="http://schemas.microsoft.com/office/powerpoint/2010/main" val="1950907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EBS provides block-level storage volumes for use with Amazon EC2 instances. Amazon EBS volumes are highly available and reliable storage volumes that can be attached to any running instance in the same Availability Zone. The Amazon EBS volumes attached to an Amazon EC2 instance are exposed as storage volumes that persist independently from the life of the instance. When the volumes are not attached to an EC2 instance, you pay only for the cost of storage.</a:t>
            </a:r>
          </a:p>
        </p:txBody>
      </p:sp>
    </p:spTree>
    <p:extLst>
      <p:ext uri="{BB962C8B-B14F-4D97-AF65-F5344CB8AC3E}">
        <p14:creationId xmlns:p14="http://schemas.microsoft.com/office/powerpoint/2010/main" val="3247106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Amazon EBS provides the following volume types, which differ in performance characteristics and price, so that you can tailor your storage performance and cost to the needs of your applications. The volumes types fall into two categories: solid-state</a:t>
            </a:r>
            <a:r>
              <a:rPr lang="en-US" baseline="0" dirty="0"/>
              <a:t> drives (SSD) and hard disk drives (HDD).</a:t>
            </a:r>
          </a:p>
          <a:p>
            <a:pPr>
              <a:spcAft>
                <a:spcPts val="600"/>
              </a:spcAft>
            </a:pPr>
            <a:endParaRPr lang="en-US" baseline="0" dirty="0"/>
          </a:p>
          <a:p>
            <a:pPr>
              <a:spcAft>
                <a:spcPts val="600"/>
              </a:spcAft>
            </a:pPr>
            <a:r>
              <a:rPr lang="en-US" baseline="0" dirty="0"/>
              <a:t>For more information, see: </a:t>
            </a:r>
            <a:r>
              <a:rPr lang="en-US" dirty="0">
                <a:hlinkClick r:id="rId3"/>
              </a:rPr>
              <a:t>https://docs.aws.amazon.com/AWSEC2/latest/UserGuide/EBSVolumeTypes.html</a:t>
            </a:r>
            <a:r>
              <a:rPr lang="en-US" dirty="0"/>
              <a:t> </a:t>
            </a:r>
          </a:p>
        </p:txBody>
      </p:sp>
    </p:spTree>
    <p:extLst>
      <p:ext uri="{BB962C8B-B14F-4D97-AF65-F5344CB8AC3E}">
        <p14:creationId xmlns:p14="http://schemas.microsoft.com/office/powerpoint/2010/main" val="92565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aseline="0" dirty="0"/>
              <a:t>For more information, see: </a:t>
            </a:r>
            <a:r>
              <a:rPr lang="en-US" dirty="0">
                <a:hlinkClick r:id="rId3"/>
              </a:rPr>
              <a:t>https://docs.aws.amazon.com/AWSEC2/latest/UserGuide/EBSVolumeTypes.html</a:t>
            </a:r>
            <a:r>
              <a:rPr lang="en-US" dirty="0"/>
              <a:t> </a:t>
            </a:r>
          </a:p>
        </p:txBody>
      </p:sp>
    </p:spTree>
    <p:extLst>
      <p:ext uri="{BB962C8B-B14F-4D97-AF65-F5344CB8AC3E}">
        <p14:creationId xmlns:p14="http://schemas.microsoft.com/office/powerpoint/2010/main" val="33955575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Aft>
                <a:spcPts val="600"/>
              </a:spcAft>
              <a:buClrTx/>
              <a:buSzTx/>
              <a:buFontTx/>
              <a:buNone/>
              <a:tabLst/>
              <a:defRPr/>
            </a:pPr>
            <a:r>
              <a:rPr lang="en-US" dirty="0"/>
              <a:t>You can mount multiple volumes on the same instance, but each volume can be attached to only one instance at a time. EBS volumes behave like raw, unformatted block devices. You can create a file system on top of these volumes or use them in any other way you would use a block device (like a hard drive). </a:t>
            </a:r>
          </a:p>
          <a:p>
            <a:pPr>
              <a:spcAft>
                <a:spcPts val="600"/>
              </a:spcAft>
            </a:pPr>
            <a:r>
              <a:rPr lang="en-US" dirty="0"/>
              <a:t>Amazon EBS is recommended when data changes frequently and requires long-term persistence. EBS volumes are particularly well-suited for use as the primary storage for file systems</a:t>
            </a:r>
            <a:r>
              <a:rPr lang="en-US" baseline="0" dirty="0"/>
              <a:t> and d</a:t>
            </a:r>
            <a:r>
              <a:rPr lang="en-US" dirty="0"/>
              <a:t>atabases or for any applications that require fine granular updates and access to raw, unformatted, block-level storage. Amazon EBS is particularly helpful for database-style applications that frequently encounter many random reads and writes across the data set.</a:t>
            </a:r>
          </a:p>
        </p:txBody>
      </p:sp>
    </p:spTree>
    <p:extLst>
      <p:ext uri="{BB962C8B-B14F-4D97-AF65-F5344CB8AC3E}">
        <p14:creationId xmlns:p14="http://schemas.microsoft.com/office/powerpoint/2010/main" val="331578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Amazon EBS service is simply a virtual hard drive. So, a great use case for Amazon EBS is when you want the hard drive to persist past the life of the Amazon EC2 instance. Before Amazon EBS existed as a service, AWS only used physical local attached hard drives called </a:t>
            </a:r>
            <a:r>
              <a:rPr lang="en-US" i="1" dirty="0"/>
              <a:t>ephemeral storage</a:t>
            </a:r>
            <a:r>
              <a:rPr lang="en-US" dirty="0"/>
              <a:t>. The problem with that was that you couldn't stop an Amazon EC2 instance without losing all your data, because of the temporary nature of local storage. </a:t>
            </a:r>
          </a:p>
          <a:p>
            <a:pPr>
              <a:spcAft>
                <a:spcPts val="600"/>
              </a:spcAft>
            </a:pPr>
            <a:r>
              <a:rPr lang="en-US" dirty="0"/>
              <a:t>That's why we created Amazon EBS to decouple the lifecycle of data persistence from the lifecycle of an EC2 instance. Amazon EBS volumes are ideal for root volumes you need to store and have block-level access to your operating system, database storage, and datasets that are smaller than 1 TB. Given its simple snapshot mechanism, Amazon EBS is a great use case for simplifying distributed backups as well.</a:t>
            </a:r>
          </a:p>
          <a:p>
            <a:pPr>
              <a:spcAft>
                <a:spcPts val="600"/>
              </a:spcAft>
            </a:pPr>
            <a:r>
              <a:rPr lang="en-US" dirty="0"/>
              <a:t>For more information, see:</a:t>
            </a:r>
          </a:p>
          <a:p>
            <a:pPr>
              <a:spcAft>
                <a:spcPts val="600"/>
              </a:spcAft>
            </a:pPr>
            <a:r>
              <a:rPr lang="en-US" dirty="0" err="1"/>
              <a:t>Dropcam</a:t>
            </a:r>
            <a:r>
              <a:rPr lang="en-US" dirty="0"/>
              <a:t> Case Study using AWS and Amazon EBS - </a:t>
            </a:r>
            <a:r>
              <a:rPr lang="en-US" dirty="0">
                <a:hlinkClick r:id="rId3"/>
              </a:rPr>
              <a:t>http://aws.amazon.com/solutions/case-studies/dropcam/</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17812273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2813" rtl="0" eaLnBrk="1" fontAlgn="auto" latinLnBrk="0" hangingPunct="1">
              <a:lnSpc>
                <a:spcPct val="100000"/>
              </a:lnSpc>
              <a:spcAft>
                <a:spcPts val="600"/>
              </a:spcAft>
              <a:buClrTx/>
              <a:buSzTx/>
              <a:buFontTx/>
              <a:buNone/>
              <a:tabLst/>
              <a:defRPr/>
            </a:pPr>
            <a:r>
              <a:rPr lang="en-US" dirty="0"/>
              <a:t>Amazon EBS pricing is based on allocated storage, whether you use it or not. This is unlike Amazon S3, whose pricing is based on space actually in use. Prices may vary based on region or for IOPS. </a:t>
            </a:r>
          </a:p>
          <a:p>
            <a:pPr marL="0" marR="0" indent="0" algn="l" defTabSz="912813" rtl="0" eaLnBrk="1" fontAlgn="auto" latinLnBrk="0" hangingPunct="1">
              <a:lnSpc>
                <a:spcPct val="100000"/>
              </a:lnSpc>
              <a:spcAft>
                <a:spcPts val="600"/>
              </a:spcAft>
              <a:buClrTx/>
              <a:buSzTx/>
              <a:buFontTx/>
              <a:buNone/>
              <a:tabLst/>
              <a:defRPr/>
            </a:pPr>
            <a:r>
              <a:rPr lang="en-US" dirty="0"/>
              <a:t>For more information, see:</a:t>
            </a:r>
          </a:p>
          <a:p>
            <a:pPr marL="171450" indent="-171450" defTabSz="912813" eaLnBrk="1" hangingPunct="1">
              <a:spcAft>
                <a:spcPts val="600"/>
              </a:spcAft>
              <a:buFont typeface="Arial" panose="020B0604020202020204" pitchFamily="34" charset="0"/>
              <a:buChar char="•"/>
            </a:pPr>
            <a:r>
              <a:rPr lang="en-US" dirty="0"/>
              <a:t>Check online for current pricing for all regions - </a:t>
            </a:r>
            <a:r>
              <a:rPr lang="en-US" dirty="0">
                <a:hlinkClick r:id="rId3"/>
              </a:rPr>
              <a:t>http://aws.amazon.com/ebs/pricing/</a:t>
            </a:r>
            <a:endParaRPr lang="en-US" dirty="0"/>
          </a:p>
          <a:p>
            <a:pPr marL="171450" indent="-171450" defTabSz="912813" eaLnBrk="1" hangingPunct="1">
              <a:spcAft>
                <a:spcPts val="600"/>
              </a:spcAft>
              <a:buFont typeface="Arial" panose="020B0604020202020204" pitchFamily="34" charset="0"/>
              <a:buChar char="•"/>
            </a:pPr>
            <a:r>
              <a:rPr lang="en-US" dirty="0"/>
              <a:t>AWS Simple Monthly Calculator - </a:t>
            </a:r>
            <a:r>
              <a:rPr lang="en-US" dirty="0">
                <a:hlinkClick r:id="rId4"/>
              </a:rPr>
              <a:t>http://calculator.s3.amazonaws.com/index.html</a:t>
            </a:r>
            <a:endParaRPr lang="en-US" dirty="0">
              <a:latin typeface="Arial"/>
              <a:cs typeface="Arial"/>
            </a:endParaRPr>
          </a:p>
        </p:txBody>
      </p:sp>
    </p:spTree>
    <p:extLst>
      <p:ext uri="{BB962C8B-B14F-4D97-AF65-F5344CB8AC3E}">
        <p14:creationId xmlns:p14="http://schemas.microsoft.com/office/powerpoint/2010/main" val="2920511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513091"/>
          </a:xfrm>
        </p:spPr>
        <p:txBody>
          <a:bodyPr/>
          <a:lstStyle/>
          <a:p>
            <a:pPr>
              <a:spcAft>
                <a:spcPts val="600"/>
              </a:spcAft>
            </a:pPr>
            <a:r>
              <a:rPr lang="en-US" dirty="0"/>
              <a:t>Amazon EBS volumes are designed to be highly available and reliable. Amazon EBS volume data is replicated across multiple servers in an Availability Zone to prevent the loss of data from the failure of any single component. </a:t>
            </a:r>
          </a:p>
          <a:p>
            <a:pPr>
              <a:spcAft>
                <a:spcPts val="600"/>
              </a:spcAft>
            </a:pPr>
            <a:r>
              <a:rPr lang="en-US" dirty="0"/>
              <a:t>The durability of your volume depends on both the size of your volume and the percentage of the data that has changed since your last snapshot. </a:t>
            </a:r>
          </a:p>
          <a:p>
            <a:pPr>
              <a:spcAft>
                <a:spcPts val="600"/>
              </a:spcAft>
            </a:pPr>
            <a:r>
              <a:rPr lang="en-US" dirty="0"/>
              <a:t>Amazon EBS volumes are designed for an annual failure rate (AFR) of between 0.1% and 0.2%, where failure refers to a complete or partial loss of the volume, depending on the size and performance of the volume. This is compared with commodity hard disks that will typically fail with an AFR of around 4%, making EBS volumes 10 times more reliable than typical commodity disks.</a:t>
            </a:r>
          </a:p>
          <a:p>
            <a:pPr>
              <a:spcAft>
                <a:spcPts val="600"/>
              </a:spcAft>
            </a:pPr>
            <a:r>
              <a:rPr lang="en-US" dirty="0"/>
              <a:t>Because Amazon EBS servers are replicated within a single Availability Zone, mirroring data across multiple Amazon EBS volumes in the same Availability Zone will not significantly improve volume durability. </a:t>
            </a:r>
          </a:p>
          <a:p>
            <a:pPr>
              <a:spcAft>
                <a:spcPts val="600"/>
              </a:spcAft>
            </a:pPr>
            <a:r>
              <a:rPr lang="en-US" dirty="0"/>
              <a:t>If you are interested in even more durability, with Amazon EBS you can create point-in-time consistent snapshots of your volumes that are then stored in Amazon S3 and automatically replicated across multiple Availability Zones. </a:t>
            </a:r>
          </a:p>
          <a:p>
            <a:pPr>
              <a:spcAft>
                <a:spcPts val="600"/>
              </a:spcAft>
            </a:pPr>
            <a:r>
              <a:rPr lang="en-US" dirty="0"/>
              <a:t>Taking frequent snapshots of your volume is a convenient and cost-effective way to increase the long-term durability of your data. In the unlikely event that your Amazon EBS volume does fail, all snapshots of that volume will remain intact</a:t>
            </a:r>
            <a:r>
              <a:rPr lang="en-US" baseline="0" dirty="0"/>
              <a:t> </a:t>
            </a:r>
            <a:r>
              <a:rPr lang="en-US" dirty="0"/>
              <a:t>and will allow you to recreate your volume from the last snapshot point.</a:t>
            </a:r>
          </a:p>
        </p:txBody>
      </p:sp>
    </p:spTree>
    <p:extLst>
      <p:ext uri="{BB962C8B-B14F-4D97-AF65-F5344CB8AC3E}">
        <p14:creationId xmlns:p14="http://schemas.microsoft.com/office/powerpoint/2010/main" val="4071008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This table illustrates the significant differences between Amazon S3 and Amazon EBS. Amazon EBS volumes are network-attached hard drives that can be written to or read from at a block level. Amazon S3 is an object-level storage medium. </a:t>
            </a:r>
          </a:p>
          <a:p>
            <a:pPr>
              <a:spcAft>
                <a:spcPts val="600"/>
              </a:spcAft>
            </a:pPr>
            <a:r>
              <a:rPr lang="en-US" dirty="0"/>
              <a:t>This means that you must write whole objects at a time. If you change one small part of a file, you must still rewrite the entire file in order to commit the change to Amazon S3. This can be very time-consuming if you have frequent writes to the same object. </a:t>
            </a:r>
          </a:p>
          <a:p>
            <a:pPr>
              <a:spcAft>
                <a:spcPts val="600"/>
              </a:spcAft>
            </a:pPr>
            <a:r>
              <a:rPr lang="en-US" dirty="0"/>
              <a:t>Amazon S3 is optimized for write-once/read-many use cases. The other major difference is cost. With Amazon S3 you pay for what you use, and with Amazon EBS you pay for what you provision.</a:t>
            </a:r>
          </a:p>
        </p:txBody>
      </p:sp>
    </p:spTree>
    <p:extLst>
      <p:ext uri="{BB962C8B-B14F-4D97-AF65-F5344CB8AC3E}">
        <p14:creationId xmlns:p14="http://schemas.microsoft.com/office/powerpoint/2010/main" val="2442493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t>AWS offers a rich set of platform services that enable you to process a massive number of events from different sources, effectively work with databases, and more.</a:t>
            </a:r>
          </a:p>
        </p:txBody>
      </p:sp>
    </p:spTree>
    <p:extLst>
      <p:ext uri="{BB962C8B-B14F-4D97-AF65-F5344CB8AC3E}">
        <p14:creationId xmlns:p14="http://schemas.microsoft.com/office/powerpoint/2010/main" val="1981871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An instance store provides temporary block-level storage for your instance. This storage is located on disks that are physically attached to the host computer. Instance store is ideal for temporary storage of information that changes frequently, such as buffers, caches, scratch data, and other temporary content, or for data that is replicated across a fleet of instances, such as a load-balanced pool of web servers.</a:t>
            </a:r>
          </a:p>
          <a:p>
            <a:pPr>
              <a:spcAft>
                <a:spcPts val="600"/>
              </a:spcAft>
            </a:pPr>
            <a:r>
              <a:rPr lang="en-US" dirty="0"/>
              <a:t>For more information, see:</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x-none" dirty="0">
                <a:hlinkClick r:id="rId3"/>
              </a:rPr>
              <a:t>http://docs.aws.amazon.com/AWSEC2/latest/UserGuide/InstanceStorage.html#instance-store-volumes</a:t>
            </a:r>
            <a:endParaRPr lang="x-none" dirty="0"/>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x-none" dirty="0">
                <a:hlinkClick r:id="rId4"/>
              </a:rPr>
              <a:t>http://docs.aws.amazon.com/AWSEC2/latest/UserGuide/i2-instances.html</a:t>
            </a:r>
            <a:endParaRPr lang="x-none" dirty="0"/>
          </a:p>
        </p:txBody>
      </p:sp>
    </p:spTree>
    <p:extLst>
      <p:ext uri="{BB962C8B-B14F-4D97-AF65-F5344CB8AC3E}">
        <p14:creationId xmlns:p14="http://schemas.microsoft.com/office/powerpoint/2010/main" val="38138762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Use the local instance store only for temporary data. For data that requires a higher level of durability, use Amazon EBS volumes or back up the data to Amazon S3. If you are using an Amazon EBS volume as a root partition and want your Amazon EBS volume to persist</a:t>
            </a:r>
            <a:r>
              <a:rPr lang="en-US" baseline="0" dirty="0"/>
              <a:t> outside of the life of the instance, set the Delete on termination flag to “No”.</a:t>
            </a:r>
            <a:endParaRPr lang="en-US" dirty="0"/>
          </a:p>
        </p:txBody>
      </p:sp>
    </p:spTree>
    <p:extLst>
      <p:ext uri="{BB962C8B-B14F-4D97-AF65-F5344CB8AC3E}">
        <p14:creationId xmlns:p14="http://schemas.microsoft.com/office/powerpoint/2010/main" val="7639947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table shows the differences between rebooting, stopping, and terminating your instance. </a:t>
            </a:r>
          </a:p>
          <a:p>
            <a:pPr>
              <a:spcAft>
                <a:spcPts val="600"/>
              </a:spcAft>
            </a:pPr>
            <a:r>
              <a:rPr lang="en-US" dirty="0"/>
              <a:t>For more information, see: </a:t>
            </a:r>
            <a:r>
              <a:rPr lang="en-US" dirty="0">
                <a:hlinkClick r:id="rId3"/>
              </a:rPr>
              <a:t>http://docs.aws.amazon.com/AWSEC2/latest/UserGuide/ec2-instance-lifecycle.html</a:t>
            </a:r>
            <a:r>
              <a:rPr lang="en-US" dirty="0"/>
              <a:t> </a:t>
            </a:r>
          </a:p>
        </p:txBody>
      </p:sp>
    </p:spTree>
    <p:extLst>
      <p:ext uri="{BB962C8B-B14F-4D97-AF65-F5344CB8AC3E}">
        <p14:creationId xmlns:p14="http://schemas.microsoft.com/office/powerpoint/2010/main" val="211648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Aft>
                <a:spcPts val="600"/>
              </a:spcAft>
              <a:buClrTx/>
              <a:buSzTx/>
              <a:buFontTx/>
              <a:buNone/>
              <a:tabLst/>
              <a:defRPr/>
            </a:pPr>
            <a:r>
              <a:rPr lang="en-US" dirty="0"/>
              <a:t>The answers to the knowledge check are shown in the slide.</a:t>
            </a:r>
          </a:p>
        </p:txBody>
      </p:sp>
    </p:spTree>
    <p:extLst>
      <p:ext uri="{BB962C8B-B14F-4D97-AF65-F5344CB8AC3E}">
        <p14:creationId xmlns:p14="http://schemas.microsoft.com/office/powerpoint/2010/main" val="653368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466362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653767"/>
          </a:xfrm>
        </p:spPr>
        <p:txBody>
          <a:bodyPr/>
          <a:lstStyle/>
          <a:p>
            <a:pPr eaLnBrk="1" hangingPunct="1">
              <a:spcBef>
                <a:spcPct val="0"/>
              </a:spcBef>
              <a:spcAft>
                <a:spcPts val="600"/>
              </a:spcAft>
            </a:pPr>
            <a:r>
              <a:rPr lang="en-US" dirty="0">
                <a:latin typeface="Arial"/>
                <a:cs typeface="Arial"/>
              </a:rPr>
              <a:t>When we talk about cloud security, we like to start with a discussion of the Shared Responsibility Model. Although AWS takes care of provisioning and maintaining the underlying cloud infrastructure, you will still need to perform</a:t>
            </a:r>
            <a:r>
              <a:rPr lang="en-US" baseline="0" dirty="0">
                <a:latin typeface="Arial"/>
                <a:cs typeface="Arial"/>
              </a:rPr>
              <a:t> </a:t>
            </a:r>
            <a:r>
              <a:rPr lang="en-US" dirty="0">
                <a:latin typeface="Arial"/>
                <a:cs typeface="Arial"/>
              </a:rPr>
              <a:t>several security configuration tasks to ensure that you stay safe in the cloud. The responsibility of AWS goes from the ground up to the hypervisor. AWS secures the hardware, software, facilities, and networks that run all products and services. Customers are responsible for securely configuring the services they sign up for and they put on those services. </a:t>
            </a:r>
          </a:p>
          <a:p>
            <a:pPr>
              <a:spcAft>
                <a:spcPts val="600"/>
              </a:spcAft>
            </a:pPr>
            <a:r>
              <a:rPr lang="en-US" sz="1200" kern="1200" dirty="0">
                <a:solidFill>
                  <a:schemeClr val="tx1"/>
                </a:solidFill>
                <a:effectLst/>
                <a:latin typeface="Arial"/>
                <a:ea typeface="+mn-ea"/>
                <a:cs typeface="Arial"/>
              </a:rPr>
              <a:t>AWS also performs the following responsibilities:</a:t>
            </a:r>
          </a:p>
          <a:p>
            <a:pPr marL="171450" lvl="0" indent="-171450">
              <a:spcAft>
                <a:spcPts val="600"/>
              </a:spcAft>
              <a:buFont typeface="Arial"/>
              <a:buChar char="•"/>
            </a:pPr>
            <a:r>
              <a:rPr lang="en-US" sz="1200" kern="1200" dirty="0">
                <a:solidFill>
                  <a:schemeClr val="tx1"/>
                </a:solidFill>
                <a:effectLst/>
                <a:latin typeface="Arial"/>
                <a:ea typeface="+mn-ea"/>
                <a:cs typeface="Arial"/>
              </a:rPr>
              <a:t>Obtaining industry certifications and independent third-party attestations </a:t>
            </a:r>
          </a:p>
          <a:p>
            <a:pPr marL="171450" lvl="0" indent="-171450">
              <a:spcAft>
                <a:spcPts val="600"/>
              </a:spcAft>
              <a:buFont typeface="Arial"/>
              <a:buChar char="•"/>
            </a:pPr>
            <a:r>
              <a:rPr lang="en-US" sz="1200" kern="1200" dirty="0">
                <a:solidFill>
                  <a:schemeClr val="tx1"/>
                </a:solidFill>
                <a:effectLst/>
                <a:latin typeface="Arial"/>
                <a:ea typeface="+mn-ea"/>
                <a:cs typeface="Arial"/>
              </a:rPr>
              <a:t>Publishing information about AWS security and control practices in whitepapers and web site content</a:t>
            </a:r>
          </a:p>
          <a:p>
            <a:pPr marL="171450" lvl="0" indent="-171450">
              <a:spcAft>
                <a:spcPts val="600"/>
              </a:spcAft>
              <a:buFont typeface="Arial"/>
              <a:buChar char="•"/>
            </a:pPr>
            <a:r>
              <a:rPr lang="en-US" sz="1200" kern="1200" dirty="0">
                <a:solidFill>
                  <a:schemeClr val="tx1"/>
                </a:solidFill>
                <a:effectLst/>
                <a:latin typeface="Arial"/>
                <a:ea typeface="+mn-ea"/>
                <a:cs typeface="Arial"/>
              </a:rPr>
              <a:t>Providing certificates, reports, and other documentation directly to AWS customers under NDA (as required)</a:t>
            </a:r>
          </a:p>
          <a:p>
            <a:pPr>
              <a:spcAft>
                <a:spcPts val="600"/>
              </a:spcAft>
            </a:pPr>
            <a:r>
              <a:rPr lang="en-US" sz="1200" kern="1200" dirty="0">
                <a:solidFill>
                  <a:schemeClr val="tx1"/>
                </a:solidFill>
                <a:effectLst/>
                <a:latin typeface="Arial"/>
                <a:ea typeface="+mn-ea"/>
                <a:cs typeface="+mn-cs"/>
              </a:rPr>
              <a:t>The amount of security configuration work you have to do varies, depending on how sensitive your data is and which services you select. For example, AWS services such as Amazon EC2 and Amazon S3 are completely under your control and require you to perform all of the necessary security configuration and management tasks. In the case of Amazon EC2, you</a:t>
            </a:r>
            <a:r>
              <a:rPr lang="en-US" sz="1200" kern="1200" baseline="0" dirty="0">
                <a:solidFill>
                  <a:schemeClr val="tx1"/>
                </a:solidFill>
                <a:effectLst/>
                <a:latin typeface="Arial"/>
                <a:ea typeface="+mn-ea"/>
                <a:cs typeface="+mn-cs"/>
              </a:rPr>
              <a:t> a</a:t>
            </a:r>
            <a:r>
              <a:rPr lang="en-US" sz="1200" kern="1200" dirty="0">
                <a:solidFill>
                  <a:schemeClr val="tx1"/>
                </a:solidFill>
                <a:effectLst/>
                <a:latin typeface="Arial"/>
                <a:ea typeface="+mn-ea"/>
                <a:cs typeface="+mn-cs"/>
              </a:rPr>
              <a:t>re responsible for management of the guest OS (including updates and security patches), any application software or utilities you install on the instances, and the configuration of the AWS-provided firewall (called a security group) on each instance.</a:t>
            </a:r>
          </a:p>
          <a:p>
            <a:pPr>
              <a:spcAft>
                <a:spcPts val="600"/>
              </a:spcAft>
            </a:pPr>
            <a:r>
              <a:rPr lang="en-US" sz="1200" kern="1200" dirty="0">
                <a:solidFill>
                  <a:schemeClr val="tx1"/>
                </a:solidFill>
                <a:effectLst/>
                <a:latin typeface="Arial"/>
                <a:ea typeface="+mn-ea"/>
                <a:cs typeface="+mn-cs"/>
              </a:rPr>
              <a:t>When you use any of the AWS managed services such as Amazon RDS, Amazon RedShift, or Amazon </a:t>
            </a:r>
            <a:r>
              <a:rPr lang="en-US" sz="1200" kern="1200" dirty="0" err="1">
                <a:solidFill>
                  <a:schemeClr val="tx1"/>
                </a:solidFill>
                <a:effectLst/>
                <a:latin typeface="Arial"/>
                <a:ea typeface="+mn-ea"/>
                <a:cs typeface="+mn-cs"/>
              </a:rPr>
              <a:t>WorkDocs</a:t>
            </a:r>
            <a:r>
              <a:rPr lang="en-US" sz="1200" kern="1200" dirty="0">
                <a:solidFill>
                  <a:schemeClr val="tx1"/>
                </a:solidFill>
                <a:effectLst/>
                <a:latin typeface="Arial"/>
                <a:ea typeface="+mn-ea"/>
                <a:cs typeface="+mn-cs"/>
              </a:rPr>
              <a:t>, you don’t have to worry about launching and maintaining instances or patching the guest OS or applications—AWS handles that for you. For these managed services, basic security configuration tasks such as data backups, database replication, and firewall configuration happen automatically. </a:t>
            </a:r>
          </a:p>
          <a:p>
            <a:pPr>
              <a:spcAft>
                <a:spcPts val="600"/>
              </a:spcAft>
            </a:pPr>
            <a:r>
              <a:rPr lang="en-US" sz="1200" kern="1200" dirty="0">
                <a:solidFill>
                  <a:schemeClr val="tx1"/>
                </a:solidFill>
                <a:effectLst/>
                <a:latin typeface="Arial"/>
                <a:ea typeface="+mn-ea"/>
                <a:cs typeface="+mn-cs"/>
              </a:rPr>
              <a:t>However, there are certain security features—such as IAM user accounts and credentials, SSL for data transmissions, and user activity logging—that you should configure no matter which AWS service you use.</a:t>
            </a:r>
          </a:p>
          <a:p>
            <a:pPr>
              <a:spcAft>
                <a:spcPts val="600"/>
              </a:spcAft>
            </a:pPr>
            <a:r>
              <a:rPr lang="en-US" sz="1200" dirty="0">
                <a:solidFill>
                  <a:srgbClr val="232323"/>
                </a:solidFill>
                <a:effectLst/>
                <a:latin typeface="Arial"/>
                <a:cs typeface="Arial"/>
              </a:rPr>
              <a:t>AWS Support provides a highly personalized level of service</a:t>
            </a:r>
            <a:r>
              <a:rPr lang="en-US" sz="1200" baseline="0" dirty="0">
                <a:solidFill>
                  <a:srgbClr val="232323"/>
                </a:solidFill>
                <a:effectLst/>
                <a:latin typeface="Arial"/>
                <a:cs typeface="Arial"/>
              </a:rPr>
              <a:t> for customers seeking technical help. </a:t>
            </a:r>
          </a:p>
          <a:p>
            <a:pPr>
              <a:spcAft>
                <a:spcPts val="600"/>
              </a:spcAft>
            </a:pPr>
            <a:r>
              <a:rPr lang="en-US" sz="1200" baseline="0" dirty="0">
                <a:solidFill>
                  <a:srgbClr val="232323"/>
                </a:solidFill>
                <a:effectLst/>
                <a:latin typeface="Arial"/>
                <a:cs typeface="Arial"/>
              </a:rPr>
              <a:t>For more information, see:</a:t>
            </a:r>
          </a:p>
          <a:p>
            <a:pPr marL="171450" indent="-171450">
              <a:spcAft>
                <a:spcPts val="600"/>
              </a:spcAft>
              <a:buFont typeface="Arial" panose="020B0604020202020204" pitchFamily="34" charset="0"/>
              <a:buChar char="•"/>
            </a:pPr>
            <a:r>
              <a:rPr lang="en-US" sz="1200" baseline="0" dirty="0">
                <a:solidFill>
                  <a:srgbClr val="414042"/>
                </a:solidFill>
                <a:effectLst/>
                <a:latin typeface="Arial"/>
                <a:cs typeface="Arial"/>
                <a:hlinkClick r:id="rId3"/>
              </a:rPr>
              <a:t>https://aws.amazon.com/premiumsupport/</a:t>
            </a:r>
            <a:r>
              <a:rPr lang="en-US" sz="1200" baseline="0" dirty="0">
                <a:solidFill>
                  <a:srgbClr val="414042"/>
                </a:solidFill>
                <a:effectLst/>
                <a:latin typeface="Arial"/>
                <a:cs typeface="Arial"/>
              </a:rPr>
              <a:t> </a:t>
            </a:r>
          </a:p>
          <a:p>
            <a:pPr marL="171450" indent="-171450">
              <a:spcAft>
                <a:spcPts val="600"/>
              </a:spcAft>
              <a:buFont typeface="Arial" panose="020B0604020202020204" pitchFamily="34" charset="0"/>
              <a:buChar char="•"/>
            </a:pPr>
            <a:r>
              <a:rPr lang="en-US" sz="1200" kern="1200" baseline="0" dirty="0">
                <a:solidFill>
                  <a:schemeClr val="tx1"/>
                </a:solidFill>
                <a:effectLst/>
                <a:latin typeface="Arial"/>
                <a:ea typeface="+mn-ea"/>
                <a:cs typeface="+mn-cs"/>
                <a:hlinkClick r:id="rId4"/>
              </a:rPr>
              <a:t>http://d0.awsstatic.com/whitepapers/Security/Intro_to_AWS_Security.pdf</a:t>
            </a:r>
            <a:r>
              <a:rPr lang="en-US" sz="1200" kern="1200" baseline="0" dirty="0">
                <a:solidFill>
                  <a:schemeClr val="tx1"/>
                </a:solidFill>
                <a:effectLst/>
                <a:latin typeface="Arial"/>
                <a:ea typeface="+mn-ea"/>
                <a:cs typeface="+mn-cs"/>
              </a:rPr>
              <a:t> </a:t>
            </a:r>
          </a:p>
          <a:p>
            <a:pPr marL="171450" indent="-171450">
              <a:spcAft>
                <a:spcPts val="600"/>
              </a:spcAft>
              <a:buFont typeface="Arial" panose="020B0604020202020204" pitchFamily="34" charset="0"/>
              <a:buChar char="•"/>
            </a:pPr>
            <a:r>
              <a:rPr lang="en-US" dirty="0">
                <a:solidFill>
                  <a:srgbClr val="414042"/>
                </a:solidFill>
                <a:cs typeface="Arial"/>
                <a:hlinkClick r:id="rId5"/>
              </a:rPr>
              <a:t>https://d0.awsstatic.com/whitepapers/aws-security-whitepaper.pdf</a:t>
            </a:r>
            <a:r>
              <a:rPr lang="en-US" dirty="0">
                <a:solidFill>
                  <a:srgbClr val="414042"/>
                </a:solidFill>
                <a:cs typeface="Arial"/>
              </a:rPr>
              <a:t> </a:t>
            </a:r>
            <a:endParaRPr lang="en-US" sz="1200" kern="1200" dirty="0">
              <a:solidFill>
                <a:schemeClr val="tx1"/>
              </a:solidFill>
              <a:effectLst/>
              <a:latin typeface="Arial"/>
              <a:ea typeface="+mn-ea"/>
              <a:cs typeface="+mn-cs"/>
            </a:endParaRPr>
          </a:p>
          <a:p>
            <a:pPr marL="171450" indent="-171450" eaLnBrk="1" hangingPunct="1">
              <a:spcBef>
                <a:spcPct val="0"/>
              </a:spcBef>
              <a:spcAft>
                <a:spcPts val="600"/>
              </a:spcAft>
              <a:buFont typeface="Arial" panose="020B0604020202020204" pitchFamily="34" charset="0"/>
              <a:buChar char="•"/>
            </a:pPr>
            <a:endParaRPr lang="en-US" dirty="0">
              <a:latin typeface="Calibri" charset="0"/>
            </a:endParaRPr>
          </a:p>
        </p:txBody>
      </p:sp>
    </p:spTree>
    <p:extLst>
      <p:ext uri="{BB962C8B-B14F-4D97-AF65-F5344CB8AC3E}">
        <p14:creationId xmlns:p14="http://schemas.microsoft.com/office/powerpoint/2010/main" val="11741061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b="0" kern="1200" dirty="0">
                <a:solidFill>
                  <a:schemeClr val="tx1"/>
                </a:solidFill>
                <a:effectLst/>
                <a:latin typeface="Arial"/>
                <a:ea typeface="+mn-ea"/>
                <a:cs typeface="+mn-cs"/>
              </a:rPr>
              <a:t>One of the</a:t>
            </a:r>
            <a:r>
              <a:rPr lang="en-US" sz="1200" b="0" kern="1200" baseline="0" dirty="0">
                <a:solidFill>
                  <a:schemeClr val="tx1"/>
                </a:solidFill>
                <a:effectLst/>
                <a:latin typeface="Arial"/>
                <a:ea typeface="+mn-ea"/>
                <a:cs typeface="+mn-cs"/>
              </a:rPr>
              <a:t> </a:t>
            </a:r>
            <a:r>
              <a:rPr lang="en-US" sz="1200" b="0" kern="1200" dirty="0">
                <a:solidFill>
                  <a:schemeClr val="tx1"/>
                </a:solidFill>
                <a:effectLst/>
                <a:latin typeface="Arial"/>
                <a:ea typeface="+mn-ea"/>
                <a:cs typeface="+mn-cs"/>
              </a:rPr>
              <a:t>main security responsibilities</a:t>
            </a:r>
            <a:r>
              <a:rPr lang="en-US" sz="1200" b="0" kern="1200" baseline="0" dirty="0">
                <a:solidFill>
                  <a:schemeClr val="tx1"/>
                </a:solidFill>
                <a:effectLst/>
                <a:latin typeface="Arial"/>
                <a:ea typeface="+mn-ea"/>
                <a:cs typeface="+mn-cs"/>
              </a:rPr>
              <a:t> of AWS</a:t>
            </a:r>
            <a:r>
              <a:rPr lang="en-US" sz="1200" b="0" kern="1200" dirty="0">
                <a:solidFill>
                  <a:schemeClr val="tx1"/>
                </a:solidFill>
                <a:effectLst/>
                <a:latin typeface="Arial"/>
                <a:ea typeface="+mn-ea"/>
                <a:cs typeface="+mn-cs"/>
              </a:rPr>
              <a:t> is the physical security of the data centers that house the AWS Cloud infrastructure. Amazon has many years of experience designing, constructing, and operating large-scale data centers. </a:t>
            </a:r>
          </a:p>
          <a:p>
            <a:pPr>
              <a:spcAft>
                <a:spcPts val="600"/>
              </a:spcAft>
            </a:pPr>
            <a:r>
              <a:rPr lang="en-US" sz="1200" b="0" kern="1200" dirty="0">
                <a:solidFill>
                  <a:schemeClr val="tx1"/>
                </a:solidFill>
                <a:effectLst/>
                <a:latin typeface="Arial"/>
                <a:ea typeface="+mn-ea"/>
                <a:cs typeface="+mn-cs"/>
              </a:rPr>
              <a:t>The physical security measures that protect these data centers are some of the most comprehensive in the industry and include: 24/7 trained security guards; locations in nondescript, undisclosed facilities; two-factor authentication for ingress; authorization for data center access only for an approved, specific need; and continuous monitoring, logging, and auditing of physical access controls.</a:t>
            </a:r>
            <a:endParaRPr lang="en-US" sz="1200" b="1" kern="1200" dirty="0">
              <a:solidFill>
                <a:schemeClr val="tx1"/>
              </a:solidFill>
              <a:effectLst/>
              <a:latin typeface="Arial"/>
              <a:ea typeface="+mn-ea"/>
              <a:cs typeface="+mn-cs"/>
            </a:endParaRPr>
          </a:p>
          <a:p>
            <a:pPr>
              <a:spcAft>
                <a:spcPts val="600"/>
              </a:spcAft>
            </a:pPr>
            <a:r>
              <a:rPr lang="en-US" sz="1200" kern="1200" dirty="0">
                <a:solidFill>
                  <a:schemeClr val="tx1"/>
                </a:solidFill>
                <a:effectLst/>
                <a:latin typeface="Arial"/>
                <a:ea typeface="+mn-ea"/>
                <a:cs typeface="+mn-cs"/>
              </a:rPr>
              <a:t>For more information, see: Security Center - </a:t>
            </a:r>
            <a:r>
              <a:rPr lang="en-US" sz="1200" u="sng" kern="1200" dirty="0">
                <a:solidFill>
                  <a:schemeClr val="tx1"/>
                </a:solidFill>
                <a:effectLst/>
                <a:hlinkClick r:id="rId3"/>
              </a:rPr>
              <a:t>http://aws.amazon.com/security</a:t>
            </a:r>
            <a:r>
              <a:rPr lang="en-US" dirty="0">
                <a:hlinkClick r:id="rId3"/>
              </a:rPr>
              <a:t>/</a:t>
            </a:r>
            <a:r>
              <a:rPr lang="en-US" dirty="0"/>
              <a:t> </a:t>
            </a:r>
          </a:p>
        </p:txBody>
      </p:sp>
    </p:spTree>
    <p:extLst>
      <p:ext uri="{BB962C8B-B14F-4D97-AF65-F5344CB8AC3E}">
        <p14:creationId xmlns:p14="http://schemas.microsoft.com/office/powerpoint/2010/main" val="3673057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513091"/>
          </a:xfrm>
        </p:spPr>
        <p:txBody>
          <a:bodyPr/>
          <a:lstStyle/>
          <a:p>
            <a:pPr>
              <a:spcAft>
                <a:spcPts val="600"/>
              </a:spcAft>
            </a:pPr>
            <a:r>
              <a:rPr lang="en-US" sz="1200" kern="1200" dirty="0">
                <a:solidFill>
                  <a:schemeClr val="tx1"/>
                </a:solidFill>
                <a:effectLst/>
                <a:latin typeface="Arial"/>
                <a:ea typeface="+mn-ea"/>
                <a:cs typeface="+mn-cs"/>
              </a:rPr>
              <a:t>The hardware and software that supports AWS Cloud services has been architected to be highly available,</a:t>
            </a:r>
            <a:r>
              <a:rPr lang="en-US" sz="1200" kern="1200" baseline="0" dirty="0">
                <a:solidFill>
                  <a:schemeClr val="tx1"/>
                </a:solidFill>
                <a:effectLst/>
                <a:latin typeface="Arial"/>
                <a:ea typeface="+mn-ea"/>
                <a:cs typeface="+mn-cs"/>
              </a:rPr>
              <a:t> </a:t>
            </a:r>
            <a:r>
              <a:rPr lang="en-US" sz="1200" kern="1200" dirty="0">
                <a:solidFill>
                  <a:schemeClr val="tx1"/>
                </a:solidFill>
                <a:effectLst/>
                <a:latin typeface="Arial"/>
                <a:ea typeface="+mn-ea"/>
                <a:cs typeface="+mn-cs"/>
              </a:rPr>
              <a:t>redundant, and extremely secure. All changes to AWS hardware and software are managed through a centralized, automated change control process, and all access to hardware or software must be authorized. </a:t>
            </a:r>
          </a:p>
          <a:p>
            <a:pPr>
              <a:spcAft>
                <a:spcPts val="600"/>
              </a:spcAft>
            </a:pPr>
            <a:r>
              <a:rPr lang="en-US" sz="1200" kern="1200" dirty="0">
                <a:solidFill>
                  <a:schemeClr val="tx1"/>
                </a:solidFill>
                <a:effectLst/>
                <a:latin typeface="Arial"/>
                <a:ea typeface="+mn-ea"/>
                <a:cs typeface="+mn-cs"/>
              </a:rPr>
              <a:t>Privileged access to software and systems requires SSH logon and is allowed only through bastion servers that record all access attempts. AWS network devices, including firewall and other boundary devices, monitor and control communications at the external boundary of the network and at key internal boundaries. </a:t>
            </a:r>
          </a:p>
          <a:p>
            <a:pPr>
              <a:spcAft>
                <a:spcPts val="600"/>
              </a:spcAft>
            </a:pPr>
            <a:r>
              <a:rPr lang="en-US" sz="1200" kern="1200" dirty="0">
                <a:solidFill>
                  <a:schemeClr val="tx1"/>
                </a:solidFill>
                <a:effectLst/>
                <a:latin typeface="Arial"/>
                <a:ea typeface="+mn-ea"/>
                <a:cs typeface="+mn-cs"/>
              </a:rPr>
              <a:t>AWS monitoring tools are designed to detect unusual or unauthorized activities and conditions at ingress and egress communication points. These tools monitor server and network usage, port scanning activities, application usage, and unauthorized intrusion attempts. AWS security monitoring tools help identify several types of denial of service (</a:t>
            </a:r>
            <a:r>
              <a:rPr lang="en-US" sz="1200" kern="1200" dirty="0" err="1">
                <a:solidFill>
                  <a:schemeClr val="tx1"/>
                </a:solidFill>
                <a:effectLst/>
                <a:latin typeface="Arial"/>
                <a:ea typeface="+mn-ea"/>
                <a:cs typeface="+mn-cs"/>
              </a:rPr>
              <a:t>DoS</a:t>
            </a:r>
            <a:r>
              <a:rPr lang="en-US" sz="1200" kern="1200" dirty="0">
                <a:solidFill>
                  <a:schemeClr val="tx1"/>
                </a:solidFill>
                <a:effectLst/>
                <a:latin typeface="Arial"/>
                <a:ea typeface="+mn-ea"/>
                <a:cs typeface="+mn-cs"/>
              </a:rPr>
              <a:t>) attacks, including distributed, flooding, and software/logic attacks.</a:t>
            </a:r>
          </a:p>
          <a:p>
            <a:pPr>
              <a:spcAft>
                <a:spcPts val="600"/>
              </a:spcAft>
            </a:pPr>
            <a:r>
              <a:rPr lang="en-US" sz="1200" kern="1200" dirty="0">
                <a:solidFill>
                  <a:schemeClr val="tx1"/>
                </a:solidFill>
                <a:effectLst/>
                <a:latin typeface="Arial"/>
                <a:ea typeface="+mn-ea"/>
                <a:cs typeface="+mn-cs"/>
              </a:rPr>
              <a:t>For more information, see: </a:t>
            </a:r>
            <a:r>
              <a:rPr lang="en-US" sz="1200" u="sng" kern="1200" dirty="0">
                <a:solidFill>
                  <a:schemeClr val="tx1"/>
                </a:solidFill>
                <a:effectLst/>
                <a:latin typeface="Arial"/>
                <a:ea typeface="+mn-ea"/>
                <a:cs typeface="+mn-cs"/>
                <a:hlinkClick r:id="rId3"/>
              </a:rPr>
              <a:t>http://aws.amazon.com/security/</a:t>
            </a:r>
            <a:r>
              <a:rPr lang="en-US" sz="1200" u="sng" kern="1200" dirty="0">
                <a:solidFill>
                  <a:schemeClr val="tx1"/>
                </a:solidFill>
                <a:effectLst/>
                <a:latin typeface="Arial"/>
                <a:ea typeface="+mn-ea"/>
                <a:cs typeface="+mn-cs"/>
              </a:rPr>
              <a:t> </a:t>
            </a:r>
            <a:r>
              <a:rPr lang="en-US" sz="1200" u="sng" kern="1200" baseline="0" dirty="0">
                <a:solidFill>
                  <a:schemeClr val="tx1"/>
                </a:solidFill>
                <a:effectLst/>
                <a:latin typeface="Arial"/>
                <a:ea typeface="+mn-ea"/>
                <a:cs typeface="+mn-cs"/>
              </a:rPr>
              <a:t> </a:t>
            </a:r>
            <a:endParaRPr lang="en-US" dirty="0"/>
          </a:p>
        </p:txBody>
      </p:sp>
    </p:spTree>
    <p:extLst>
      <p:ext uri="{BB962C8B-B14F-4D97-AF65-F5344CB8AC3E}">
        <p14:creationId xmlns:p14="http://schemas.microsoft.com/office/powerpoint/2010/main" val="8436414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3964451"/>
          </a:xfrm>
        </p:spPr>
        <p:txBody>
          <a:bodyPr/>
          <a:lstStyle/>
          <a:p>
            <a:pPr>
              <a:spcAft>
                <a:spcPts val="600"/>
              </a:spcAft>
            </a:pPr>
            <a:r>
              <a:rPr lang="en-US" sz="1200" kern="1200" dirty="0">
                <a:solidFill>
                  <a:schemeClr val="tx1"/>
                </a:solidFill>
                <a:effectLst/>
                <a:latin typeface="Arial"/>
                <a:ea typeface="+mn-ea"/>
                <a:cs typeface="+mn-cs"/>
              </a:rPr>
              <a:t>AWS has successfully completed multiple audits, attestations, and certifications. AWS publishes a Service Organization Controls SOC 1 report, published under both the SSAE 16 and the ISAE 3402 professional standards, as SOC 2-Security and SOC 3 Report. </a:t>
            </a:r>
          </a:p>
          <a:p>
            <a:pPr>
              <a:spcAft>
                <a:spcPts val="600"/>
              </a:spcAft>
            </a:pPr>
            <a:r>
              <a:rPr lang="en-US" sz="1200" kern="1200" dirty="0">
                <a:solidFill>
                  <a:schemeClr val="tx1"/>
                </a:solidFill>
                <a:effectLst/>
                <a:latin typeface="Arial"/>
                <a:ea typeface="+mn-ea"/>
                <a:cs typeface="+mn-cs"/>
              </a:rPr>
              <a:t>In addition, AWS has achieved </a:t>
            </a:r>
            <a:r>
              <a:rPr lang="en-US" sz="1200" dirty="0"/>
              <a:t>ISO 9001, ISO 27001, ISO 27017, and ISO 27018</a:t>
            </a:r>
            <a:r>
              <a:rPr lang="en-US" sz="1200" kern="1200" dirty="0">
                <a:solidFill>
                  <a:schemeClr val="tx1"/>
                </a:solidFill>
                <a:effectLst/>
                <a:latin typeface="Arial"/>
                <a:ea typeface="+mn-ea"/>
                <a:cs typeface="+mn-cs"/>
              </a:rPr>
              <a:t> certifications, has been successfully validated as a Level 1 service provider under the Payment Card Industry (PCI) Data Security Standard (DSS), and currently offers HIPAA Business Associate Agreements to covered entities and their business associates subject to HIPAA. </a:t>
            </a:r>
          </a:p>
          <a:p>
            <a:pPr>
              <a:spcAft>
                <a:spcPts val="600"/>
              </a:spcAft>
            </a:pPr>
            <a:r>
              <a:rPr lang="en-US" sz="1200" kern="1200" dirty="0">
                <a:solidFill>
                  <a:schemeClr val="tx1"/>
                </a:solidFill>
                <a:effectLst/>
                <a:latin typeface="Arial"/>
                <a:ea typeface="+mn-ea"/>
                <a:cs typeface="+mn-cs"/>
              </a:rPr>
              <a:t>In the realm of public sector certifications, AWS has achieved </a:t>
            </a:r>
            <a:r>
              <a:rPr lang="en-US" sz="1200" kern="1200" dirty="0" err="1">
                <a:solidFill>
                  <a:schemeClr val="tx1"/>
                </a:solidFill>
                <a:effectLst/>
                <a:latin typeface="Arial"/>
                <a:ea typeface="+mn-ea"/>
                <a:cs typeface="+mn-cs"/>
              </a:rPr>
              <a:t>FedRAMP</a:t>
            </a:r>
            <a:r>
              <a:rPr lang="en-US" sz="1200" kern="1200" dirty="0">
                <a:solidFill>
                  <a:schemeClr val="tx1"/>
                </a:solidFill>
                <a:effectLst/>
                <a:latin typeface="Arial"/>
                <a:ea typeface="+mn-ea"/>
                <a:cs typeface="+mn-cs"/>
              </a:rPr>
              <a:t> compliance, has received authorization from the U.S. General Services Administration to operate at the FISMA Moderate level, and is also the platform for applications with Authorities to Operate (ATOs) under the Defense Information Assurance Certification and Accreditation Program (DIACAP). </a:t>
            </a:r>
          </a:p>
          <a:p>
            <a:pPr>
              <a:spcAft>
                <a:spcPts val="600"/>
              </a:spcAft>
            </a:pPr>
            <a:r>
              <a:rPr lang="en-US" sz="1200" kern="1200" dirty="0">
                <a:solidFill>
                  <a:schemeClr val="tx1"/>
                </a:solidFill>
                <a:effectLst/>
                <a:latin typeface="Arial"/>
                <a:ea typeface="+mn-ea"/>
                <a:cs typeface="+mn-cs"/>
              </a:rPr>
              <a:t>NIST, FIPS 140-2, CJIS, and DoD SRG Levels 2 and 4 are some of the other certifications AWS has received.</a:t>
            </a:r>
          </a:p>
          <a:p>
            <a:pPr>
              <a:spcAft>
                <a:spcPts val="600"/>
              </a:spcAft>
            </a:pPr>
            <a:r>
              <a:rPr lang="en-US" sz="1200" kern="1200" dirty="0">
                <a:solidFill>
                  <a:schemeClr val="tx1"/>
                </a:solidFill>
                <a:effectLst/>
                <a:latin typeface="Arial"/>
                <a:ea typeface="+mn-ea"/>
                <a:cs typeface="+mn-cs"/>
              </a:rPr>
              <a:t>For</a:t>
            </a:r>
            <a:r>
              <a:rPr lang="en-US" sz="1200" kern="1200" baseline="0" dirty="0">
                <a:solidFill>
                  <a:schemeClr val="tx1"/>
                </a:solidFill>
                <a:effectLst/>
                <a:latin typeface="Arial"/>
                <a:ea typeface="+mn-ea"/>
                <a:cs typeface="+mn-cs"/>
              </a:rPr>
              <a:t> more information, see: </a:t>
            </a:r>
            <a:r>
              <a:rPr lang="en-US" sz="1200" kern="1200" baseline="0" dirty="0">
                <a:solidFill>
                  <a:schemeClr val="tx1"/>
                </a:solidFill>
                <a:effectLst/>
                <a:latin typeface="Arial"/>
                <a:ea typeface="+mn-ea"/>
                <a:cs typeface="+mn-cs"/>
                <a:hlinkClick r:id="rId3"/>
              </a:rPr>
              <a:t>http://aws.amazon.com/compliance/</a:t>
            </a:r>
            <a:endParaRPr lang="en-US" sz="1200" kern="1200" baseline="0" dirty="0">
              <a:solidFill>
                <a:schemeClr val="tx1"/>
              </a:solidFill>
              <a:effectLst/>
              <a:latin typeface="Arial"/>
              <a:ea typeface="+mn-ea"/>
              <a:cs typeface="+mn-cs"/>
            </a:endParaRPr>
          </a:p>
        </p:txBody>
      </p:sp>
    </p:spTree>
    <p:extLst>
      <p:ext uri="{BB962C8B-B14F-4D97-AF65-F5344CB8AC3E}">
        <p14:creationId xmlns:p14="http://schemas.microsoft.com/office/powerpoint/2010/main" val="37423156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kern="1200" dirty="0">
                <a:solidFill>
                  <a:schemeClr val="tx1"/>
                </a:solidFill>
                <a:effectLst/>
                <a:latin typeface="Arial"/>
                <a:ea typeface="+mn-ea"/>
                <a:cs typeface="+mn-cs"/>
              </a:rPr>
              <a:t>AWS provides customer access points, also called API endpoints, that allow HTTPS access so that you can establish secure communication sessions with your AWS services, including SSL and TLS. SSL encrypts the transmission, protecting each request or the response from being viewed in transit.</a:t>
            </a:r>
            <a:endParaRPr lang="en-US" dirty="0">
              <a:latin typeface="Calibri" charset="0"/>
            </a:endParaRPr>
          </a:p>
        </p:txBody>
      </p:sp>
    </p:spTree>
    <p:extLst>
      <p:ext uri="{BB962C8B-B14F-4D97-AF65-F5344CB8AC3E}">
        <p14:creationId xmlns:p14="http://schemas.microsoft.com/office/powerpoint/2010/main" val="116290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aseline="0" dirty="0"/>
              <a:t>AWS Regions are geographic locations that contain multiple Availability Zones. </a:t>
            </a:r>
            <a:r>
              <a:rPr lang="en-US" sz="1200" kern="1200" dirty="0">
                <a:solidFill>
                  <a:schemeClr val="tx1"/>
                </a:solidFill>
                <a:effectLst/>
                <a:latin typeface="Arial"/>
                <a:ea typeface="+mn-ea"/>
                <a:cs typeface="+mn-cs"/>
              </a:rPr>
              <a:t>Availability Zones consist</a:t>
            </a:r>
            <a:r>
              <a:rPr lang="en-US" sz="1200" kern="1200" baseline="0" dirty="0">
                <a:solidFill>
                  <a:schemeClr val="tx1"/>
                </a:solidFill>
                <a:effectLst/>
                <a:latin typeface="Arial"/>
                <a:ea typeface="+mn-ea"/>
                <a:cs typeface="+mn-cs"/>
              </a:rPr>
              <a:t> of</a:t>
            </a:r>
            <a:r>
              <a:rPr lang="en-US" sz="1200" kern="1200" dirty="0">
                <a:solidFill>
                  <a:schemeClr val="tx1"/>
                </a:solidFill>
                <a:effectLst/>
                <a:latin typeface="Arial"/>
                <a:ea typeface="+mn-ea"/>
                <a:cs typeface="+mn-cs"/>
              </a:rPr>
              <a:t> data centers clustered in a region. Each Availability Zone is engineered to be isolated from failures in other Availability Zones.</a:t>
            </a:r>
            <a:endParaRPr lang="en-US" baseline="0" dirty="0"/>
          </a:p>
        </p:txBody>
      </p:sp>
    </p:spTree>
    <p:extLst>
      <p:ext uri="{BB962C8B-B14F-4D97-AF65-F5344CB8AC3E}">
        <p14:creationId xmlns:p14="http://schemas.microsoft.com/office/powerpoint/2010/main" val="1747743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kern="1200" dirty="0">
                <a:solidFill>
                  <a:schemeClr val="tx1"/>
                </a:solidFill>
                <a:effectLst/>
                <a:latin typeface="Arial"/>
                <a:ea typeface="+mn-ea"/>
                <a:cs typeface="+mn-cs"/>
              </a:rPr>
              <a:t>AWS also provides security groups, which act like built-in firewalls for your virtual servers. You can control how accessible your instances are by configuring security group rules</a:t>
            </a:r>
            <a:r>
              <a:rPr lang="en-US" sz="1200" kern="1200" baseline="0" dirty="0">
                <a:solidFill>
                  <a:schemeClr val="tx1"/>
                </a:solidFill>
                <a:effectLst/>
                <a:latin typeface="Arial"/>
                <a:ea typeface="+mn-ea"/>
                <a:cs typeface="+mn-cs"/>
              </a:rPr>
              <a:t> - </a:t>
            </a:r>
            <a:r>
              <a:rPr lang="en-US" sz="1200" kern="1200" dirty="0">
                <a:solidFill>
                  <a:schemeClr val="tx1"/>
                </a:solidFill>
                <a:effectLst/>
                <a:latin typeface="Arial"/>
                <a:ea typeface="+mn-ea"/>
                <a:cs typeface="+mn-cs"/>
              </a:rPr>
              <a:t>from totally public to completely private, or somewhere in between. And when your instances reside within a virtual private cloud (VPC) subnet, you can control egress as well as ingress traffic.</a:t>
            </a:r>
          </a:p>
          <a:p>
            <a:pPr>
              <a:spcAft>
                <a:spcPts val="600"/>
              </a:spcAft>
            </a:pPr>
            <a:r>
              <a:rPr lang="en-US" sz="1200" kern="1200" dirty="0">
                <a:solidFill>
                  <a:schemeClr val="tx1"/>
                </a:solidFill>
                <a:effectLst/>
                <a:latin typeface="Arial"/>
                <a:ea typeface="+mn-ea"/>
                <a:cs typeface="+mn-cs"/>
              </a:rPr>
              <a:t>Security groups </a:t>
            </a:r>
            <a:r>
              <a:rPr lang="en-US" sz="1200" kern="1200" baseline="0" dirty="0">
                <a:solidFill>
                  <a:schemeClr val="tx1"/>
                </a:solidFill>
                <a:effectLst/>
                <a:latin typeface="Arial"/>
                <a:ea typeface="+mn-ea"/>
                <a:cs typeface="+mn-cs"/>
              </a:rPr>
              <a:t>can also be used by AWS services such as Amazon RDS, Amazon Redshift, Amazon EMR, and Amazon </a:t>
            </a:r>
            <a:r>
              <a:rPr lang="en-US" sz="1200" kern="1200" baseline="0" dirty="0" err="1">
                <a:solidFill>
                  <a:schemeClr val="tx1"/>
                </a:solidFill>
                <a:effectLst/>
                <a:latin typeface="Arial"/>
                <a:ea typeface="+mn-ea"/>
                <a:cs typeface="+mn-cs"/>
              </a:rPr>
              <a:t>ElastiCache</a:t>
            </a:r>
            <a:r>
              <a:rPr lang="en-US" sz="1200" kern="1200" baseline="0" dirty="0">
                <a:solidFill>
                  <a:schemeClr val="tx1"/>
                </a:solidFill>
                <a:effectLst/>
                <a:latin typeface="Arial"/>
                <a:ea typeface="+mn-ea"/>
                <a:cs typeface="+mn-cs"/>
              </a:rPr>
              <a:t>.</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6618255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You can set up security group rules for your EC2 instances to create a traditional multi-tiered web architecture:</a:t>
            </a:r>
          </a:p>
          <a:p>
            <a:pPr>
              <a:spcAft>
                <a:spcPts val="600"/>
              </a:spcAft>
            </a:pPr>
            <a:r>
              <a:rPr lang="en-US" dirty="0"/>
              <a:t>The web tier security group can accept traffic on port 80/443 from anywhere on the Internet if you select source 0.0.0.0/0. Alternatively, it might make more sense to only accept traffic from a load balancer so that individual clients cannot overload a single server, and the load balancer can perform its job.</a:t>
            </a:r>
          </a:p>
          <a:p>
            <a:pPr>
              <a:spcAft>
                <a:spcPts val="600"/>
              </a:spcAft>
            </a:pPr>
            <a:r>
              <a:rPr lang="en-US" dirty="0"/>
              <a:t>Similarly, the app tier can only accept traffic from the web tier, and the DB tier can only accept traffic from the app tier.</a:t>
            </a:r>
          </a:p>
          <a:p>
            <a:pPr>
              <a:spcAft>
                <a:spcPts val="600"/>
              </a:spcAft>
            </a:pPr>
            <a:r>
              <a:rPr lang="en-US" dirty="0"/>
              <a:t>Lastly, we have also added a set of rules to allow remote administration over SSH port 22. We have restricted remote access by funneling all traffic through the app tier and allowing access only from a specific IP. After you use SSH to access an app tier server, you can then connect to machines on the web and DB security groups.</a:t>
            </a:r>
            <a:endParaRPr lang="en-US" dirty="0">
              <a:latin typeface="Calibri" charset="0"/>
            </a:endParaRPr>
          </a:p>
        </p:txBody>
      </p:sp>
    </p:spTree>
    <p:extLst>
      <p:ext uri="{BB962C8B-B14F-4D97-AF65-F5344CB8AC3E}">
        <p14:creationId xmlns:p14="http://schemas.microsoft.com/office/powerpoint/2010/main" val="2125241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kern="1200" dirty="0">
                <a:solidFill>
                  <a:schemeClr val="tx1"/>
                </a:solidFill>
                <a:effectLst/>
                <a:latin typeface="Arial"/>
                <a:ea typeface="+mn-ea"/>
                <a:cs typeface="+mn-cs"/>
              </a:rPr>
              <a:t>The Amazon Virtual Private Cloud (VPC) service allows you to add another layer of network security to your instances by creating private subnets and even adding an IPsec VPN tunnel between your network and your VPC. Amazon</a:t>
            </a:r>
            <a:r>
              <a:rPr lang="en-US" sz="1200" kern="1200" baseline="0" dirty="0">
                <a:solidFill>
                  <a:schemeClr val="tx1"/>
                </a:solidFill>
                <a:effectLst/>
                <a:latin typeface="Arial"/>
                <a:ea typeface="+mn-ea"/>
                <a:cs typeface="+mn-cs"/>
              </a:rPr>
              <a:t> </a:t>
            </a:r>
            <a:r>
              <a:rPr lang="en-US" sz="1200" kern="1200" dirty="0">
                <a:solidFill>
                  <a:schemeClr val="tx1"/>
                </a:solidFill>
                <a:effectLst/>
                <a:latin typeface="Arial"/>
                <a:ea typeface="+mn-ea"/>
                <a:cs typeface="+mn-cs"/>
              </a:rPr>
              <a:t>VPC allows you to define your own network topology, including definitions for subnets, network access control lists, Internet gateways, routing tables, and virtual private gateways. The subnets that you create can be defined as either private or public.</a:t>
            </a:r>
          </a:p>
          <a:p>
            <a:pPr marL="0" marR="0" indent="0" algn="l" defTabSz="457200" rtl="0" eaLnBrk="1" fontAlgn="auto" latinLnBrk="0" hangingPunct="1">
              <a:lnSpc>
                <a:spcPct val="100000"/>
              </a:lnSpc>
              <a:spcBef>
                <a:spcPts val="0"/>
              </a:spcBef>
              <a:spcAft>
                <a:spcPts val="600"/>
              </a:spcAft>
              <a:buClrTx/>
              <a:buSzTx/>
              <a:buFontTx/>
              <a:buNone/>
              <a:tabLst/>
              <a:defRPr/>
            </a:pPr>
            <a:r>
              <a:rPr lang="en-US" sz="1200" kern="1200" dirty="0">
                <a:solidFill>
                  <a:schemeClr val="tx1"/>
                </a:solidFill>
                <a:effectLst/>
                <a:latin typeface="Arial"/>
                <a:ea typeface="+mn-ea"/>
                <a:cs typeface="+mn-cs"/>
              </a:rPr>
              <a:t>For more information, see: </a:t>
            </a:r>
            <a:r>
              <a:rPr lang="en-US" sz="1200" u="sng" kern="1200" dirty="0">
                <a:solidFill>
                  <a:schemeClr val="tx1"/>
                </a:solidFill>
                <a:effectLst/>
                <a:latin typeface="Arial"/>
                <a:ea typeface="+mn-ea"/>
                <a:cs typeface="+mn-cs"/>
                <a:hlinkClick r:id="rId3"/>
              </a:rPr>
              <a:t>http://aws.amazon.com/vpc/</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5551334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Using AWS IAM,</a:t>
            </a:r>
            <a:r>
              <a:rPr lang="en-US" baseline="0" dirty="0"/>
              <a:t> </a:t>
            </a:r>
            <a:r>
              <a:rPr lang="en-US" dirty="0"/>
              <a:t>you can create and manage AWS users and groups and use permissions to allow and deny their access to AWS resources. You can use existing corporate identities to grant secure access to AWS resources, such as Amazon S3 buckets, without creating any new AWS identities. </a:t>
            </a:r>
          </a:p>
          <a:p>
            <a:pPr eaLnBrk="1" hangingPunct="1">
              <a:spcBef>
                <a:spcPct val="0"/>
              </a:spcBef>
              <a:spcAft>
                <a:spcPts val="600"/>
              </a:spcAft>
            </a:pPr>
            <a:r>
              <a:rPr lang="en-US" dirty="0"/>
              <a:t>For more information, see:</a:t>
            </a:r>
          </a:p>
          <a:p>
            <a:pPr marL="0" marR="0" indent="0" algn="l" defTabSz="457200" rtl="0" eaLnBrk="1" fontAlgn="auto" latinLnBrk="0" hangingPunct="1">
              <a:lnSpc>
                <a:spcPct val="100000"/>
              </a:lnSpc>
              <a:spcBef>
                <a:spcPct val="0"/>
              </a:spcBef>
              <a:spcAft>
                <a:spcPts val="600"/>
              </a:spcAft>
              <a:buClrTx/>
              <a:buSzTx/>
              <a:buFontTx/>
              <a:buNone/>
              <a:tabLst/>
              <a:defRPr/>
            </a:pPr>
            <a:r>
              <a:rPr lang="en-US" dirty="0">
                <a:hlinkClick r:id="rId3"/>
              </a:rPr>
              <a:t>http://docs.aws.amazon.com/IAM/latest/UserGuide/reference_aws-services-that-work-with-iam.html</a:t>
            </a:r>
            <a:r>
              <a:rPr lang="en-US" dirty="0"/>
              <a:t> </a:t>
            </a:r>
          </a:p>
        </p:txBody>
      </p:sp>
    </p:spTree>
    <p:extLst>
      <p:ext uri="{BB962C8B-B14F-4D97-AF65-F5344CB8AC3E}">
        <p14:creationId xmlns:p14="http://schemas.microsoft.com/office/powerpoint/2010/main" val="9733964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AWS services</a:t>
            </a:r>
            <a:r>
              <a:rPr lang="en-US" baseline="0" dirty="0"/>
              <a:t> and resources can be accessed using the AWS Management Console, AWS CLI, or through SDKs and APIs from a wide range of supported platforms. Users and systems have to be authenticated before they can access AWS services and resources.</a:t>
            </a:r>
          </a:p>
          <a:p>
            <a:pPr>
              <a:spcAft>
                <a:spcPts val="600"/>
              </a:spcAft>
            </a:pPr>
            <a:r>
              <a:rPr lang="en-US" baseline="0" dirty="0"/>
              <a:t>The AWS Management Console provides a web-based way to administer AWS services. If you're the account owner, you can sign in to the console directly using the Root Account. It is, however, advisable to create individual IAM users for each user and sign in using individual credentials.</a:t>
            </a:r>
          </a:p>
          <a:p>
            <a:pPr>
              <a:spcAft>
                <a:spcPts val="600"/>
              </a:spcAft>
            </a:pPr>
            <a:r>
              <a:rPr lang="en-US" baseline="0" dirty="0"/>
              <a:t>IAM is a complimentary service.</a:t>
            </a:r>
          </a:p>
          <a:p>
            <a:pPr>
              <a:spcAft>
                <a:spcPts val="600"/>
              </a:spcAft>
            </a:pPr>
            <a:r>
              <a:rPr lang="en-US" baseline="0" dirty="0"/>
              <a:t>For more information, see: </a:t>
            </a:r>
            <a:r>
              <a:rPr lang="en-US" dirty="0">
                <a:hlinkClick r:id="rId3"/>
              </a:rPr>
              <a:t>http://docs.aws.amazon.com/IAM/latest/UserGuide/console.html</a:t>
            </a:r>
            <a:r>
              <a:rPr lang="en-US" dirty="0"/>
              <a:t> </a:t>
            </a:r>
            <a:endParaRPr lang="en-US" baseline="0" dirty="0"/>
          </a:p>
        </p:txBody>
      </p:sp>
    </p:spTree>
    <p:extLst>
      <p:ext uri="{BB962C8B-B14F-4D97-AF65-F5344CB8AC3E}">
        <p14:creationId xmlns:p14="http://schemas.microsoft.com/office/powerpoint/2010/main" val="14604875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AWS Command Line Interface is a unified tool to manage your AWS services. With AWS CLI, you can control multiple AWS services from the command line and automate them through scripts.</a:t>
            </a:r>
          </a:p>
          <a:p>
            <a:pPr>
              <a:spcAft>
                <a:spcPts val="600"/>
              </a:spcAft>
            </a:pPr>
            <a:r>
              <a:rPr lang="en-US" dirty="0"/>
              <a:t>AWS CLI is supported on Windows, Linux, OS X, and Unix platforms.</a:t>
            </a:r>
          </a:p>
          <a:p>
            <a:pPr marL="0" marR="0" indent="0" algn="l" defTabSz="457200" rtl="0" eaLnBrk="1" fontAlgn="auto" latinLnBrk="0" hangingPunct="1">
              <a:lnSpc>
                <a:spcPct val="100000"/>
              </a:lnSpc>
              <a:spcAft>
                <a:spcPts val="600"/>
              </a:spcAft>
              <a:buClrTx/>
              <a:buSzTx/>
              <a:buFontTx/>
              <a:buNone/>
              <a:tabLst/>
              <a:defRPr/>
            </a:pPr>
            <a:r>
              <a:rPr lang="en-US" dirty="0"/>
              <a:t>AWS offers support for a wide variety of programming platforms, including .NET, Java, and Python.</a:t>
            </a:r>
          </a:p>
          <a:p>
            <a:pPr marL="0" marR="0" indent="0" algn="l" defTabSz="457200" rtl="0" eaLnBrk="1" fontAlgn="auto" latinLnBrk="0" hangingPunct="1">
              <a:lnSpc>
                <a:spcPct val="100000"/>
              </a:lnSpc>
              <a:spcAft>
                <a:spcPts val="600"/>
              </a:spcAft>
              <a:buClrTx/>
              <a:buSzTx/>
              <a:buFontTx/>
              <a:buNone/>
              <a:tabLst/>
              <a:defRPr/>
            </a:pPr>
            <a:r>
              <a:rPr lang="en-US" dirty="0"/>
              <a:t>For more information, see: </a:t>
            </a:r>
            <a:r>
              <a:rPr lang="en-US" dirty="0">
                <a:hlinkClick r:id="rId3"/>
              </a:rPr>
              <a:t>http://docs.aws.amazon.com/cli/latest/userguide/cli-chap-welcome.html</a:t>
            </a:r>
            <a:r>
              <a:rPr lang="en-US" dirty="0"/>
              <a:t> </a:t>
            </a:r>
          </a:p>
        </p:txBody>
      </p:sp>
    </p:spTree>
    <p:extLst>
      <p:ext uri="{BB962C8B-B14F-4D97-AF65-F5344CB8AC3E}">
        <p14:creationId xmlns:p14="http://schemas.microsoft.com/office/powerpoint/2010/main" val="35451339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As the number</a:t>
            </a:r>
            <a:r>
              <a:rPr lang="en-US" baseline="0" dirty="0"/>
              <a:t> of users managing your AWS environment increases, it is helpful to manage permissions for multiple IAM users using IAM groups.</a:t>
            </a:r>
          </a:p>
          <a:p>
            <a:pPr>
              <a:spcAft>
                <a:spcPts val="600"/>
              </a:spcAft>
            </a:pPr>
            <a:r>
              <a:rPr lang="en-US" baseline="0" dirty="0"/>
              <a:t>For more information, see:</a:t>
            </a:r>
          </a:p>
          <a:p>
            <a:pPr marL="0" marR="0" indent="0" algn="l" defTabSz="457200" rtl="0" eaLnBrk="1" fontAlgn="auto" latinLnBrk="0" hangingPunct="1">
              <a:lnSpc>
                <a:spcPct val="100000"/>
              </a:lnSpc>
              <a:spcAft>
                <a:spcPts val="600"/>
              </a:spcAft>
              <a:buClrTx/>
              <a:buSzTx/>
              <a:buFontTx/>
              <a:buNone/>
              <a:tabLst/>
              <a:defRPr/>
            </a:pPr>
            <a:r>
              <a:rPr lang="en-US" sz="1200" b="0" i="0" kern="1200" dirty="0">
                <a:solidFill>
                  <a:schemeClr val="tx1"/>
                </a:solidFill>
                <a:effectLst/>
                <a:latin typeface="Arial"/>
                <a:ea typeface="+mn-ea"/>
                <a:cs typeface="+mn-cs"/>
              </a:rPr>
              <a:t>For more information, see</a:t>
            </a:r>
            <a:r>
              <a:rPr lang="en-US" sz="1200" b="0" i="0" kern="1200" baseline="0" dirty="0">
                <a:solidFill>
                  <a:schemeClr val="tx1"/>
                </a:solidFill>
                <a:effectLst/>
                <a:latin typeface="Arial"/>
                <a:ea typeface="+mn-ea"/>
                <a:cs typeface="+mn-cs"/>
              </a:rPr>
              <a:t>: </a:t>
            </a:r>
            <a:r>
              <a:rPr lang="en-US" dirty="0">
                <a:hlinkClick r:id="rId3"/>
              </a:rPr>
              <a:t>http://docs.aws.amazon.com/IAM/latest/UserGuide/id_groups.html</a:t>
            </a:r>
            <a:r>
              <a:rPr lang="en-US" dirty="0"/>
              <a:t> </a:t>
            </a:r>
          </a:p>
        </p:txBody>
      </p:sp>
    </p:spTree>
    <p:extLst>
      <p:ext uri="{BB962C8B-B14F-4D97-AF65-F5344CB8AC3E}">
        <p14:creationId xmlns:p14="http://schemas.microsoft.com/office/powerpoint/2010/main" val="26846533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After a user or system has been authenticated, they have to be authorized</a:t>
            </a:r>
            <a:r>
              <a:rPr lang="en-US" baseline="0" dirty="0"/>
              <a:t> to access AWS services. </a:t>
            </a:r>
            <a:r>
              <a:rPr lang="en-US" dirty="0"/>
              <a:t>To assign permissions to a user, group, role, or resource, you create a policy, which is a document that explicitly lists permissions.</a:t>
            </a:r>
          </a:p>
          <a:p>
            <a:pPr marL="0" marR="0" indent="0" algn="l" defTabSz="457200" rtl="0" eaLnBrk="1" fontAlgn="auto" latinLnBrk="0" hangingPunct="1">
              <a:lnSpc>
                <a:spcPct val="100000"/>
              </a:lnSpc>
              <a:spcBef>
                <a:spcPts val="0"/>
              </a:spcBef>
              <a:spcAft>
                <a:spcPts val="600"/>
              </a:spcAft>
              <a:buClrTx/>
              <a:buSzTx/>
              <a:buFontTx/>
              <a:buNone/>
              <a:tabLst/>
              <a:defRPr/>
            </a:pPr>
            <a:r>
              <a:rPr lang="en-US" baseline="0" dirty="0"/>
              <a:t>An IAM role is similar to a user, in that it is an AWS identity with permission policies that determine what the identity can and cannot do in AWS. However, instead of being uniquely associated with one person, a role is intended to be assumable by anyone who needs it. Also, a role does not have any credentials (password or access keys) associated with it. Instead, if a user is assigned to a role, access keys are created dynamically and provided to the user.</a:t>
            </a:r>
          </a:p>
          <a:p>
            <a:pPr>
              <a:spcAft>
                <a:spcPts val="600"/>
              </a:spcAft>
            </a:pPr>
            <a:r>
              <a:rPr lang="en-US" dirty="0"/>
              <a:t>Policies and roles are covered in more detail in the following</a:t>
            </a:r>
            <a:r>
              <a:rPr lang="en-US" baseline="0" dirty="0"/>
              <a:t> slides.</a:t>
            </a:r>
            <a:endParaRPr lang="en-US" dirty="0"/>
          </a:p>
        </p:txBody>
      </p:sp>
    </p:spTree>
    <p:extLst>
      <p:ext uri="{BB962C8B-B14F-4D97-AF65-F5344CB8AC3E}">
        <p14:creationId xmlns:p14="http://schemas.microsoft.com/office/powerpoint/2010/main" val="7422283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386481"/>
          </a:xfrm>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200" b="0" i="0" kern="1200" baseline="0" dirty="0">
                <a:solidFill>
                  <a:schemeClr val="tx1"/>
                </a:solidFill>
                <a:effectLst/>
                <a:latin typeface="Arial"/>
                <a:ea typeface="+mn-ea"/>
                <a:cs typeface="+mn-cs"/>
              </a:rPr>
              <a:t>Policies are documents that are created using JavaScript Object Notation (JSON). A policy consists of one or more statements, each of which describes one set of permissions.</a:t>
            </a:r>
          </a:p>
          <a:p>
            <a:pPr marL="0" marR="0" indent="0" algn="l" defTabSz="457200" rtl="0" eaLnBrk="1" fontAlgn="auto" latinLnBrk="0" hangingPunct="1">
              <a:lnSpc>
                <a:spcPct val="100000"/>
              </a:lnSpc>
              <a:spcBef>
                <a:spcPts val="0"/>
              </a:spcBef>
              <a:spcAft>
                <a:spcPts val="600"/>
              </a:spcAft>
              <a:buClrTx/>
              <a:buSzTx/>
              <a:buFontTx/>
              <a:buNone/>
              <a:tabLst/>
              <a:defRPr/>
            </a:pPr>
            <a:r>
              <a:rPr lang="en-US" sz="1200" b="0" i="0" kern="1200" baseline="0" dirty="0">
                <a:solidFill>
                  <a:schemeClr val="tx1"/>
                </a:solidFill>
                <a:effectLst/>
                <a:latin typeface="Arial"/>
                <a:ea typeface="+mn-ea"/>
                <a:cs typeface="+mn-cs"/>
              </a:rPr>
              <a:t>An IAM policy may consist of :</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a:t>Version</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a:t>Id</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a:t>Statement</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a:t>Sid</a:t>
            </a:r>
          </a:p>
          <a:p>
            <a:pPr marL="171450" indent="-171450">
              <a:spcAft>
                <a:spcPts val="600"/>
              </a:spcAft>
              <a:buFont typeface="Arial" charset="0"/>
              <a:buChar char="•"/>
            </a:pPr>
            <a:r>
              <a:rPr lang="en-US" sz="1200" b="1" i="0" kern="1200" dirty="0">
                <a:solidFill>
                  <a:schemeClr val="tx1"/>
                </a:solidFill>
                <a:effectLst/>
                <a:latin typeface="Arial"/>
                <a:ea typeface="+mn-ea"/>
                <a:cs typeface="+mn-cs"/>
              </a:rPr>
              <a:t>Effect</a:t>
            </a:r>
            <a:r>
              <a:rPr lang="en-US" sz="1200" b="0" i="0" kern="1200" dirty="0">
                <a:solidFill>
                  <a:schemeClr val="tx1"/>
                </a:solidFill>
                <a:effectLst/>
                <a:latin typeface="Arial"/>
                <a:ea typeface="+mn-ea"/>
                <a:cs typeface="+mn-cs"/>
              </a:rPr>
              <a:t>: Defines what the effect will be when the user requests access—either </a:t>
            </a:r>
            <a:r>
              <a:rPr lang="en-US" sz="1200" b="0" i="1" kern="1200" dirty="0">
                <a:solidFill>
                  <a:schemeClr val="tx1"/>
                </a:solidFill>
                <a:effectLst/>
                <a:latin typeface="Arial"/>
                <a:ea typeface="+mn-ea"/>
                <a:cs typeface="+mn-cs"/>
              </a:rPr>
              <a:t>allow</a:t>
            </a:r>
            <a:r>
              <a:rPr lang="en-US" sz="1200" b="0" i="0" kern="1200" dirty="0">
                <a:solidFill>
                  <a:schemeClr val="tx1"/>
                </a:solidFill>
                <a:effectLst/>
                <a:latin typeface="Arial"/>
                <a:ea typeface="+mn-ea"/>
                <a:cs typeface="+mn-cs"/>
              </a:rPr>
              <a:t> or </a:t>
            </a:r>
            <a:r>
              <a:rPr lang="en-US" sz="1200" b="0" i="1" kern="1200" dirty="0">
                <a:solidFill>
                  <a:schemeClr val="tx1"/>
                </a:solidFill>
                <a:effectLst/>
                <a:latin typeface="Arial"/>
                <a:ea typeface="+mn-ea"/>
                <a:cs typeface="+mn-cs"/>
              </a:rPr>
              <a:t>deny</a:t>
            </a:r>
            <a:r>
              <a:rPr lang="en-US" sz="1200" b="0" i="0" kern="1200" dirty="0">
                <a:solidFill>
                  <a:schemeClr val="tx1"/>
                </a:solidFill>
                <a:effectLst/>
                <a:latin typeface="Arial"/>
                <a:ea typeface="+mn-ea"/>
                <a:cs typeface="+mn-cs"/>
              </a:rPr>
              <a:t>. The default is that resources</a:t>
            </a:r>
            <a:r>
              <a:rPr lang="en-US" sz="1200" b="0" i="0" kern="1200" baseline="0" dirty="0">
                <a:solidFill>
                  <a:schemeClr val="tx1"/>
                </a:solidFill>
                <a:effectLst/>
                <a:latin typeface="Arial"/>
                <a:ea typeface="+mn-ea"/>
                <a:cs typeface="+mn-cs"/>
              </a:rPr>
              <a:t> </a:t>
            </a:r>
            <a:r>
              <a:rPr lang="en-US" sz="1200" b="0" i="0" kern="1200" dirty="0">
                <a:solidFill>
                  <a:schemeClr val="tx1"/>
                </a:solidFill>
                <a:effectLst/>
                <a:latin typeface="Arial"/>
                <a:ea typeface="+mn-ea"/>
                <a:cs typeface="+mn-cs"/>
              </a:rPr>
              <a:t>are denied to users, so you typically specify that you will allow users access to resource.</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a:t>Principal</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err="1"/>
              <a:t>NotPrincipal</a:t>
            </a:r>
            <a:endParaRPr lang="en-US" b="1" dirty="0"/>
          </a:p>
          <a:p>
            <a:pPr marL="171450" indent="-171450">
              <a:spcAft>
                <a:spcPts val="600"/>
              </a:spcAft>
              <a:buFont typeface="Arial" charset="0"/>
              <a:buChar char="•"/>
            </a:pPr>
            <a:r>
              <a:rPr lang="en-US" sz="1200" b="1" i="0" kern="1200" dirty="0">
                <a:solidFill>
                  <a:schemeClr val="tx1"/>
                </a:solidFill>
                <a:effectLst/>
                <a:latin typeface="Arial"/>
                <a:ea typeface="+mn-ea"/>
                <a:cs typeface="+mn-cs"/>
              </a:rPr>
              <a:t>Actions</a:t>
            </a:r>
            <a:r>
              <a:rPr lang="en-US" sz="1200" b="0" i="0" kern="1200" dirty="0">
                <a:solidFill>
                  <a:schemeClr val="tx1"/>
                </a:solidFill>
                <a:effectLst/>
                <a:latin typeface="Arial"/>
                <a:ea typeface="+mn-ea"/>
                <a:cs typeface="+mn-cs"/>
              </a:rPr>
              <a:t>: Defines what actions you want to allow. Each AWS service has its own set of actions. Any actions that you do not explicitly allow are denied.</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err="1"/>
              <a:t>NotAction</a:t>
            </a:r>
            <a:endParaRPr lang="en-US" b="1" dirty="0"/>
          </a:p>
          <a:p>
            <a:pPr marL="171450" indent="-171450">
              <a:spcAft>
                <a:spcPts val="600"/>
              </a:spcAft>
              <a:buFont typeface="Arial" charset="0"/>
              <a:buChar char="•"/>
            </a:pPr>
            <a:r>
              <a:rPr lang="en-US" sz="1200" b="1" i="0" kern="1200" dirty="0">
                <a:solidFill>
                  <a:schemeClr val="tx1"/>
                </a:solidFill>
                <a:effectLst/>
                <a:latin typeface="Arial"/>
                <a:ea typeface="+mn-ea"/>
                <a:cs typeface="+mn-cs"/>
              </a:rPr>
              <a:t>Resources</a:t>
            </a:r>
            <a:r>
              <a:rPr lang="en-US" sz="1200" b="0" i="0" kern="1200" dirty="0">
                <a:solidFill>
                  <a:schemeClr val="tx1"/>
                </a:solidFill>
                <a:effectLst/>
                <a:latin typeface="Arial"/>
                <a:ea typeface="+mn-ea"/>
                <a:cs typeface="+mn-cs"/>
              </a:rPr>
              <a:t>: Defines which resources you allow the action on. Users cannot access any resources that you have not explicitly granted permissions to.</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err="1"/>
              <a:t>NotResource</a:t>
            </a:r>
            <a:endParaRPr lang="en-US" b="1" dirty="0"/>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a:t>Condition</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en-US" b="1" dirty="0"/>
              <a:t>Supported Data Types</a:t>
            </a:r>
          </a:p>
          <a:p>
            <a:pPr>
              <a:spcAft>
                <a:spcPts val="600"/>
              </a:spcAft>
            </a:pPr>
            <a:r>
              <a:rPr lang="en-US" sz="1200" b="1" i="0" kern="1200" dirty="0">
                <a:solidFill>
                  <a:schemeClr val="tx1"/>
                </a:solidFill>
                <a:effectLst/>
                <a:latin typeface="Arial"/>
                <a:ea typeface="+mn-ea"/>
                <a:cs typeface="+mn-cs"/>
              </a:rPr>
              <a:t>AWS Policy Generator</a:t>
            </a:r>
            <a:r>
              <a:rPr lang="en-US" sz="1200" b="0" i="0" kern="1200" baseline="0" dirty="0">
                <a:solidFill>
                  <a:schemeClr val="tx1"/>
                </a:solidFill>
                <a:effectLst/>
                <a:latin typeface="Arial"/>
                <a:ea typeface="+mn-ea"/>
                <a:cs typeface="+mn-cs"/>
              </a:rPr>
              <a:t>: You can use the AWS Policy Generator to easily generate policies. </a:t>
            </a:r>
          </a:p>
          <a:p>
            <a:pPr>
              <a:spcAft>
                <a:spcPts val="600"/>
              </a:spcAft>
            </a:pPr>
            <a:r>
              <a:rPr lang="en-US" sz="1200" b="1" i="0" kern="1200" dirty="0">
                <a:solidFill>
                  <a:schemeClr val="tx1"/>
                </a:solidFill>
                <a:effectLst/>
                <a:latin typeface="Arial"/>
                <a:ea typeface="+mn-ea"/>
                <a:cs typeface="+mn-cs"/>
              </a:rPr>
              <a:t>AWS</a:t>
            </a:r>
            <a:r>
              <a:rPr lang="en-US" sz="1200" b="1" i="0" kern="1200" baseline="0" dirty="0">
                <a:solidFill>
                  <a:schemeClr val="tx1"/>
                </a:solidFill>
                <a:effectLst/>
                <a:latin typeface="Arial"/>
                <a:ea typeface="+mn-ea"/>
                <a:cs typeface="+mn-cs"/>
              </a:rPr>
              <a:t> </a:t>
            </a:r>
            <a:r>
              <a:rPr lang="en-US" sz="1200" b="1" i="0" kern="1200" dirty="0">
                <a:solidFill>
                  <a:schemeClr val="tx1"/>
                </a:solidFill>
                <a:effectLst/>
                <a:latin typeface="Arial"/>
                <a:ea typeface="+mn-ea"/>
                <a:cs typeface="+mn-cs"/>
              </a:rPr>
              <a:t>Policy Validator</a:t>
            </a:r>
            <a:r>
              <a:rPr lang="en-US" sz="1200" b="0" i="0" kern="1200" dirty="0">
                <a:solidFill>
                  <a:schemeClr val="tx1"/>
                </a:solidFill>
                <a:effectLst/>
                <a:latin typeface="Arial"/>
                <a:ea typeface="+mn-ea"/>
                <a:cs typeface="+mn-cs"/>
              </a:rPr>
              <a:t>: The Policy Validator automatically examines your existing IAM access control policies to ensure that they comply with the IAM policy grammar.</a:t>
            </a:r>
          </a:p>
          <a:p>
            <a:pPr>
              <a:spcAft>
                <a:spcPts val="600"/>
              </a:spcAft>
            </a:pPr>
            <a:r>
              <a:rPr lang="en-US" sz="1200" b="1" i="0" kern="1200" dirty="0">
                <a:solidFill>
                  <a:schemeClr val="tx1"/>
                </a:solidFill>
                <a:effectLst/>
                <a:latin typeface="Arial"/>
                <a:ea typeface="+mn-ea"/>
                <a:cs typeface="+mn-cs"/>
              </a:rPr>
              <a:t>AWS</a:t>
            </a:r>
            <a:r>
              <a:rPr lang="en-US" sz="1200" b="1" i="0" kern="1200" baseline="0" dirty="0">
                <a:solidFill>
                  <a:schemeClr val="tx1"/>
                </a:solidFill>
                <a:effectLst/>
                <a:latin typeface="Arial"/>
                <a:ea typeface="+mn-ea"/>
                <a:cs typeface="+mn-cs"/>
              </a:rPr>
              <a:t> </a:t>
            </a:r>
            <a:r>
              <a:rPr lang="en-US" sz="1200" b="1" i="0" kern="1200" dirty="0">
                <a:solidFill>
                  <a:schemeClr val="tx1"/>
                </a:solidFill>
                <a:effectLst/>
                <a:latin typeface="Arial"/>
                <a:ea typeface="+mn-ea"/>
                <a:cs typeface="+mn-cs"/>
              </a:rPr>
              <a:t>Policy Simulator</a:t>
            </a:r>
            <a:r>
              <a:rPr lang="en-US" sz="1200" b="0" i="0" kern="1200" dirty="0">
                <a:solidFill>
                  <a:schemeClr val="tx1"/>
                </a:solidFill>
                <a:effectLst/>
                <a:latin typeface="Arial"/>
                <a:ea typeface="+mn-ea"/>
                <a:cs typeface="+mn-cs"/>
              </a:rPr>
              <a:t>: The simulator evaluates the policies that you choose and determines the effective permissions for each of the actions that you specify. The simulator uses the same policy evaluation engine that is used during real requests to AWS services.  </a:t>
            </a:r>
          </a:p>
          <a:p>
            <a:pPr>
              <a:spcAft>
                <a:spcPts val="600"/>
              </a:spcAft>
            </a:pPr>
            <a:r>
              <a:rPr lang="en-US" sz="1200" b="1" i="0" kern="1200" dirty="0">
                <a:solidFill>
                  <a:schemeClr val="tx1"/>
                </a:solidFill>
                <a:effectLst/>
                <a:latin typeface="Arial"/>
                <a:ea typeface="+mn-ea"/>
                <a:cs typeface="+mn-cs"/>
              </a:rPr>
              <a:t>Managed policies</a:t>
            </a:r>
            <a:r>
              <a:rPr lang="en-US" sz="1200" b="0" i="0" kern="1200" dirty="0">
                <a:solidFill>
                  <a:schemeClr val="tx1"/>
                </a:solidFill>
                <a:effectLst/>
                <a:latin typeface="Arial"/>
                <a:ea typeface="+mn-ea"/>
                <a:cs typeface="+mn-cs"/>
              </a:rPr>
              <a:t>: Standalone policies that you can attach to multiple users, groups, and roles in your AWS account. Managed policies apply only to identities (users, groups, and roles) - not resources. You can use two types of managed policies:</a:t>
            </a:r>
          </a:p>
          <a:p>
            <a:pPr marL="171450" indent="-171450">
              <a:spcAft>
                <a:spcPts val="600"/>
              </a:spcAft>
              <a:buFont typeface="Arial" panose="020B0604020202020204" pitchFamily="34" charset="0"/>
              <a:buChar char="•"/>
            </a:pPr>
            <a:r>
              <a:rPr lang="en-US" sz="1200" b="1" i="0" kern="1200" dirty="0">
                <a:solidFill>
                  <a:schemeClr val="tx1"/>
                </a:solidFill>
                <a:effectLst/>
                <a:latin typeface="Arial"/>
                <a:ea typeface="+mn-ea"/>
                <a:cs typeface="+mn-cs"/>
              </a:rPr>
              <a:t>AWS-managed policies</a:t>
            </a:r>
            <a:r>
              <a:rPr lang="en-US" sz="1200" b="0" i="0" kern="1200" dirty="0">
                <a:solidFill>
                  <a:schemeClr val="tx1"/>
                </a:solidFill>
                <a:effectLst/>
                <a:latin typeface="Arial"/>
                <a:ea typeface="+mn-ea"/>
                <a:cs typeface="+mn-cs"/>
              </a:rPr>
              <a:t>: Managed policies that are created and managed by AWS. If you are new to using policies, we recommended that you start by using AWS managed policies.</a:t>
            </a:r>
          </a:p>
          <a:p>
            <a:pPr marL="171450" indent="-171450">
              <a:spcAft>
                <a:spcPts val="600"/>
              </a:spcAft>
              <a:buFont typeface="Arial" panose="020B0604020202020204" pitchFamily="34" charset="0"/>
              <a:buChar char="•"/>
            </a:pPr>
            <a:r>
              <a:rPr lang="en-US" sz="1200" b="1" i="0" kern="1200" dirty="0">
                <a:solidFill>
                  <a:schemeClr val="tx1"/>
                </a:solidFill>
                <a:effectLst/>
                <a:latin typeface="Arial"/>
                <a:ea typeface="+mn-ea"/>
                <a:cs typeface="+mn-cs"/>
              </a:rPr>
              <a:t>Customer-managed policies</a:t>
            </a:r>
            <a:r>
              <a:rPr lang="en-US" sz="1200" b="0" i="0" kern="1200" dirty="0">
                <a:solidFill>
                  <a:schemeClr val="tx1"/>
                </a:solidFill>
                <a:effectLst/>
                <a:latin typeface="Arial"/>
                <a:ea typeface="+mn-ea"/>
                <a:cs typeface="+mn-cs"/>
              </a:rPr>
              <a:t>: Managed policies that you create and manage in your AWS account. Using customer-managed policies, you have more precise control over your policies than when using AWS managed policies.</a:t>
            </a:r>
          </a:p>
          <a:p>
            <a:pPr marL="0" indent="0">
              <a:spcAft>
                <a:spcPts val="600"/>
              </a:spcAft>
              <a:buFont typeface="Arial" panose="020B0604020202020204" pitchFamily="34" charset="0"/>
              <a:buNone/>
            </a:pPr>
            <a:r>
              <a:rPr lang="en-US" sz="1200" b="1" i="0" kern="1200" dirty="0">
                <a:solidFill>
                  <a:schemeClr val="tx1"/>
                </a:solidFill>
                <a:effectLst/>
                <a:latin typeface="Arial"/>
                <a:ea typeface="+mn-ea"/>
                <a:cs typeface="+mn-cs"/>
              </a:rPr>
              <a:t>Inline policies:</a:t>
            </a:r>
            <a:r>
              <a:rPr lang="en-US" sz="1200" b="0" i="0" kern="1200" dirty="0">
                <a:solidFill>
                  <a:schemeClr val="tx1"/>
                </a:solidFill>
                <a:effectLst/>
                <a:latin typeface="Arial"/>
                <a:ea typeface="+mn-ea"/>
                <a:cs typeface="+mn-cs"/>
              </a:rPr>
              <a:t> Policies that you create and manage, and that are embedded directly into a single user, group, or role. </a:t>
            </a:r>
          </a:p>
          <a:p>
            <a:pPr>
              <a:spcAft>
                <a:spcPts val="600"/>
              </a:spcAft>
            </a:pPr>
            <a:r>
              <a:rPr lang="en-US" b="0" dirty="0"/>
              <a:t>For more information, see:</a:t>
            </a:r>
          </a:p>
          <a:p>
            <a:pPr marL="171450" indent="-171450">
              <a:spcAft>
                <a:spcPts val="600"/>
              </a:spcAft>
              <a:buFont typeface="Arial" panose="020B0604020202020204" pitchFamily="34" charset="0"/>
              <a:buChar char="•"/>
            </a:pPr>
            <a:r>
              <a:rPr lang="en-US" dirty="0"/>
              <a:t>AWS Policy Generator - </a:t>
            </a:r>
            <a:r>
              <a:rPr lang="en-US" dirty="0">
                <a:hlinkClick r:id="rId3"/>
              </a:rPr>
              <a:t>http://awspolicygen.s3.amazonaws.com/policygen.html</a:t>
            </a:r>
            <a:r>
              <a:rPr lang="en-US" dirty="0"/>
              <a:t> </a:t>
            </a:r>
            <a:endParaRPr lang="en-US" b="0" dirty="0"/>
          </a:p>
          <a:p>
            <a:pPr marL="171450" indent="-171450">
              <a:spcAft>
                <a:spcPts val="600"/>
              </a:spcAft>
              <a:buFont typeface="Arial" panose="020B0604020202020204" pitchFamily="34" charset="0"/>
              <a:buChar char="•"/>
            </a:pPr>
            <a:r>
              <a:rPr lang="en-US" dirty="0"/>
              <a:t>Access the Policy Simulator - </a:t>
            </a:r>
            <a:r>
              <a:rPr lang="en-US" dirty="0">
                <a:hlinkClick r:id="rId4"/>
              </a:rPr>
              <a:t>https://policysim.aws.amazon.com/home/index.jsp</a:t>
            </a:r>
            <a:r>
              <a:rPr lang="en-US" dirty="0"/>
              <a:t> </a:t>
            </a:r>
            <a:endParaRPr lang="en-US" b="0" dirty="0"/>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Arial"/>
                <a:ea typeface="+mn-ea"/>
                <a:cs typeface="+mn-cs"/>
              </a:rPr>
              <a:t>Overview of IAM Policies -</a:t>
            </a:r>
            <a:r>
              <a:rPr lang="en-US" sz="1200" b="1" i="0" kern="1200" baseline="0" dirty="0">
                <a:solidFill>
                  <a:schemeClr val="tx1"/>
                </a:solidFill>
                <a:effectLst/>
                <a:latin typeface="Arial"/>
                <a:ea typeface="+mn-ea"/>
                <a:cs typeface="+mn-cs"/>
              </a:rPr>
              <a:t> </a:t>
            </a:r>
            <a:r>
              <a:rPr lang="en-US" dirty="0">
                <a:hlinkClick r:id="rId5"/>
              </a:rPr>
              <a:t>http://docs.aws.amazon.com/IAM/latest/UserGuide/access_policies.html</a:t>
            </a:r>
            <a:r>
              <a:rPr lang="en-US" dirty="0"/>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Arial"/>
                <a:ea typeface="+mn-ea"/>
                <a:cs typeface="+mn-cs"/>
              </a:rPr>
              <a:t>IAM Policy Elements Reference</a:t>
            </a:r>
            <a:r>
              <a:rPr lang="en-US" b="1" dirty="0"/>
              <a:t> - </a:t>
            </a:r>
            <a:r>
              <a:rPr lang="en-US" dirty="0">
                <a:hlinkClick r:id="rId6"/>
              </a:rPr>
              <a:t>http://docs.aws.amazon.com/IAM/latest/UserGuide/reference_policies_elements.html</a:t>
            </a:r>
            <a:r>
              <a:rPr lang="en-US" dirty="0"/>
              <a:t> </a:t>
            </a:r>
          </a:p>
        </p:txBody>
      </p:sp>
    </p:spTree>
    <p:extLst>
      <p:ext uri="{BB962C8B-B14F-4D97-AF65-F5344CB8AC3E}">
        <p14:creationId xmlns:p14="http://schemas.microsoft.com/office/powerpoint/2010/main" val="3364299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b="0" i="0" kern="1200" dirty="0">
                <a:solidFill>
                  <a:schemeClr val="tx1"/>
                </a:solidFill>
                <a:effectLst/>
                <a:latin typeface="Arial"/>
                <a:ea typeface="+mn-ea"/>
                <a:cs typeface="+mn-cs"/>
              </a:rPr>
              <a:t>IAM policies are assigned to IAM</a:t>
            </a:r>
            <a:r>
              <a:rPr lang="en-US" sz="1200" b="0" i="0" kern="1200" baseline="0" dirty="0">
                <a:solidFill>
                  <a:schemeClr val="tx1"/>
                </a:solidFill>
                <a:effectLst/>
                <a:latin typeface="Arial"/>
                <a:ea typeface="+mn-ea"/>
                <a:cs typeface="+mn-cs"/>
              </a:rPr>
              <a:t> users and groups. These users are bound by the permissions defined in the IAM policy.</a:t>
            </a:r>
            <a:endParaRPr lang="en-US" sz="1200" b="0" i="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1670504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4724105"/>
          </a:xfrm>
        </p:spPr>
        <p:txBody>
          <a:bodyPr/>
          <a:lstStyle/>
          <a:p>
            <a:pPr eaLnBrk="1" hangingPunct="1">
              <a:spcBef>
                <a:spcPct val="0"/>
              </a:spcBef>
              <a:spcAft>
                <a:spcPts val="600"/>
              </a:spcAft>
            </a:pPr>
            <a:r>
              <a:rPr lang="en-US" dirty="0"/>
              <a:t>AWS is steadily expanding its global infrastructure to help customers achieve lower latency and higher throughput and to ensure that your data resides only in the region you specify. As you and all customers grow their businesses, AWS will continue to provide infrastructure that meets your global requirements.</a:t>
            </a:r>
          </a:p>
          <a:p>
            <a:pPr eaLnBrk="1" hangingPunct="1">
              <a:spcBef>
                <a:spcPct val="0"/>
              </a:spcBef>
              <a:spcAft>
                <a:spcPts val="600"/>
              </a:spcAft>
            </a:pPr>
            <a:r>
              <a:rPr lang="en-US" dirty="0"/>
              <a:t>As of January 2016, AWS has 12 geographic regions with 32 Availability Zones. The AWS </a:t>
            </a:r>
            <a:r>
              <a:rPr lang="en-US" dirty="0" err="1"/>
              <a:t>GovCloud</a:t>
            </a:r>
            <a:r>
              <a:rPr lang="en-US" dirty="0"/>
              <a:t> (US) Region is an isolated region designed to allow US government agencies and customers to move sensitive workloads into the cloud by addressing their specific regulatory and compliance requirements. AWS products and services are available by region so you may not see all regions available for a given service. </a:t>
            </a:r>
          </a:p>
          <a:p>
            <a:pPr defTabSz="457133">
              <a:spcBef>
                <a:spcPct val="0"/>
              </a:spcBef>
              <a:spcAft>
                <a:spcPts val="600"/>
              </a:spcAft>
              <a:defRPr/>
            </a:pPr>
            <a:r>
              <a:rPr lang="en-US" dirty="0"/>
              <a:t>You can run applications and workloads from a region to reduce latency to end users while avoiding the up-front expenses, long-term commitments, and scaling challenges associated with maintaining and operating a global infrastructure. In 2016, the AWS Global Infrastructure will expand with at least 10 new Availability Zones in new geographic regions including Ohio in North America, Ningxia in China, India, Korea, and the United Kingdom.</a:t>
            </a:r>
          </a:p>
          <a:p>
            <a:pPr defTabSz="457133">
              <a:spcBef>
                <a:spcPct val="0"/>
              </a:spcBef>
              <a:spcAft>
                <a:spcPts val="600"/>
              </a:spcAft>
              <a:defRPr/>
            </a:pPr>
            <a:r>
              <a:rPr lang="en-US" dirty="0"/>
              <a:t>For more information, see: </a:t>
            </a:r>
            <a:r>
              <a:rPr lang="en-US" dirty="0">
                <a:hlinkClick r:id="rId3"/>
              </a:rPr>
              <a:t>http://aws.amazon.com/about-aws/global-infrastructure/</a:t>
            </a:r>
            <a:endParaRPr lang="en-US" dirty="0"/>
          </a:p>
        </p:txBody>
      </p:sp>
    </p:spTree>
    <p:extLst>
      <p:ext uri="{BB962C8B-B14F-4D97-AF65-F5344CB8AC3E}">
        <p14:creationId xmlns:p14="http://schemas.microsoft.com/office/powerpoint/2010/main" val="18508226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aseline="0" dirty="0"/>
              <a:t>IAM policies may also be assigned to an IAM role.</a:t>
            </a:r>
          </a:p>
          <a:p>
            <a:pPr>
              <a:spcAft>
                <a:spcPts val="600"/>
              </a:spcAft>
            </a:pPr>
            <a:endParaRPr lang="en-US" baseline="0" dirty="0"/>
          </a:p>
          <a:p>
            <a:pPr>
              <a:spcAft>
                <a:spcPts val="600"/>
              </a:spcAft>
            </a:pPr>
            <a:r>
              <a:rPr lang="en-US" baseline="0" dirty="0"/>
              <a:t>For more information, see: </a:t>
            </a:r>
            <a:r>
              <a:rPr lang="en-US" dirty="0">
                <a:hlinkClick r:id="rId3"/>
              </a:rPr>
              <a:t>http://docs.aws.amazon.com/IAM/latest/UserGuide/id_roles.html</a:t>
            </a:r>
            <a:r>
              <a:rPr lang="en-US" dirty="0"/>
              <a:t> </a:t>
            </a:r>
          </a:p>
        </p:txBody>
      </p:sp>
    </p:spTree>
    <p:extLst>
      <p:ext uri="{BB962C8B-B14F-4D97-AF65-F5344CB8AC3E}">
        <p14:creationId xmlns:p14="http://schemas.microsoft.com/office/powerpoint/2010/main" val="33794794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aseline="0" dirty="0"/>
              <a:t>IAM policies may also be assigned to an IAM role.</a:t>
            </a:r>
          </a:p>
          <a:p>
            <a:pPr>
              <a:spcAft>
                <a:spcPts val="600"/>
              </a:spcAft>
            </a:pPr>
            <a:r>
              <a:rPr lang="en-US" baseline="0" dirty="0"/>
              <a:t>An IAM role is similar to a user, in that it is an AWS identity with permission policies that determine what the identity can and cannot do in AWS. A role does not have any credentials (password or access keys) associated with it. Instead, if a user is assigned to a role, access keys are created dynamically and provided to the user.</a:t>
            </a:r>
          </a:p>
          <a:p>
            <a:pPr>
              <a:spcAft>
                <a:spcPts val="600"/>
              </a:spcAft>
            </a:pPr>
            <a:r>
              <a:rPr lang="en-US" baseline="0" dirty="0"/>
              <a:t>For more information, see: </a:t>
            </a:r>
            <a:r>
              <a:rPr lang="en-US" dirty="0">
                <a:hlinkClick r:id="rId3"/>
              </a:rPr>
              <a:t>http://docs.aws.amazon.com/IAM/latest/UserGuide/id_roles.html</a:t>
            </a:r>
            <a:r>
              <a:rPr lang="en-US" dirty="0"/>
              <a:t> </a:t>
            </a:r>
          </a:p>
        </p:txBody>
      </p:sp>
    </p:spTree>
    <p:extLst>
      <p:ext uri="{BB962C8B-B14F-4D97-AF65-F5344CB8AC3E}">
        <p14:creationId xmlns:p14="http://schemas.microsoft.com/office/powerpoint/2010/main" val="8083496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b="0" i="0" kern="1200" dirty="0">
                <a:solidFill>
                  <a:schemeClr val="tx1"/>
                </a:solidFill>
                <a:effectLst/>
                <a:latin typeface="Arial"/>
                <a:ea typeface="+mn-ea"/>
                <a:cs typeface="+mn-cs"/>
              </a:rPr>
              <a:t>You can use roles to delegate access to users, applications, or services that don't normally have access to your AWS resources. </a:t>
            </a:r>
            <a:endParaRPr lang="en-US" baseline="0" dirty="0"/>
          </a:p>
        </p:txBody>
      </p:sp>
    </p:spTree>
    <p:extLst>
      <p:ext uri="{BB962C8B-B14F-4D97-AF65-F5344CB8AC3E}">
        <p14:creationId xmlns:p14="http://schemas.microsoft.com/office/powerpoint/2010/main" val="42579071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In the example above, a custom application written in Python and hosted on an Amazon EC2 instance needs to interact with objects stored in an Amazon S3 bucket. Applications may access AWS resources in multiple ways. One way is to embed your AWS access key ID and secret access key in the application code or in a </a:t>
            </a:r>
            <a:r>
              <a:rPr lang="en-US" dirty="0" err="1"/>
              <a:t>config</a:t>
            </a:r>
            <a:r>
              <a:rPr lang="en-US" dirty="0"/>
              <a:t> file supported by the application. However, doing so may compromise the user’s credentials. Changing or rotating the user’s credentials would require an update in the code each time. This approach is not secure and feasible in many cases. The alternative and secure option is to use an IAM role to pass temporary security credentials as part of an instance profile.</a:t>
            </a:r>
          </a:p>
          <a:p>
            <a:pPr marL="0" marR="0" indent="0" algn="l" defTabSz="457200" rtl="0" eaLnBrk="1" fontAlgn="auto" latinLnBrk="0" hangingPunct="1">
              <a:lnSpc>
                <a:spcPct val="100000"/>
              </a:lnSpc>
              <a:spcBef>
                <a:spcPts val="0"/>
              </a:spcBef>
              <a:spcAft>
                <a:spcPts val="600"/>
              </a:spcAft>
              <a:buClrTx/>
              <a:buSzTx/>
              <a:buFontTx/>
              <a:buNone/>
              <a:tabLst/>
              <a:defRPr/>
            </a:pPr>
            <a:r>
              <a:rPr lang="en-US" sz="1200" b="0" i="0" kern="1200" dirty="0">
                <a:solidFill>
                  <a:schemeClr val="tx1"/>
                </a:solidFill>
                <a:effectLst/>
                <a:latin typeface="Arial"/>
                <a:ea typeface="+mn-ea"/>
                <a:cs typeface="+mn-cs"/>
              </a:rPr>
              <a:t>For more information, see:</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Arial"/>
                <a:ea typeface="+mn-ea"/>
                <a:cs typeface="+mn-cs"/>
              </a:rPr>
              <a:t>Using Instance Profiles</a:t>
            </a:r>
            <a:r>
              <a:rPr lang="en-US" sz="1200" b="0" i="0" kern="1200" baseline="0" dirty="0">
                <a:solidFill>
                  <a:schemeClr val="tx1"/>
                </a:solidFill>
                <a:effectLst/>
                <a:latin typeface="Arial"/>
                <a:ea typeface="+mn-ea"/>
                <a:cs typeface="+mn-cs"/>
              </a:rPr>
              <a:t> - </a:t>
            </a:r>
            <a:r>
              <a:rPr lang="en-US" dirty="0">
                <a:hlinkClick r:id="rId3"/>
              </a:rPr>
              <a:t>http://docs.aws.amazon.com/IAM/latest/UserGuide/id_roles_use_switch-role-ec2_instance-profiles.html</a:t>
            </a:r>
            <a:r>
              <a:rPr lang="en-US" dirty="0"/>
              <a:t> </a:t>
            </a:r>
            <a:endParaRPr lang="en-US" b="0" dirty="0"/>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0" i="0" kern="1200" dirty="0">
                <a:solidFill>
                  <a:schemeClr val="tx1"/>
                </a:solidFill>
                <a:effectLst/>
                <a:latin typeface="Arial"/>
                <a:ea typeface="+mn-ea"/>
                <a:cs typeface="+mn-cs"/>
              </a:rPr>
              <a:t>IAM Roles for Amazon EC2</a:t>
            </a:r>
            <a:r>
              <a:rPr lang="en-US" sz="1200" b="0" i="0" kern="1200" baseline="0" dirty="0">
                <a:solidFill>
                  <a:schemeClr val="tx1"/>
                </a:solidFill>
                <a:effectLst/>
                <a:latin typeface="Arial"/>
                <a:ea typeface="+mn-ea"/>
                <a:cs typeface="+mn-cs"/>
              </a:rPr>
              <a:t> - </a:t>
            </a:r>
            <a:r>
              <a:rPr lang="en-US" dirty="0">
                <a:hlinkClick r:id="rId4"/>
              </a:rPr>
              <a:t>http://docs.aws.amazon.com/AWSEC2/latest/UserGuide/iam-roles-for-amazon-ec2.html</a:t>
            </a:r>
            <a:r>
              <a:rPr lang="en-US" dirty="0"/>
              <a:t> </a:t>
            </a:r>
          </a:p>
        </p:txBody>
      </p:sp>
    </p:spTree>
    <p:extLst>
      <p:ext uri="{BB962C8B-B14F-4D97-AF65-F5344CB8AC3E}">
        <p14:creationId xmlns:p14="http://schemas.microsoft.com/office/powerpoint/2010/main" val="6972755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3108" y="4433961"/>
            <a:ext cx="5852159" cy="4681903"/>
          </a:xfrm>
        </p:spPr>
        <p:txBody>
          <a:bodyPr/>
          <a:lstStyle/>
          <a:p>
            <a:pPr>
              <a:spcAft>
                <a:spcPts val="600"/>
              </a:spcAft>
            </a:pPr>
            <a:r>
              <a:rPr lang="en-US" dirty="0"/>
              <a:t>An instance profile is a container for an IAM role that you can use to pass role information to an EC2 instance when the instance starts.</a:t>
            </a:r>
          </a:p>
          <a:p>
            <a:pPr marL="0" marR="0" indent="0" algn="l" defTabSz="457200" rtl="0" eaLnBrk="1" fontAlgn="auto" latinLnBrk="0" hangingPunct="1">
              <a:lnSpc>
                <a:spcPct val="100000"/>
              </a:lnSpc>
              <a:spcBef>
                <a:spcPts val="0"/>
              </a:spcBef>
              <a:spcAft>
                <a:spcPts val="600"/>
              </a:spcAft>
              <a:buClrTx/>
              <a:buSzTx/>
              <a:buFontTx/>
              <a:buNone/>
              <a:tabLst/>
              <a:defRPr/>
            </a:pPr>
            <a:r>
              <a:rPr lang="en-US" dirty="0"/>
              <a:t>In the example, an IAM role named PythonInEC2AccessS3 is created by an IAM user. The role grants access to an Amazon S3 bucket. </a:t>
            </a:r>
          </a:p>
          <a:p>
            <a:pPr marL="228600" marR="0" indent="-228600" algn="l" defTabSz="457200" rtl="0" eaLnBrk="1" fontAlgn="auto" latinLnBrk="0" hangingPunct="1">
              <a:lnSpc>
                <a:spcPct val="100000"/>
              </a:lnSpc>
              <a:spcBef>
                <a:spcPts val="0"/>
              </a:spcBef>
              <a:spcAft>
                <a:spcPts val="600"/>
              </a:spcAft>
              <a:buClrTx/>
              <a:buSzTx/>
              <a:buFontTx/>
              <a:buAutoNum type="arabicPeriod"/>
              <a:tabLst/>
              <a:defRPr/>
            </a:pPr>
            <a:r>
              <a:rPr lang="en-US" dirty="0"/>
              <a:t>An application developer selects the PythonInEC2AccessS3 role while creating the Amazon EC2 instance. The instance will host a Python application that will need access to an Amazon S3 bucket. </a:t>
            </a:r>
          </a:p>
          <a:p>
            <a:pPr marL="0" marR="0" indent="0" algn="l" defTabSz="457200" rtl="0" eaLnBrk="1" fontAlgn="auto" latinLnBrk="0" hangingPunct="1">
              <a:lnSpc>
                <a:spcPct val="100000"/>
              </a:lnSpc>
              <a:spcBef>
                <a:spcPts val="0"/>
              </a:spcBef>
              <a:spcAft>
                <a:spcPts val="600"/>
              </a:spcAft>
              <a:buClrTx/>
              <a:buSzTx/>
              <a:buFontTx/>
              <a:buNone/>
              <a:tabLst/>
              <a:defRPr/>
            </a:pPr>
            <a:r>
              <a:rPr lang="en-US" b="1" dirty="0"/>
              <a:t>Note</a:t>
            </a:r>
            <a:r>
              <a:rPr lang="en-US" dirty="0"/>
              <a:t> An IAM role may be associated with an EC2 instance only during creation. The policy associated with the role can be modified at any time. A user launching an EC2 instance also needs appropriate permissions to associate an IAM role to the EC2 instance.</a:t>
            </a:r>
          </a:p>
          <a:p>
            <a:pPr marL="228600" indent="-228600">
              <a:spcAft>
                <a:spcPts val="600"/>
              </a:spcAft>
              <a:buAutoNum type="arabicPeriod" startAt="2"/>
            </a:pPr>
            <a:r>
              <a:rPr lang="en-US" dirty="0"/>
              <a:t>The Python application is installed on the EC2 instance. AWS SDK for Python (Boto3) is also installed on the instance. The application tries to access an Amazon S3 bucket. However, AWS credentials are not available on the instance.</a:t>
            </a:r>
          </a:p>
          <a:p>
            <a:pPr marL="228600" indent="-228600">
              <a:spcAft>
                <a:spcPts val="600"/>
              </a:spcAft>
              <a:buAutoNum type="arabicPeriod" startAt="2"/>
            </a:pPr>
            <a:r>
              <a:rPr lang="en-US" dirty="0"/>
              <a:t>The Python application uses the EC2 metadata service to gain access to temporary security credentials. </a:t>
            </a:r>
          </a:p>
          <a:p>
            <a:pPr marL="228600" indent="-228600">
              <a:spcAft>
                <a:spcPts val="600"/>
              </a:spcAft>
              <a:buAutoNum type="arabicPeriod" startAt="2"/>
            </a:pPr>
            <a:r>
              <a:rPr lang="en-US" dirty="0"/>
              <a:t>The</a:t>
            </a:r>
            <a:r>
              <a:rPr lang="en-US" baseline="0" dirty="0"/>
              <a:t> application interacts with the Amazon S3 bucket specified in the </a:t>
            </a:r>
            <a:r>
              <a:rPr lang="en-US" i="1" baseline="0" dirty="0"/>
              <a:t>PythonInEC2AccessS3</a:t>
            </a:r>
            <a:r>
              <a:rPr lang="en-US" b="1" i="1" baseline="0" dirty="0"/>
              <a:t> </a:t>
            </a:r>
            <a:r>
              <a:rPr lang="en-US" b="0" i="0" baseline="0" dirty="0"/>
              <a:t>role.</a:t>
            </a:r>
            <a:endParaRPr lang="en-US" dirty="0"/>
          </a:p>
          <a:p>
            <a:pPr>
              <a:spcAft>
                <a:spcPts val="600"/>
              </a:spcAft>
            </a:pPr>
            <a:r>
              <a:rPr lang="en-US" dirty="0"/>
              <a:t>For more information, see: </a:t>
            </a:r>
            <a:r>
              <a:rPr lang="en-US" dirty="0">
                <a:hlinkClick r:id="rId3"/>
              </a:rPr>
              <a:t>http://docs.aws.amazon.com/AWSEC2/latest/UserGuide/iam-roles-for-amazon-ec2.html#instance-metadata-security-credentials</a:t>
            </a:r>
            <a:r>
              <a:rPr lang="en-US" dirty="0"/>
              <a:t> </a:t>
            </a:r>
          </a:p>
        </p:txBody>
      </p:sp>
    </p:spTree>
    <p:extLst>
      <p:ext uri="{BB962C8B-B14F-4D97-AF65-F5344CB8AC3E}">
        <p14:creationId xmlns:p14="http://schemas.microsoft.com/office/powerpoint/2010/main" val="2437781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513092"/>
          </a:xfrm>
        </p:spPr>
        <p:txBody>
          <a:bodyPr/>
          <a:lstStyle/>
          <a:p>
            <a:pPr>
              <a:spcAft>
                <a:spcPts val="600"/>
              </a:spcAft>
            </a:pPr>
            <a:r>
              <a:rPr lang="en-US" b="0" dirty="0"/>
              <a:t>IAM roles may also be associated with users. </a:t>
            </a:r>
          </a:p>
          <a:p>
            <a:pPr>
              <a:spcAft>
                <a:spcPts val="600"/>
              </a:spcAft>
            </a:pPr>
            <a:r>
              <a:rPr lang="en-US" b="0" dirty="0"/>
              <a:t>In the above example, there</a:t>
            </a:r>
            <a:r>
              <a:rPr lang="en-US" b="0" baseline="0" dirty="0"/>
              <a:t> are two AWS accounts A and B. </a:t>
            </a:r>
            <a:r>
              <a:rPr lang="en-US" b="0" i="1" baseline="0" dirty="0"/>
              <a:t>IAM User A-1 </a:t>
            </a:r>
            <a:r>
              <a:rPr lang="en-US" b="0" baseline="0" dirty="0"/>
              <a:t>is part of </a:t>
            </a:r>
            <a:r>
              <a:rPr lang="en-US" b="0" i="1" baseline="0" dirty="0"/>
              <a:t>Account A</a:t>
            </a:r>
            <a:r>
              <a:rPr lang="en-US" b="0" baseline="0" dirty="0"/>
              <a:t> and </a:t>
            </a:r>
            <a:r>
              <a:rPr lang="en-US" b="0" i="1" baseline="0" dirty="0"/>
              <a:t>IAM User B-1 </a:t>
            </a:r>
            <a:r>
              <a:rPr lang="en-US" b="0" baseline="0" dirty="0"/>
              <a:t>is part of </a:t>
            </a:r>
            <a:r>
              <a:rPr lang="en-US" b="0" i="1" baseline="0" dirty="0"/>
              <a:t>Account B</a:t>
            </a:r>
            <a:r>
              <a:rPr lang="en-US" b="0" baseline="0" dirty="0"/>
              <a:t>.</a:t>
            </a:r>
          </a:p>
          <a:p>
            <a:pPr marL="228600" marR="0" indent="-228600" algn="l" defTabSz="457200" rtl="0" eaLnBrk="1" fontAlgn="auto" latinLnBrk="0" hangingPunct="1">
              <a:lnSpc>
                <a:spcPct val="100000"/>
              </a:lnSpc>
              <a:spcBef>
                <a:spcPts val="0"/>
              </a:spcBef>
              <a:spcAft>
                <a:spcPts val="600"/>
              </a:spcAft>
              <a:buClrTx/>
              <a:buSzTx/>
              <a:buFontTx/>
              <a:buAutoNum type="arabicPeriod"/>
              <a:tabLst/>
              <a:defRPr/>
            </a:pPr>
            <a:r>
              <a:rPr lang="en-US" b="0" baseline="0" dirty="0"/>
              <a:t>An IAM policy named </a:t>
            </a:r>
            <a:r>
              <a:rPr lang="en-US" b="0" i="1" baseline="0" dirty="0"/>
              <a:t>IAM Admin Policy</a:t>
            </a:r>
            <a:r>
              <a:rPr lang="en-US" b="0" baseline="0" dirty="0"/>
              <a:t> with access to an Amazon S3 bucket is associated to an IAM role named </a:t>
            </a:r>
            <a:r>
              <a:rPr lang="en-US" b="0" i="1" baseline="0" dirty="0"/>
              <a:t>IAM Admin Role</a:t>
            </a:r>
            <a:r>
              <a:rPr lang="en-US" b="0" baseline="0" dirty="0"/>
              <a:t>. User A-1 has an IAM policy with restricted access. This is done because </a:t>
            </a:r>
            <a:r>
              <a:rPr lang="en-US" b="0" i="1" baseline="0" dirty="0"/>
              <a:t>User A-1</a:t>
            </a:r>
            <a:r>
              <a:rPr lang="en-US" b="0" baseline="0" dirty="0"/>
              <a:t> does not normally need administrative privileges. However, User A-1 may sometimes have to perform tasks that require administrative privileges.</a:t>
            </a:r>
          </a:p>
          <a:p>
            <a:pPr marL="228600" marR="0" indent="-228600" algn="l" defTabSz="457200" rtl="0" eaLnBrk="1" fontAlgn="auto" latinLnBrk="0" hangingPunct="1">
              <a:lnSpc>
                <a:spcPct val="100000"/>
              </a:lnSpc>
              <a:spcBef>
                <a:spcPts val="0"/>
              </a:spcBef>
              <a:spcAft>
                <a:spcPts val="600"/>
              </a:spcAft>
              <a:buClrTx/>
              <a:buSzTx/>
              <a:buFontTx/>
              <a:buAutoNum type="arabicPeriod"/>
              <a:tabLst/>
              <a:defRPr/>
            </a:pPr>
            <a:r>
              <a:rPr lang="en-US" b="0" baseline="0" dirty="0"/>
              <a:t>When required, </a:t>
            </a:r>
            <a:r>
              <a:rPr lang="en-US" b="0" i="1" baseline="0" dirty="0"/>
              <a:t>User A-1 </a:t>
            </a:r>
            <a:r>
              <a:rPr lang="en-US" b="0" i="0" baseline="0" dirty="0"/>
              <a:t>assumes the </a:t>
            </a:r>
            <a:r>
              <a:rPr lang="en-US" b="0" i="1" baseline="0" dirty="0"/>
              <a:t>IAM Admin Role. </a:t>
            </a:r>
            <a:r>
              <a:rPr lang="en-US" b="0" i="0" baseline="0" dirty="0"/>
              <a:t>Doing so gives </a:t>
            </a:r>
            <a:r>
              <a:rPr lang="en-US" b="0" i="1" baseline="0" dirty="0"/>
              <a:t>User A-1</a:t>
            </a:r>
            <a:r>
              <a:rPr lang="en-US" b="0" i="0" baseline="0" dirty="0"/>
              <a:t> access to the S3 bucket. </a:t>
            </a:r>
            <a:r>
              <a:rPr lang="en-US" sz="1200" b="0" i="0" kern="1200" dirty="0">
                <a:solidFill>
                  <a:schemeClr val="tx1"/>
                </a:solidFill>
                <a:effectLst/>
                <a:latin typeface="Arial"/>
                <a:ea typeface="+mn-ea"/>
                <a:cs typeface="+mn-cs"/>
              </a:rPr>
              <a:t>A user who assumes a role temporarily gives up his or her own permissions and instead takes on the permissions of the role. When the user exits, or stops using the role, the original user permissions are restored. It is</a:t>
            </a:r>
            <a:r>
              <a:rPr lang="en-US" sz="1200" b="0" i="0" kern="1200" baseline="0" dirty="0">
                <a:solidFill>
                  <a:schemeClr val="tx1"/>
                </a:solidFill>
                <a:effectLst/>
                <a:latin typeface="Arial"/>
                <a:ea typeface="+mn-ea"/>
                <a:cs typeface="+mn-cs"/>
              </a:rPr>
              <a:t> therefore helpful to use IAM roles instead of changing the user’s policies each time a change is required.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200" b="1" i="0" kern="1200" baseline="0" dirty="0">
                <a:solidFill>
                  <a:schemeClr val="tx1"/>
                </a:solidFill>
                <a:effectLst/>
                <a:latin typeface="Arial"/>
                <a:ea typeface="+mn-ea"/>
                <a:cs typeface="+mn-cs"/>
              </a:rPr>
              <a:t>Note</a:t>
            </a:r>
            <a:r>
              <a:rPr lang="en-US" sz="1200" b="0" i="0" kern="1200" baseline="0" dirty="0">
                <a:solidFill>
                  <a:schemeClr val="tx1"/>
                </a:solidFill>
                <a:effectLst/>
                <a:latin typeface="Arial"/>
                <a:ea typeface="+mn-ea"/>
                <a:cs typeface="+mn-cs"/>
              </a:rPr>
              <a:t> </a:t>
            </a:r>
            <a:r>
              <a:rPr lang="en-US" b="0" i="1" baseline="0" dirty="0"/>
              <a:t>User A-1</a:t>
            </a:r>
            <a:r>
              <a:rPr lang="en-US" b="0" i="0" baseline="0" dirty="0"/>
              <a:t>’s policy must contain permissions to assume the role.</a:t>
            </a:r>
          </a:p>
          <a:p>
            <a:pPr marL="228600" marR="0" indent="-228600" algn="l" defTabSz="457200" rtl="0" eaLnBrk="1" fontAlgn="auto" latinLnBrk="0" hangingPunct="1">
              <a:lnSpc>
                <a:spcPct val="100000"/>
              </a:lnSpc>
              <a:spcBef>
                <a:spcPts val="0"/>
              </a:spcBef>
              <a:spcAft>
                <a:spcPts val="600"/>
              </a:spcAft>
              <a:buClrTx/>
              <a:buSzTx/>
              <a:buFontTx/>
              <a:buAutoNum type="arabicPeriod" startAt="3"/>
              <a:tabLst/>
              <a:defRPr/>
            </a:pPr>
            <a:r>
              <a:rPr lang="en-US" b="0" i="1" baseline="0" dirty="0"/>
              <a:t>User A-1 </a:t>
            </a:r>
            <a:r>
              <a:rPr lang="en-US" b="0" i="0" baseline="0" dirty="0"/>
              <a:t>gains access to the Amazon S3 bucket.</a:t>
            </a:r>
          </a:p>
          <a:p>
            <a:pPr marL="228600" marR="0" indent="-228600" algn="l" defTabSz="457200" rtl="0" eaLnBrk="1" fontAlgn="auto" latinLnBrk="0" hangingPunct="1">
              <a:lnSpc>
                <a:spcPct val="100000"/>
              </a:lnSpc>
              <a:spcBef>
                <a:spcPts val="0"/>
              </a:spcBef>
              <a:spcAft>
                <a:spcPts val="600"/>
              </a:spcAft>
              <a:buClrTx/>
              <a:buSzTx/>
              <a:buFontTx/>
              <a:buAutoNum type="arabicPeriod" startAt="3"/>
              <a:tabLst/>
              <a:defRPr/>
            </a:pPr>
            <a:r>
              <a:rPr lang="en-US" sz="1200" b="0" i="0" kern="1200" baseline="0" dirty="0">
                <a:solidFill>
                  <a:schemeClr val="tx1"/>
                </a:solidFill>
                <a:effectLst/>
                <a:latin typeface="Arial"/>
                <a:ea typeface="+mn-ea"/>
                <a:cs typeface="+mn-cs"/>
              </a:rPr>
              <a:t>W</a:t>
            </a:r>
            <a:r>
              <a:rPr lang="en-US" sz="1200" b="0" i="0" kern="1200" dirty="0">
                <a:solidFill>
                  <a:schemeClr val="tx1"/>
                </a:solidFill>
                <a:effectLst/>
                <a:latin typeface="Arial"/>
                <a:ea typeface="+mn-ea"/>
                <a:cs typeface="+mn-cs"/>
              </a:rPr>
              <a:t>ith IAM roles, you can establish trust relationships between your </a:t>
            </a:r>
            <a:r>
              <a:rPr lang="en-US" sz="1200" b="0" i="1" kern="1200" dirty="0">
                <a:solidFill>
                  <a:schemeClr val="tx1"/>
                </a:solidFill>
                <a:effectLst/>
                <a:latin typeface="Arial"/>
                <a:ea typeface="+mn-ea"/>
                <a:cs typeface="+mn-cs"/>
              </a:rPr>
              <a:t>trusting</a:t>
            </a:r>
            <a:r>
              <a:rPr lang="en-US" sz="1200" b="0" i="0" kern="1200" dirty="0">
                <a:solidFill>
                  <a:schemeClr val="tx1"/>
                </a:solidFill>
                <a:effectLst/>
                <a:latin typeface="Arial"/>
                <a:ea typeface="+mn-ea"/>
                <a:cs typeface="+mn-cs"/>
              </a:rPr>
              <a:t> account and other AWS </a:t>
            </a:r>
            <a:r>
              <a:rPr lang="en-US" sz="1200" b="0" i="1" kern="1200" dirty="0">
                <a:solidFill>
                  <a:schemeClr val="tx1"/>
                </a:solidFill>
                <a:effectLst/>
                <a:latin typeface="Arial"/>
                <a:ea typeface="+mn-ea"/>
                <a:cs typeface="+mn-cs"/>
              </a:rPr>
              <a:t>trusted</a:t>
            </a:r>
            <a:r>
              <a:rPr lang="en-US" sz="1200" b="0" i="0" kern="1200" dirty="0">
                <a:solidFill>
                  <a:schemeClr val="tx1"/>
                </a:solidFill>
                <a:effectLst/>
                <a:latin typeface="Arial"/>
                <a:ea typeface="+mn-ea"/>
                <a:cs typeface="+mn-cs"/>
              </a:rPr>
              <a:t> accounts. The trusting account owns the resource to be accessed and the trusted account contains the users who need access to the resource. </a:t>
            </a:r>
            <a:r>
              <a:rPr lang="en-US" b="0" i="1" baseline="0" dirty="0"/>
              <a:t>User B-1 </a:t>
            </a:r>
            <a:r>
              <a:rPr lang="en-US" b="0" i="0" baseline="0" dirty="0"/>
              <a:t>from </a:t>
            </a:r>
            <a:r>
              <a:rPr lang="en-US" b="0" i="1" baseline="0" dirty="0"/>
              <a:t>Account B </a:t>
            </a:r>
            <a:r>
              <a:rPr lang="en-US" b="0" i="0" baseline="0" dirty="0"/>
              <a:t>assumes the </a:t>
            </a:r>
            <a:r>
              <a:rPr lang="en-US" b="0" i="1" baseline="0" dirty="0"/>
              <a:t>IAM Admin Role </a:t>
            </a:r>
            <a:r>
              <a:rPr lang="en-US" b="0" i="0" baseline="0" dirty="0"/>
              <a:t>from </a:t>
            </a:r>
            <a:r>
              <a:rPr lang="en-US" b="0" i="1" baseline="0" dirty="0"/>
              <a:t>Account A.</a:t>
            </a:r>
          </a:p>
          <a:p>
            <a:pPr marL="228600" marR="0" indent="-228600" algn="l" defTabSz="457200" rtl="0" eaLnBrk="1" fontAlgn="auto" latinLnBrk="0" hangingPunct="1">
              <a:lnSpc>
                <a:spcPct val="100000"/>
              </a:lnSpc>
              <a:spcBef>
                <a:spcPts val="0"/>
              </a:spcBef>
              <a:spcAft>
                <a:spcPts val="600"/>
              </a:spcAft>
              <a:buClrTx/>
              <a:buSzTx/>
              <a:buFontTx/>
              <a:buAutoNum type="arabicPeriod" startAt="3"/>
              <a:tabLst/>
              <a:defRPr/>
            </a:pPr>
            <a:r>
              <a:rPr lang="en-US" b="0" i="1" baseline="0" dirty="0"/>
              <a:t>User B-1 </a:t>
            </a:r>
            <a:r>
              <a:rPr lang="en-US" b="0" i="0" baseline="0" dirty="0"/>
              <a:t>gains access to the Amazon S3 bucket owned by </a:t>
            </a:r>
            <a:r>
              <a:rPr lang="en-US" b="0" i="1" baseline="0" dirty="0"/>
              <a:t>Account A</a:t>
            </a:r>
            <a:r>
              <a:rPr lang="en-US" b="0" i="0" baseline="0" dirty="0"/>
              <a:t>.</a:t>
            </a:r>
          </a:p>
          <a:p>
            <a:pPr>
              <a:spcAft>
                <a:spcPts val="600"/>
              </a:spcAft>
            </a:pPr>
            <a:r>
              <a:rPr lang="en-US" b="0" dirty="0"/>
              <a:t>For more information, see: </a:t>
            </a:r>
            <a:r>
              <a:rPr lang="en-US" dirty="0">
                <a:hlinkClick r:id="rId3"/>
              </a:rPr>
              <a:t>http://docs.aws.amazon.com/IAM/latest/UserGuide/id_roles_create_for-user.html</a:t>
            </a:r>
            <a:r>
              <a:rPr lang="en-US" dirty="0"/>
              <a:t> </a:t>
            </a:r>
          </a:p>
        </p:txBody>
      </p:sp>
    </p:spTree>
    <p:extLst>
      <p:ext uri="{BB962C8B-B14F-4D97-AF65-F5344CB8AC3E}">
        <p14:creationId xmlns:p14="http://schemas.microsoft.com/office/powerpoint/2010/main" val="18396583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AWS IAM is not appropriate for OS</a:t>
            </a:r>
            <a:r>
              <a:rPr lang="en-US" baseline="0" dirty="0"/>
              <a:t> and application authentication.</a:t>
            </a:r>
            <a:endParaRPr lang="en-US" dirty="0"/>
          </a:p>
        </p:txBody>
      </p:sp>
    </p:spTree>
    <p:extLst>
      <p:ext uri="{BB962C8B-B14F-4D97-AF65-F5344CB8AC3E}">
        <p14:creationId xmlns:p14="http://schemas.microsoft.com/office/powerpoint/2010/main" val="25178797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IAM is</a:t>
            </a:r>
            <a:r>
              <a:rPr lang="en-US" baseline="0" dirty="0"/>
              <a:t> a powerful service to authenticate and authorize users and AWS resources. </a:t>
            </a:r>
            <a:endParaRPr lang="en-US" dirty="0"/>
          </a:p>
        </p:txBody>
      </p:sp>
    </p:spTree>
    <p:extLst>
      <p:ext uri="{BB962C8B-B14F-4D97-AF65-F5344CB8AC3E}">
        <p14:creationId xmlns:p14="http://schemas.microsoft.com/office/powerpoint/2010/main" val="25746031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slide shows some best practices to follow with IAM.</a:t>
            </a:r>
          </a:p>
        </p:txBody>
      </p:sp>
    </p:spTree>
    <p:extLst>
      <p:ext uri="{BB962C8B-B14F-4D97-AF65-F5344CB8AC3E}">
        <p14:creationId xmlns:p14="http://schemas.microsoft.com/office/powerpoint/2010/main" val="25539440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b="0" i="0" kern="1200" dirty="0">
                <a:solidFill>
                  <a:schemeClr val="tx1"/>
                </a:solidFill>
                <a:effectLst/>
                <a:latin typeface="Arial"/>
                <a:ea typeface="+mn-ea"/>
                <a:cs typeface="+mn-cs"/>
              </a:rPr>
              <a:t>For more information,</a:t>
            </a:r>
            <a:r>
              <a:rPr lang="en-US" sz="1200" b="0" i="0" kern="1200" baseline="0" dirty="0">
                <a:solidFill>
                  <a:schemeClr val="tx1"/>
                </a:solidFill>
                <a:effectLst/>
                <a:latin typeface="Arial"/>
                <a:ea typeface="+mn-ea"/>
                <a:cs typeface="+mn-cs"/>
              </a:rPr>
              <a:t> </a:t>
            </a:r>
            <a:r>
              <a:rPr lang="en-US" sz="1200" b="0" i="0" kern="1200" baseline="0">
                <a:solidFill>
                  <a:schemeClr val="tx1"/>
                </a:solidFill>
                <a:effectLst/>
                <a:latin typeface="Arial"/>
                <a:ea typeface="+mn-ea"/>
                <a:cs typeface="+mn-cs"/>
              </a:rPr>
              <a:t>see: </a:t>
            </a:r>
            <a:r>
              <a:rPr lang="en-US">
                <a:hlinkClick r:id="rId3"/>
              </a:rPr>
              <a:t>http</a:t>
            </a:r>
            <a:r>
              <a:rPr lang="en-US" dirty="0">
                <a:hlinkClick r:id="rId3"/>
              </a:rPr>
              <a:t>://docs.aws.amazon.com/IAM/latest/UserGuide/best-practices.html</a:t>
            </a:r>
            <a:r>
              <a:rPr lang="en-US" dirty="0"/>
              <a:t> </a:t>
            </a:r>
          </a:p>
        </p:txBody>
      </p:sp>
    </p:spTree>
    <p:extLst>
      <p:ext uri="{BB962C8B-B14F-4D97-AF65-F5344CB8AC3E}">
        <p14:creationId xmlns:p14="http://schemas.microsoft.com/office/powerpoint/2010/main" val="3563330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t>Edge locations help lower latency and improve performance for end users. </a:t>
            </a:r>
          </a:p>
        </p:txBody>
      </p:sp>
    </p:spTree>
    <p:extLst>
      <p:ext uri="{BB962C8B-B14F-4D97-AF65-F5344CB8AC3E}">
        <p14:creationId xmlns:p14="http://schemas.microsoft.com/office/powerpoint/2010/main" val="6760815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0" dirty="0"/>
              <a:t>AWS </a:t>
            </a:r>
            <a:r>
              <a:rPr lang="en-US" b="0" dirty="0" err="1"/>
              <a:t>CloudTrail</a:t>
            </a:r>
            <a:r>
              <a:rPr lang="en-US" b="0" dirty="0"/>
              <a:t> is </a:t>
            </a:r>
            <a:r>
              <a:rPr lang="en-US" dirty="0"/>
              <a:t>a web service that records API calls to supported AWS services in your account and delivers log files to you.</a:t>
            </a:r>
          </a:p>
        </p:txBody>
      </p:sp>
    </p:spTree>
    <p:extLst>
      <p:ext uri="{BB962C8B-B14F-4D97-AF65-F5344CB8AC3E}">
        <p14:creationId xmlns:p14="http://schemas.microsoft.com/office/powerpoint/2010/main" val="37204661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Aft>
                <a:spcPts val="600"/>
              </a:spcAft>
              <a:buClrTx/>
              <a:buSzTx/>
              <a:buFontTx/>
              <a:buNone/>
              <a:tabLst/>
              <a:defRPr/>
            </a:pPr>
            <a:r>
              <a:rPr lang="en-US" dirty="0">
                <a:latin typeface="Arial"/>
                <a:cs typeface="Arial"/>
              </a:rPr>
              <a:t>You have reached the end of this training module</a:t>
            </a:r>
            <a:r>
              <a:rPr lang="en-US">
                <a:latin typeface="Arial"/>
                <a:cs typeface="Arial"/>
              </a:rPr>
              <a:t>. </a:t>
            </a:r>
            <a:r>
              <a:rPr lang="en-US" sz="1200" b="0">
                <a:gradFill>
                  <a:gsLst>
                    <a:gs pos="0">
                      <a:schemeClr val="tx1"/>
                    </a:gs>
                    <a:gs pos="100000">
                      <a:schemeClr val="tx1"/>
                    </a:gs>
                  </a:gsLst>
                  <a:lin ang="5400000" scaled="0"/>
                </a:gradFill>
                <a:latin typeface="Arial"/>
                <a:cs typeface="Arial"/>
              </a:rPr>
              <a:t>T</a:t>
            </a:r>
            <a:r>
              <a:rPr lang="en-US">
                <a:latin typeface="Arial"/>
                <a:cs typeface="Arial"/>
              </a:rPr>
              <a:t>est </a:t>
            </a:r>
            <a:r>
              <a:rPr lang="en-US" dirty="0">
                <a:latin typeface="Arial"/>
                <a:cs typeface="Arial"/>
              </a:rPr>
              <a:t>out</a:t>
            </a:r>
            <a:r>
              <a:rPr lang="en-US" baseline="0" dirty="0">
                <a:latin typeface="Arial"/>
                <a:cs typeface="Arial"/>
              </a:rPr>
              <a:t> some of your new skills! </a:t>
            </a:r>
            <a:endParaRPr lang="en-US" dirty="0">
              <a:latin typeface="Calibri" charset="0"/>
            </a:endParaRPr>
          </a:p>
        </p:txBody>
      </p:sp>
    </p:spTree>
    <p:extLst>
      <p:ext uri="{BB962C8B-B14F-4D97-AF65-F5344CB8AC3E}">
        <p14:creationId xmlns:p14="http://schemas.microsoft.com/office/powerpoint/2010/main" val="13978070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The instructor will</a:t>
            </a:r>
            <a:r>
              <a:rPr lang="en-US" baseline="0" dirty="0"/>
              <a:t> demonstrate how to create a user, role, group, and policy using the IAM console.</a:t>
            </a:r>
            <a:endParaRPr lang="en-US" dirty="0"/>
          </a:p>
        </p:txBody>
      </p:sp>
    </p:spTree>
    <p:extLst>
      <p:ext uri="{BB962C8B-B14F-4D97-AF65-F5344CB8AC3E}">
        <p14:creationId xmlns:p14="http://schemas.microsoft.com/office/powerpoint/2010/main" val="2180744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Understand the concepts of fundamental AWS database services including:</a:t>
            </a:r>
          </a:p>
          <a:p>
            <a:pPr marL="171425" indent="-171425">
              <a:spcAft>
                <a:spcPts val="600"/>
              </a:spcAft>
              <a:buFont typeface="Arial" panose="020B0604020202020204" pitchFamily="34" charset="0"/>
              <a:buChar char="•"/>
            </a:pPr>
            <a:r>
              <a:rPr lang="en-US" dirty="0"/>
              <a:t>Amazon Relational Database Service (RDS)</a:t>
            </a:r>
          </a:p>
          <a:p>
            <a:pPr marL="628558" lvl="1" indent="-171425">
              <a:spcAft>
                <a:spcPts val="600"/>
              </a:spcAft>
              <a:buFont typeface="Arial" panose="020B0604020202020204" pitchFamily="34" charset="0"/>
              <a:buChar char="•"/>
            </a:pPr>
            <a:r>
              <a:rPr lang="en-US" dirty="0"/>
              <a:t>DB instances</a:t>
            </a:r>
          </a:p>
          <a:p>
            <a:pPr marL="628558" lvl="1" indent="-171425">
              <a:spcAft>
                <a:spcPts val="600"/>
              </a:spcAft>
              <a:buFont typeface="Arial" panose="020B0604020202020204" pitchFamily="34" charset="0"/>
              <a:buChar char="•"/>
            </a:pPr>
            <a:r>
              <a:rPr lang="en-US" dirty="0"/>
              <a:t>Security groups</a:t>
            </a:r>
          </a:p>
          <a:p>
            <a:pPr marL="628558" lvl="1" indent="-171425">
              <a:spcAft>
                <a:spcPts val="600"/>
              </a:spcAft>
              <a:buFont typeface="Arial" panose="020B0604020202020204" pitchFamily="34" charset="0"/>
              <a:buChar char="•"/>
            </a:pPr>
            <a:r>
              <a:rPr lang="en-US" dirty="0"/>
              <a:t>RDS Interfaces</a:t>
            </a:r>
          </a:p>
          <a:p>
            <a:pPr marL="171425" indent="-171425">
              <a:spcAft>
                <a:spcPts val="600"/>
              </a:spcAft>
              <a:buFont typeface="Arial" panose="020B0604020202020204" pitchFamily="34" charset="0"/>
              <a:buChar char="•"/>
            </a:pPr>
            <a:r>
              <a:rPr lang="en-US" dirty="0"/>
              <a:t>Amazon </a:t>
            </a:r>
            <a:r>
              <a:rPr lang="en-US" dirty="0" err="1"/>
              <a:t>DynamoDB</a:t>
            </a:r>
            <a:endParaRPr lang="en-US" dirty="0"/>
          </a:p>
          <a:p>
            <a:pPr marL="628558" lvl="1" indent="-171425">
              <a:spcAft>
                <a:spcPts val="600"/>
              </a:spcAft>
              <a:buFont typeface="Arial" panose="020B0604020202020204" pitchFamily="34" charset="0"/>
              <a:buChar char="•"/>
            </a:pPr>
            <a:r>
              <a:rPr lang="en-US" dirty="0"/>
              <a:t>DynamoDB data model</a:t>
            </a:r>
          </a:p>
          <a:p>
            <a:pPr marL="628558" lvl="1" indent="-171425">
              <a:spcAft>
                <a:spcPts val="600"/>
              </a:spcAft>
              <a:buFont typeface="Arial" panose="020B0604020202020204" pitchFamily="34" charset="0"/>
              <a:buChar char="•"/>
            </a:pPr>
            <a:r>
              <a:rPr lang="en-US" dirty="0"/>
              <a:t>Supported operations</a:t>
            </a:r>
          </a:p>
          <a:p>
            <a:pPr marL="628558" lvl="1" indent="-171425">
              <a:spcAft>
                <a:spcPts val="600"/>
              </a:spcAft>
              <a:buFont typeface="Arial" panose="020B0604020202020204" pitchFamily="34" charset="0"/>
              <a:buChar char="•"/>
            </a:pPr>
            <a:r>
              <a:rPr lang="en-US" dirty="0"/>
              <a:t>Provisioned throughput</a:t>
            </a:r>
          </a:p>
          <a:p>
            <a:pPr marL="628558" lvl="1" indent="-171425">
              <a:spcAft>
                <a:spcPts val="600"/>
              </a:spcAft>
              <a:buFont typeface="Arial" panose="020B0604020202020204" pitchFamily="34" charset="0"/>
              <a:buChar char="•"/>
            </a:pPr>
            <a:r>
              <a:rPr lang="en-US" dirty="0"/>
              <a:t>Accessing </a:t>
            </a:r>
            <a:r>
              <a:rPr lang="en-US" dirty="0" err="1"/>
              <a:t>DynamoDB</a:t>
            </a:r>
            <a:endParaRPr lang="en-US" dirty="0"/>
          </a:p>
        </p:txBody>
      </p:sp>
    </p:spTree>
    <p:extLst>
      <p:ext uri="{BB962C8B-B14F-4D97-AF65-F5344CB8AC3E}">
        <p14:creationId xmlns:p14="http://schemas.microsoft.com/office/powerpoint/2010/main" val="29904884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590550"/>
            <a:ext cx="6407150" cy="3603625"/>
          </a:xfrm>
        </p:spPr>
      </p:sp>
      <p:sp>
        <p:nvSpPr>
          <p:cNvPr id="3" name="Notes Placeholder 2"/>
          <p:cNvSpPr>
            <a:spLocks noGrp="1"/>
          </p:cNvSpPr>
          <p:nvPr>
            <p:ph type="body" idx="1"/>
          </p:nvPr>
        </p:nvSpPr>
        <p:spPr/>
        <p:txBody>
          <a:bodyPr/>
          <a:lstStyle/>
          <a:p>
            <a:pPr>
              <a:spcAft>
                <a:spcPts val="600"/>
              </a:spcAft>
            </a:pPr>
            <a:r>
              <a:rPr lang="en-US" dirty="0"/>
              <a:t>A SQL database stores data in rows and columns. Rows contain all the information about one</a:t>
            </a:r>
            <a:r>
              <a:rPr lang="en-US" baseline="0" dirty="0"/>
              <a:t> entry, and columns are the attributes that separate the data points. A SQL database schema is fixed: columns must be locked before data entry. Schemas can be amended if the database is altered entirely and taken offline. Data in SQL databases is queried using SQL (Structure Query Language), which can allow for complex queries. SQL databases scale vertically by increasing hardware power.  </a:t>
            </a:r>
          </a:p>
          <a:p>
            <a:pPr>
              <a:spcAft>
                <a:spcPts val="600"/>
              </a:spcAft>
            </a:pPr>
            <a:r>
              <a:rPr lang="en-US" baseline="0" dirty="0"/>
              <a:t>NoSQL databases store data using one of many storage models including key-value pairs, documents, and graphs. NoSQL schemas are dynamic, and information can be added rapidly. Each ‘row’ doesn’t have to contain data for each ‘column’. Data in NoSQL databases is queried by focusing on collections of documents. NoSQL databases scale horizontally, by increasing servers.  </a:t>
            </a:r>
            <a:endParaRPr lang="en-US" dirty="0"/>
          </a:p>
        </p:txBody>
      </p:sp>
    </p:spTree>
    <p:extLst>
      <p:ext uri="{BB962C8B-B14F-4D97-AF65-F5344CB8AC3E}">
        <p14:creationId xmlns:p14="http://schemas.microsoft.com/office/powerpoint/2010/main" val="25620400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No one size fits all when</a:t>
            </a:r>
            <a:r>
              <a:rPr lang="en-US" baseline="0" dirty="0"/>
              <a:t> considering database types. You must take into consideration your data requirements, such as data formats, data size, the frequency of your queries, how quickly you need your data, and for how long you need to keep it. </a:t>
            </a:r>
            <a:endParaRPr lang="en-US" dirty="0"/>
          </a:p>
        </p:txBody>
      </p:sp>
    </p:spTree>
    <p:extLst>
      <p:ext uri="{BB962C8B-B14F-4D97-AF65-F5344CB8AC3E}">
        <p14:creationId xmlns:p14="http://schemas.microsoft.com/office/powerpoint/2010/main" val="32287530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b="0" dirty="0"/>
              <a:t>This slide shows the database services AWS provides.</a:t>
            </a:r>
          </a:p>
        </p:txBody>
      </p:sp>
    </p:spTree>
    <p:extLst>
      <p:ext uri="{BB962C8B-B14F-4D97-AF65-F5344CB8AC3E}">
        <p14:creationId xmlns:p14="http://schemas.microsoft.com/office/powerpoint/2010/main" val="6501141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aseline="0" dirty="0"/>
              <a:t>With Amazon RDS, you can access the full capabilities of a familiar MySQL, </a:t>
            </a:r>
            <a:r>
              <a:rPr lang="en-US" baseline="0" dirty="0" err="1"/>
              <a:t>MariaDB</a:t>
            </a:r>
            <a:r>
              <a:rPr lang="en-US" baseline="0" dirty="0"/>
              <a:t>, Microsoft SQL Server, Oracle, or PostgreSQL database. </a:t>
            </a:r>
            <a:r>
              <a:rPr lang="en-US" dirty="0"/>
              <a:t>In addition, Amazon RDS for MySQL provides two distinct, but complementary, replication features: Multi-AZ deployments and read replicas that can be used in conjunction with each</a:t>
            </a:r>
            <a:r>
              <a:rPr lang="en-US" baseline="0" dirty="0"/>
              <a:t> other </a:t>
            </a:r>
            <a:r>
              <a:rPr lang="en-US" dirty="0"/>
              <a:t>to gain enhanced database availability, protect your latest database updates against unplanned outages, and scale beyond the capacity constraints of a single DB instance for read-heavy database workloads.</a:t>
            </a:r>
          </a:p>
          <a:p>
            <a:pPr>
              <a:spcAft>
                <a:spcPts val="600"/>
              </a:spcAft>
            </a:pPr>
            <a:r>
              <a:rPr lang="en-US" dirty="0"/>
              <a:t>Amazon Aurora is a MySQL-compatible relational database engine</a:t>
            </a:r>
            <a:r>
              <a:rPr lang="en-US" baseline="0" dirty="0"/>
              <a:t> that is part of Amazon RDS.</a:t>
            </a:r>
            <a:endParaRPr lang="en-US" dirty="0"/>
          </a:p>
          <a:p>
            <a:pPr eaLnBrk="1" hangingPunct="1">
              <a:spcBef>
                <a:spcPct val="0"/>
              </a:spcBef>
              <a:spcAft>
                <a:spcPts val="600"/>
              </a:spcAft>
            </a:pPr>
            <a:endParaRPr lang="en-US" dirty="0">
              <a:latin typeface="Calibri" charset="0"/>
            </a:endParaRPr>
          </a:p>
        </p:txBody>
      </p:sp>
    </p:spTree>
    <p:extLst>
      <p:ext uri="{BB962C8B-B14F-4D97-AF65-F5344CB8AC3E}">
        <p14:creationId xmlns:p14="http://schemas.microsoft.com/office/powerpoint/2010/main" val="1182764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solidFill>
                  <a:prstClr val="black"/>
                </a:solidFill>
                <a:cs typeface="Arial"/>
              </a:rPr>
              <a:t>Amazon RDS is a web service that makes it easy to set up, operate, and scale a relational database in the cloud. It provides cost-efficient and resizable capacity while managing time-consuming database administration tasks, which allows you to focus on your applications and business. Amazon RDS gives you access to the full capabilities of a MySQL, </a:t>
            </a:r>
            <a:r>
              <a:rPr lang="en-US" dirty="0"/>
              <a:t>Oracle,</a:t>
            </a:r>
            <a:r>
              <a:rPr lang="en-US" baseline="0" dirty="0"/>
              <a:t> </a:t>
            </a:r>
            <a:r>
              <a:rPr lang="en-US" dirty="0"/>
              <a:t>SQL Server, or Amazon Aurora database engine. This means that the code, applications, and tools you already use today with your existing databases can be used with Amazon RDS. Amazon RDS automatically patches the database software and backs up your database, storing the backups for a user-defined retention period and enabling point-in-time recovery. You benefit from the flexibility of being able to scale the compute resources or storage capacity associated with your relational database instance via a single API call.</a:t>
            </a:r>
            <a:endParaRPr lang="en-US" dirty="0">
              <a:latin typeface="Calibri" charset="0"/>
            </a:endParaRPr>
          </a:p>
        </p:txBody>
      </p:sp>
    </p:spTree>
    <p:extLst>
      <p:ext uri="{BB962C8B-B14F-4D97-AF65-F5344CB8AC3E}">
        <p14:creationId xmlns:p14="http://schemas.microsoft.com/office/powerpoint/2010/main" val="10981026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Aft>
                <a:spcPts val="600"/>
              </a:spcAft>
              <a:defRPr/>
            </a:pPr>
            <a:r>
              <a:rPr lang="en-US" dirty="0"/>
              <a:t>The basic building block of Amazon RDS is the DB instance. A DB instance is an isolated database environment in the cloud. A DB instance can contain multiple user-created databases, and you can access it by using the same tools and applications that you use with a stand-alone database instance. You can create and modify a DB instance by using the AWS Management Console, the Amazon AWS command line interface, or the Amazon RDS API.</a:t>
            </a:r>
          </a:p>
        </p:txBody>
      </p:sp>
    </p:spTree>
    <p:extLst>
      <p:ext uri="{BB962C8B-B14F-4D97-AF65-F5344CB8AC3E}">
        <p14:creationId xmlns:p14="http://schemas.microsoft.com/office/powerpoint/2010/main" val="3594321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3"/>
          <p:cNvSpPr>
            <a:spLocks noGrp="1"/>
          </p:cNvSpPr>
          <p:nvPr>
            <p:ph type="title"/>
          </p:nvPr>
        </p:nvSpPr>
        <p:spPr>
          <a:xfrm>
            <a:off x="334107" y="165843"/>
            <a:ext cx="8727833" cy="695956"/>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p:cNvSpPr txBox="1">
            <a:spLocks/>
          </p:cNvSpPr>
          <p:nvPr userDrawn="1"/>
        </p:nvSpPr>
        <p:spPr>
          <a:xfrm>
            <a:off x="361276" y="2367661"/>
            <a:ext cx="10515600" cy="2030107"/>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endParaRPr lang="en-US" sz="2400" dirty="0">
              <a:solidFill>
                <a:srgbClr val="494848"/>
              </a:solidFill>
            </a:endParaRPr>
          </a:p>
        </p:txBody>
      </p:sp>
      <p:sp>
        <p:nvSpPr>
          <p:cNvPr id="4" name="Content Placeholder 1"/>
          <p:cNvSpPr>
            <a:spLocks noGrp="1"/>
          </p:cNvSpPr>
          <p:nvPr>
            <p:ph idx="1"/>
          </p:nvPr>
        </p:nvSpPr>
        <p:spPr>
          <a:xfrm>
            <a:off x="334107" y="1099954"/>
            <a:ext cx="10515600" cy="1149760"/>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pPr marL="0" indent="0">
              <a:buNone/>
            </a:pPr>
            <a:r>
              <a:rPr lang="en-US" sz="2400" dirty="0">
                <a:solidFill>
                  <a:srgbClr val="494848"/>
                </a:solidFill>
              </a:rPr>
              <a:t>Text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text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 </a:t>
            </a:r>
            <a:r>
              <a:rPr lang="en-US" sz="2400" dirty="0" err="1">
                <a:solidFill>
                  <a:srgbClr val="494848"/>
                </a:solidFill>
              </a:rPr>
              <a:t>text</a:t>
            </a:r>
            <a:r>
              <a:rPr lang="en-US" sz="2400" dirty="0">
                <a:solidFill>
                  <a:srgbClr val="494848"/>
                </a:solidFill>
              </a:rPr>
              <a:t>.</a:t>
            </a:r>
          </a:p>
        </p:txBody>
      </p:sp>
      <p:sp>
        <p:nvSpPr>
          <p:cNvPr id="6" name="Content Placeholder 2"/>
          <p:cNvSpPr txBox="1">
            <a:spLocks/>
          </p:cNvSpPr>
          <p:nvPr userDrawn="1"/>
        </p:nvSpPr>
        <p:spPr>
          <a:xfrm>
            <a:off x="513676" y="2520061"/>
            <a:ext cx="10515600" cy="2030107"/>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endParaRPr lang="he-IL" sz="1600" dirty="0">
              <a:solidFill>
                <a:srgbClr val="494848"/>
              </a:solidFill>
            </a:endParaRPr>
          </a:p>
        </p:txBody>
      </p:sp>
      <p:sp>
        <p:nvSpPr>
          <p:cNvPr id="11" name="Content Placeholder 10"/>
          <p:cNvSpPr>
            <a:spLocks noGrp="1"/>
          </p:cNvSpPr>
          <p:nvPr>
            <p:ph sz="quarter" idx="10" hasCustomPrompt="1"/>
          </p:nvPr>
        </p:nvSpPr>
        <p:spPr>
          <a:xfrm>
            <a:off x="334107" y="2801938"/>
            <a:ext cx="6118679" cy="1900630"/>
          </a:xfrm>
          <a:prstGeom prst="rect">
            <a:avLst/>
          </a:prstGeom>
        </p:spPr>
        <p:txBody>
          <a:bodyPr/>
          <a:lstStyle>
            <a:lvl1pPr>
              <a:defRPr sz="1800">
                <a:latin typeface="Tahoma" panose="020B0604030504040204" pitchFamily="34" charset="0"/>
                <a:ea typeface="Tahoma" panose="020B0604030504040204" pitchFamily="34" charset="0"/>
                <a:cs typeface="Tahoma" panose="020B0604030504040204" pitchFamily="34" charset="0"/>
              </a:defRPr>
            </a:lvl1pPr>
          </a:lstStyle>
          <a:p>
            <a:pPr>
              <a:buClr>
                <a:srgbClr val="FFC000"/>
              </a:buClr>
            </a:pPr>
            <a:r>
              <a:rPr lang="en-US" sz="2400" dirty="0">
                <a:solidFill>
                  <a:srgbClr val="494848"/>
                </a:solidFill>
              </a:rPr>
              <a:t>Click to edit Master text styles </a:t>
            </a:r>
          </a:p>
          <a:p>
            <a:pPr>
              <a:buClr>
                <a:srgbClr val="FFC000"/>
              </a:buClr>
            </a:pPr>
            <a:r>
              <a:rPr lang="en-US" sz="2000" dirty="0">
                <a:solidFill>
                  <a:srgbClr val="494848"/>
                </a:solidFill>
              </a:rPr>
              <a:t>Second level</a:t>
            </a:r>
          </a:p>
          <a:p>
            <a:pPr>
              <a:buClr>
                <a:srgbClr val="FFC000"/>
              </a:buClr>
            </a:pPr>
            <a:r>
              <a:rPr lang="en-US" sz="1800" dirty="0">
                <a:solidFill>
                  <a:srgbClr val="494848"/>
                </a:solidFill>
              </a:rPr>
              <a:t>Third level</a:t>
            </a:r>
          </a:p>
          <a:p>
            <a:pPr>
              <a:buClr>
                <a:srgbClr val="FFC000"/>
              </a:buClr>
            </a:pPr>
            <a:r>
              <a:rPr lang="en-US" sz="1600" dirty="0">
                <a:solidFill>
                  <a:srgbClr val="494848"/>
                </a:solidFill>
              </a:rPr>
              <a:t>Fourth level</a:t>
            </a:r>
          </a:p>
          <a:p>
            <a:pPr>
              <a:buClr>
                <a:srgbClr val="FFC000"/>
              </a:buClr>
            </a:pPr>
            <a:r>
              <a:rPr lang="en-US" sz="1600" dirty="0">
                <a:solidFill>
                  <a:srgbClr val="494848"/>
                </a:solidFill>
              </a:rPr>
              <a:t>Fifth level</a:t>
            </a:r>
            <a:endParaRPr lang="he-IL" sz="1600" dirty="0">
              <a:solidFill>
                <a:srgbClr val="494848"/>
              </a:solidFill>
            </a:endParaRPr>
          </a:p>
        </p:txBody>
      </p:sp>
    </p:spTree>
    <p:extLst>
      <p:ext uri="{BB962C8B-B14F-4D97-AF65-F5344CB8AC3E}">
        <p14:creationId xmlns:p14="http://schemas.microsoft.com/office/powerpoint/2010/main" val="1255568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he-IL"/>
          </a:p>
        </p:txBody>
      </p:sp>
      <p:sp>
        <p:nvSpPr>
          <p:cNvPr id="3" name="Vertical Text Placeholder 2"/>
          <p:cNvSpPr>
            <a:spLocks noGrp="1"/>
          </p:cNvSpPr>
          <p:nvPr>
            <p:ph type="body" orient="vert" idx="1"/>
          </p:nvPr>
        </p:nvSpPr>
        <p:spPr>
          <a:xfrm>
            <a:off x="838200" y="18383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a:xfrm>
            <a:off x="8610600" y="6356350"/>
            <a:ext cx="2743200" cy="365125"/>
          </a:xfrm>
          <a:prstGeom prst="rect">
            <a:avLst/>
          </a:prstGeom>
        </p:spPr>
        <p:txBody>
          <a:bodyPr/>
          <a:lstStyle/>
          <a:p>
            <a:pPr algn="r" rtl="1"/>
            <a:endParaRPr lang="he-IL">
              <a:solidFill>
                <a:prstClr val="black"/>
              </a:solidFill>
            </a:endParaRPr>
          </a:p>
        </p:txBody>
      </p:sp>
      <p:sp>
        <p:nvSpPr>
          <p:cNvPr id="6" name="Slide Number Placeholder 5"/>
          <p:cNvSpPr>
            <a:spLocks noGrp="1"/>
          </p:cNvSpPr>
          <p:nvPr>
            <p:ph type="sldNum" sz="quarter" idx="12"/>
          </p:nvPr>
        </p:nvSpPr>
        <p:spPr>
          <a:xfrm>
            <a:off x="838200" y="6356350"/>
            <a:ext cx="2743200" cy="365125"/>
          </a:xfrm>
          <a:prstGeom prst="rect">
            <a:avLst/>
          </a:prstGeom>
        </p:spPr>
        <p:txBody>
          <a:bodyPr/>
          <a:lstStyle/>
          <a:p>
            <a:pPr algn="r" rtl="1"/>
            <a:fld id="{2125594D-B18C-4EBD-A614-C141DA507361}" type="slidenum">
              <a:rPr lang="he-IL">
                <a:solidFill>
                  <a:prstClr val="black"/>
                </a:solidFill>
              </a:rPr>
              <a:pPr algn="r" rtl="1"/>
              <a:t>‹#›</a:t>
            </a:fld>
            <a:endParaRPr lang="he-IL">
              <a:solidFill>
                <a:prstClr val="black"/>
              </a:solidFill>
            </a:endParaRPr>
          </a:p>
        </p:txBody>
      </p:sp>
    </p:spTree>
    <p:extLst>
      <p:ext uri="{BB962C8B-B14F-4D97-AF65-F5344CB8AC3E}">
        <p14:creationId xmlns:p14="http://schemas.microsoft.com/office/powerpoint/2010/main" val="16502805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dirty="0"/>
              <a:t>Click to edit Master title style</a:t>
            </a:r>
            <a:endParaRPr lang="he-IL"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a:xfrm>
            <a:off x="8610600" y="6356350"/>
            <a:ext cx="2743200" cy="365125"/>
          </a:xfrm>
          <a:prstGeom prst="rect">
            <a:avLst/>
          </a:prstGeom>
        </p:spPr>
        <p:txBody>
          <a:bodyPr/>
          <a:lstStyle/>
          <a:p>
            <a:pPr algn="r" rtl="1"/>
            <a:endParaRPr lang="he-IL">
              <a:solidFill>
                <a:prstClr val="black"/>
              </a:solidFill>
            </a:endParaRPr>
          </a:p>
        </p:txBody>
      </p:sp>
      <p:sp>
        <p:nvSpPr>
          <p:cNvPr id="6" name="Slide Number Placeholder 5"/>
          <p:cNvSpPr>
            <a:spLocks noGrp="1"/>
          </p:cNvSpPr>
          <p:nvPr>
            <p:ph type="sldNum" sz="quarter" idx="12"/>
          </p:nvPr>
        </p:nvSpPr>
        <p:spPr>
          <a:xfrm>
            <a:off x="838200" y="6356350"/>
            <a:ext cx="2743200" cy="365125"/>
          </a:xfrm>
          <a:prstGeom prst="rect">
            <a:avLst/>
          </a:prstGeom>
        </p:spPr>
        <p:txBody>
          <a:bodyPr/>
          <a:lstStyle/>
          <a:p>
            <a:pPr algn="r" rtl="1"/>
            <a:fld id="{2125594D-B18C-4EBD-A614-C141DA507361}" type="slidenum">
              <a:rPr lang="he-IL">
                <a:solidFill>
                  <a:prstClr val="black"/>
                </a:solidFill>
              </a:rPr>
              <a:pPr algn="r" rtl="1"/>
              <a:t>‹#›</a:t>
            </a:fld>
            <a:endParaRPr lang="he-IL">
              <a:solidFill>
                <a:prstClr val="black"/>
              </a:solidFill>
            </a:endParaRPr>
          </a:p>
        </p:txBody>
      </p:sp>
    </p:spTree>
    <p:extLst>
      <p:ext uri="{BB962C8B-B14F-4D97-AF65-F5344CB8AC3E}">
        <p14:creationId xmlns:p14="http://schemas.microsoft.com/office/powerpoint/2010/main" val="40828707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200" y="1098672"/>
            <a:ext cx="10515600" cy="4950497"/>
          </a:xfrm>
          <a:prstGeom prst="rect">
            <a:avLst/>
          </a:prstGeom>
        </p:spPr>
        <p:txBody>
          <a:bodyPr/>
          <a:lstStyle>
            <a:lvl1pPr marL="457200" indent="-457200">
              <a:buClr>
                <a:srgbClr val="F7C027"/>
              </a:buClr>
              <a:buFont typeface="Arial" panose="020B0604020202020204" pitchFamily="34" charset="0"/>
              <a:buChar char="•"/>
              <a:defRPr sz="2400">
                <a:solidFill>
                  <a:srgbClr val="494848"/>
                </a:solidFill>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endParaRPr lang="he-IL" dirty="0"/>
          </a:p>
        </p:txBody>
      </p:sp>
      <p:sp>
        <p:nvSpPr>
          <p:cNvPr id="5" name="Title 1"/>
          <p:cNvSpPr>
            <a:spLocks noGrp="1"/>
          </p:cNvSpPr>
          <p:nvPr>
            <p:ph type="title"/>
          </p:nvPr>
        </p:nvSpPr>
        <p:spPr>
          <a:xfrm>
            <a:off x="351692" y="-226891"/>
            <a:ext cx="10515600" cy="1325563"/>
          </a:xfrm>
          <a:prstGeom prst="rect">
            <a:avLst/>
          </a:prstGeom>
        </p:spPr>
        <p:txBody>
          <a:bodyPr>
            <a:normAutofit/>
          </a:bodyPr>
          <a:lstStyle>
            <a:lvl1pPr algn="l" rtl="0">
              <a:defRPr sz="3200">
                <a:latin typeface="Fira Sans" panose="020B0503050000020004" pitchFamily="34" charset="0"/>
                <a:ea typeface="Fira Sans" panose="020B0503050000020004" pitchFamily="34" charset="0"/>
              </a:defRPr>
            </a:lvl1pPr>
          </a:lstStyle>
          <a:p>
            <a:r>
              <a:rPr lang="en-US" dirty="0"/>
              <a:t>Click to edit Master title style</a:t>
            </a:r>
          </a:p>
        </p:txBody>
      </p:sp>
      <p:cxnSp>
        <p:nvCxnSpPr>
          <p:cNvPr id="3" name="Straight Connector 2"/>
          <p:cNvCxnSpPr/>
          <p:nvPr userDrawn="1"/>
        </p:nvCxnSpPr>
        <p:spPr>
          <a:xfrm>
            <a:off x="0" y="6846277"/>
            <a:ext cx="11992708" cy="0"/>
          </a:xfrm>
          <a:prstGeom prst="line">
            <a:avLst/>
          </a:prstGeom>
          <a:ln w="76200">
            <a:solidFill>
              <a:srgbClr val="F7C0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623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rgbClr val="2479BE"/>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2016, Amazon Web Services, Inc. or its Affiliates. All rights reserved.</a:t>
            </a:r>
            <a:endParaRPr lang="en-US" dirty="0"/>
          </a:p>
        </p:txBody>
      </p:sp>
    </p:spTree>
    <p:extLst>
      <p:ext uri="{BB962C8B-B14F-4D97-AF65-F5344CB8AC3E}">
        <p14:creationId xmlns:p14="http://schemas.microsoft.com/office/powerpoint/2010/main" val="1418311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2016, Amazon Web Services, Inc. or its Affiliates. All rights reserved.</a:t>
            </a:r>
            <a:endParaRPr lang="en-US" dirty="0"/>
          </a:p>
        </p:txBody>
      </p:sp>
    </p:spTree>
    <p:extLst>
      <p:ext uri="{BB962C8B-B14F-4D97-AF65-F5344CB8AC3E}">
        <p14:creationId xmlns:p14="http://schemas.microsoft.com/office/powerpoint/2010/main" val="4068323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448817" y="1347211"/>
            <a:ext cx="10943656" cy="4855901"/>
          </a:xfrm>
          <a:noFill/>
        </p:spPr>
        <p:txBody>
          <a:bodyPr/>
          <a:lstStyle>
            <a:lvl1pPr marL="0" indent="0">
              <a:buNone/>
              <a:defRPr lang="en-US" sz="1467">
                <a:solidFill>
                  <a:srgbClr val="3366FF"/>
                </a:solidFill>
                <a:effectLst/>
                <a:latin typeface="Lucida Console" panose="020B0609040504020204" pitchFamily="49" charset="0"/>
              </a:defRPr>
            </a:lvl1pPr>
            <a:lvl2pPr marL="609585" indent="0">
              <a:buNone/>
              <a:defRPr>
                <a:latin typeface="Lucida Console" panose="020B0609040504020204" pitchFamily="49" charset="0"/>
              </a:defRPr>
            </a:lvl2pPr>
            <a:lvl3pPr marL="1219170" indent="0">
              <a:buNone/>
              <a:defRPr>
                <a:latin typeface="Lucida Console" panose="020B0609040504020204" pitchFamily="49" charset="0"/>
              </a:defRPr>
            </a:lvl3pPr>
            <a:lvl4pPr marL="1828754" indent="0">
              <a:buNone/>
              <a:defRPr>
                <a:latin typeface="Lucida Console" panose="020B0609040504020204" pitchFamily="49" charset="0"/>
              </a:defRPr>
            </a:lvl4pPr>
            <a:lvl5pPr marL="2438339"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Footer Placeholder 2"/>
          <p:cNvSpPr>
            <a:spLocks noGrp="1"/>
          </p:cNvSpPr>
          <p:nvPr>
            <p:ph type="ftr" sz="quarter" idx="12"/>
          </p:nvPr>
        </p:nvSpPr>
        <p:spPr/>
        <p:txBody>
          <a:bodyPr/>
          <a:lstStyle/>
          <a:p>
            <a:r>
              <a:rPr lang="en-US" dirty="0"/>
              <a:t>© 2016, Amazon Web Services, Inc. or its Affiliates. All rights reserved.</a:t>
            </a:r>
          </a:p>
        </p:txBody>
      </p:sp>
    </p:spTree>
    <p:extLst>
      <p:ext uri="{BB962C8B-B14F-4D97-AF65-F5344CB8AC3E}">
        <p14:creationId xmlns:p14="http://schemas.microsoft.com/office/powerpoint/2010/main" val="2605870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730F-1DCB-4E85-A682-1F0F3A65C02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658047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13894-8AE8-49B7-A2A9-61188FC25C1D}"/>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05990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p:nvPr>
        </p:nvSpPr>
        <p:spPr>
          <a:xfrm>
            <a:off x="351692" y="-226891"/>
            <a:ext cx="10515600" cy="1325563"/>
          </a:xfrm>
          <a:prstGeom prst="rect">
            <a:avLst/>
          </a:prstGeom>
        </p:spPr>
        <p:txBody>
          <a:bodyPr>
            <a:normAutofit/>
          </a:bodyPr>
          <a:lstStyle>
            <a:lvl1pPr algn="l" rtl="0">
              <a:defRPr sz="3200">
                <a:latin typeface="Fira Sans" panose="020B0503050000020004" pitchFamily="34" charset="0"/>
                <a:ea typeface="Fira Sans" panose="020B0503050000020004" pitchFamily="34" charset="0"/>
              </a:defRPr>
            </a:lvl1pPr>
          </a:lstStyle>
          <a:p>
            <a:r>
              <a:rPr lang="en-US" dirty="0"/>
              <a:t>Click to edit Master title style</a:t>
            </a:r>
          </a:p>
        </p:txBody>
      </p:sp>
      <p:cxnSp>
        <p:nvCxnSpPr>
          <p:cNvPr id="3" name="Straight Connector 2"/>
          <p:cNvCxnSpPr/>
          <p:nvPr userDrawn="1"/>
        </p:nvCxnSpPr>
        <p:spPr>
          <a:xfrm>
            <a:off x="0" y="6846277"/>
            <a:ext cx="11992708" cy="0"/>
          </a:xfrm>
          <a:prstGeom prst="line">
            <a:avLst/>
          </a:prstGeom>
          <a:ln w="76200">
            <a:solidFill>
              <a:srgbClr val="F7C027"/>
            </a:solidFill>
          </a:ln>
        </p:spPr>
        <p:style>
          <a:lnRef idx="1">
            <a:schemeClr val="accent1"/>
          </a:lnRef>
          <a:fillRef idx="0">
            <a:schemeClr val="accent1"/>
          </a:fillRef>
          <a:effectRef idx="0">
            <a:schemeClr val="accent1"/>
          </a:effectRef>
          <a:fontRef idx="minor">
            <a:schemeClr val="tx1"/>
          </a:fontRef>
        </p:style>
      </p:cxnSp>
      <p:sp>
        <p:nvSpPr>
          <p:cNvPr id="6" name="Content Placeholder 1"/>
          <p:cNvSpPr>
            <a:spLocks noGrp="1"/>
          </p:cNvSpPr>
          <p:nvPr>
            <p:ph idx="1"/>
          </p:nvPr>
        </p:nvSpPr>
        <p:spPr>
          <a:xfrm>
            <a:off x="334107" y="1099954"/>
            <a:ext cx="10515600" cy="1773504"/>
          </a:xfrm>
          <a:prstGeom prst="rect">
            <a:avLst/>
          </a:prstGeom>
        </p:spPr>
        <p:txBody>
          <a:bodyPr/>
          <a:lstStyle/>
          <a:p>
            <a:pPr marL="0" indent="0">
              <a:buNone/>
            </a:pPr>
            <a:endParaRPr lang="en-US" sz="2400" dirty="0">
              <a:solidFill>
                <a:srgbClr val="494848"/>
              </a:solidFill>
            </a:endParaRPr>
          </a:p>
        </p:txBody>
      </p:sp>
      <p:sp>
        <p:nvSpPr>
          <p:cNvPr id="7" name="Content Placeholder 2"/>
          <p:cNvSpPr txBox="1">
            <a:spLocks/>
          </p:cNvSpPr>
          <p:nvPr userDrawn="1"/>
        </p:nvSpPr>
        <p:spPr>
          <a:xfrm>
            <a:off x="361276" y="2367661"/>
            <a:ext cx="10515600" cy="2030107"/>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endParaRPr lang="he-IL" sz="1600" dirty="0">
              <a:solidFill>
                <a:srgbClr val="494848"/>
              </a:solidFill>
            </a:endParaRPr>
          </a:p>
        </p:txBody>
      </p:sp>
      <p:sp>
        <p:nvSpPr>
          <p:cNvPr id="11" name="Content Placeholder 2"/>
          <p:cNvSpPr txBox="1">
            <a:spLocks/>
          </p:cNvSpPr>
          <p:nvPr userDrawn="1"/>
        </p:nvSpPr>
        <p:spPr>
          <a:xfrm>
            <a:off x="334107" y="2873458"/>
            <a:ext cx="10515600" cy="2030107"/>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endParaRPr lang="he-IL" sz="1600" dirty="0">
              <a:solidFill>
                <a:srgbClr val="494848"/>
              </a:solidFill>
            </a:endParaRPr>
          </a:p>
        </p:txBody>
      </p:sp>
      <p:sp>
        <p:nvSpPr>
          <p:cNvPr id="12" name="Content Placeholder 11"/>
          <p:cNvSpPr>
            <a:spLocks noGrp="1"/>
          </p:cNvSpPr>
          <p:nvPr>
            <p:ph sz="quarter" idx="10" hasCustomPrompt="1"/>
          </p:nvPr>
        </p:nvSpPr>
        <p:spPr>
          <a:xfrm>
            <a:off x="361276" y="3086850"/>
            <a:ext cx="10488431" cy="2322512"/>
          </a:xfrm>
          <a:prstGeom prst="rect">
            <a:avLst/>
          </a:prstGeom>
        </p:spPr>
        <p:txBody>
          <a:bodyPr/>
          <a:lstStyle>
            <a:lvl1pPr>
              <a:defRPr sz="1800"/>
            </a:lvl1pPr>
          </a:lstStyle>
          <a:p>
            <a:pPr>
              <a:buClr>
                <a:srgbClr val="FFC000"/>
              </a:buClr>
            </a:pPr>
            <a:r>
              <a:rPr lang="en-US" sz="2400" dirty="0">
                <a:solidFill>
                  <a:srgbClr val="494848"/>
                </a:solidFill>
              </a:rPr>
              <a:t>Click to edit Master text styles </a:t>
            </a:r>
          </a:p>
          <a:p>
            <a:pPr>
              <a:buClr>
                <a:srgbClr val="FFC000"/>
              </a:buClr>
            </a:pPr>
            <a:r>
              <a:rPr lang="en-US" sz="2000" dirty="0">
                <a:solidFill>
                  <a:srgbClr val="494848"/>
                </a:solidFill>
              </a:rPr>
              <a:t>Second level</a:t>
            </a:r>
          </a:p>
          <a:p>
            <a:pPr>
              <a:buClr>
                <a:srgbClr val="FFC000"/>
              </a:buClr>
            </a:pPr>
            <a:r>
              <a:rPr lang="en-US" sz="1800" dirty="0">
                <a:solidFill>
                  <a:srgbClr val="494848"/>
                </a:solidFill>
              </a:rPr>
              <a:t>Third level</a:t>
            </a:r>
          </a:p>
          <a:p>
            <a:pPr>
              <a:buClr>
                <a:srgbClr val="FFC000"/>
              </a:buClr>
            </a:pPr>
            <a:r>
              <a:rPr lang="en-US" sz="1600" dirty="0">
                <a:solidFill>
                  <a:srgbClr val="494848"/>
                </a:solidFill>
              </a:rPr>
              <a:t>Fourth level</a:t>
            </a:r>
          </a:p>
          <a:p>
            <a:pPr>
              <a:buClr>
                <a:srgbClr val="FFC000"/>
              </a:buClr>
            </a:pPr>
            <a:r>
              <a:rPr lang="en-US" sz="1600" dirty="0">
                <a:solidFill>
                  <a:srgbClr val="494848"/>
                </a:solidFill>
              </a:rPr>
              <a:t>Fifth level</a:t>
            </a:r>
            <a:endParaRPr lang="he-IL" sz="1600" dirty="0">
              <a:solidFill>
                <a:srgbClr val="494848"/>
              </a:solidFill>
            </a:endParaRPr>
          </a:p>
        </p:txBody>
      </p:sp>
    </p:spTree>
    <p:extLst>
      <p:ext uri="{BB962C8B-B14F-4D97-AF65-F5344CB8AC3E}">
        <p14:creationId xmlns:p14="http://schemas.microsoft.com/office/powerpoint/2010/main" val="9995342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38325"/>
            <a:ext cx="10515600" cy="4351338"/>
          </a:xfrm>
          <a:prstGeom prst="rect">
            <a:avLst/>
          </a:prstGeom>
        </p:spPr>
        <p:txBody>
          <a:bodyPr/>
          <a:lstStyle>
            <a:lvl1pPr>
              <a:buClr>
                <a:srgbClr val="F7C027"/>
              </a:buClr>
              <a:defRPr>
                <a:solidFill>
                  <a:srgbClr val="494848"/>
                </a:solidFill>
              </a:defRPr>
            </a:lvl1pPr>
            <a:lvl2pPr>
              <a:buClr>
                <a:srgbClr val="F7C027"/>
              </a:buClr>
              <a:defRPr>
                <a:solidFill>
                  <a:srgbClr val="494848"/>
                </a:solidFill>
              </a:defRPr>
            </a:lvl2pPr>
            <a:lvl3pPr>
              <a:buClr>
                <a:srgbClr val="F7C027"/>
              </a:buClr>
              <a:defRPr>
                <a:solidFill>
                  <a:srgbClr val="494848"/>
                </a:solidFill>
              </a:defRPr>
            </a:lvl3pPr>
            <a:lvl4pPr>
              <a:buClr>
                <a:srgbClr val="F7C027"/>
              </a:buClr>
              <a:defRPr>
                <a:solidFill>
                  <a:srgbClr val="494848"/>
                </a:solidFill>
              </a:defRPr>
            </a:lvl4pPr>
            <a:lvl5pPr>
              <a:buClr>
                <a:srgbClr val="F7C027"/>
              </a:buClr>
              <a:defRPr>
                <a:solidFill>
                  <a:srgbClr val="4948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p:cNvSpPr>
            <a:spLocks noGrp="1"/>
          </p:cNvSpPr>
          <p:nvPr>
            <p:ph type="dt" sz="half" idx="10"/>
          </p:nvPr>
        </p:nvSpPr>
        <p:spPr>
          <a:xfrm>
            <a:off x="8610600" y="6356350"/>
            <a:ext cx="2743200" cy="365125"/>
          </a:xfrm>
          <a:prstGeom prst="rect">
            <a:avLst/>
          </a:prstGeom>
        </p:spPr>
        <p:txBody>
          <a:bodyPr/>
          <a:lstStyle/>
          <a:p>
            <a:pPr algn="r" rtl="1"/>
            <a:endParaRPr lang="he-IL">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lgn="r" rtl="1"/>
            <a:r>
              <a:rPr lang="en-US">
                <a:solidFill>
                  <a:prstClr val="black"/>
                </a:solidFill>
              </a:rPr>
              <a:t>© 2016, Amazon Web Services, Inc. or its Affiliates. All rights reserved.</a:t>
            </a:r>
            <a:endParaRPr lang="he-IL">
              <a:solidFill>
                <a:prstClr val="black"/>
              </a:solidFill>
            </a:endParaRPr>
          </a:p>
        </p:txBody>
      </p:sp>
      <p:sp>
        <p:nvSpPr>
          <p:cNvPr id="6" name="Slide Number Placeholder 5"/>
          <p:cNvSpPr>
            <a:spLocks noGrp="1"/>
          </p:cNvSpPr>
          <p:nvPr>
            <p:ph type="sldNum" sz="quarter" idx="12"/>
          </p:nvPr>
        </p:nvSpPr>
        <p:spPr>
          <a:xfrm>
            <a:off x="838200" y="6356350"/>
            <a:ext cx="2743200" cy="365125"/>
          </a:xfrm>
          <a:prstGeom prst="rect">
            <a:avLst/>
          </a:prstGeom>
        </p:spPr>
        <p:txBody>
          <a:bodyPr/>
          <a:lstStyle/>
          <a:p>
            <a:pPr algn="r" rtl="1"/>
            <a:fld id="{2125594D-B18C-4EBD-A614-C141DA507361}" type="slidenum">
              <a:rPr lang="he-IL">
                <a:solidFill>
                  <a:prstClr val="black"/>
                </a:solidFill>
              </a:rPr>
              <a:pPr algn="r" rtl="1"/>
              <a:t>‹#›</a:t>
            </a:fld>
            <a:endParaRPr lang="he-IL">
              <a:solidFill>
                <a:prstClr val="black"/>
              </a:solidFill>
            </a:endParaRPr>
          </a:p>
        </p:txBody>
      </p:sp>
      <p:sp>
        <p:nvSpPr>
          <p:cNvPr id="7" name="Title Placeholder 3"/>
          <p:cNvSpPr>
            <a:spLocks noGrp="1"/>
          </p:cNvSpPr>
          <p:nvPr>
            <p:ph type="title"/>
          </p:nvPr>
        </p:nvSpPr>
        <p:spPr>
          <a:xfrm>
            <a:off x="334107" y="165843"/>
            <a:ext cx="8727833" cy="695956"/>
          </a:xfrm>
          <a:prstGeom prst="rect">
            <a:avLst/>
          </a:prstGeom>
        </p:spPr>
        <p:txBody>
          <a:bodyPr vert="horz" lIns="91440" tIns="45720" rIns="91440" bIns="45720" rtlCol="0" anchor="ctr">
            <a:normAutofit/>
          </a:bodyPr>
          <a:lstStyle>
            <a:lvl1pPr>
              <a:defRPr>
                <a:latin typeface="Fira Sans" panose="020B0503050000020004" pitchFamily="34" charset="0"/>
              </a:defRPr>
            </a:lvl1pPr>
          </a:lstStyle>
          <a:p>
            <a:r>
              <a:rPr lang="en-US" dirty="0"/>
              <a:t>Click to edit Master title style</a:t>
            </a:r>
          </a:p>
        </p:txBody>
      </p:sp>
    </p:spTree>
    <p:extLst>
      <p:ext uri="{BB962C8B-B14F-4D97-AF65-F5344CB8AC3E}">
        <p14:creationId xmlns:p14="http://schemas.microsoft.com/office/powerpoint/2010/main" val="969354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610600" y="6356350"/>
            <a:ext cx="2743200" cy="365125"/>
          </a:xfrm>
          <a:prstGeom prst="rect">
            <a:avLst/>
          </a:prstGeom>
        </p:spPr>
        <p:txBody>
          <a:bodyPr/>
          <a:lstStyle/>
          <a:p>
            <a:pPr algn="r" rtl="1"/>
            <a:endParaRPr lang="he-IL">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lgn="r" rtl="1"/>
            <a:r>
              <a:rPr lang="en-US">
                <a:solidFill>
                  <a:prstClr val="black"/>
                </a:solidFill>
              </a:rPr>
              <a:t>© 2016, Amazon Web Services, Inc. or its Affiliates. All rights reserved.</a:t>
            </a:r>
            <a:endParaRPr lang="he-IL">
              <a:solidFill>
                <a:prstClr val="black"/>
              </a:solidFill>
            </a:endParaRPr>
          </a:p>
        </p:txBody>
      </p:sp>
      <p:sp>
        <p:nvSpPr>
          <p:cNvPr id="6" name="Slide Number Placeholder 5"/>
          <p:cNvSpPr>
            <a:spLocks noGrp="1"/>
          </p:cNvSpPr>
          <p:nvPr>
            <p:ph type="sldNum" sz="quarter" idx="12"/>
          </p:nvPr>
        </p:nvSpPr>
        <p:spPr>
          <a:xfrm>
            <a:off x="838200" y="6356350"/>
            <a:ext cx="2743200" cy="365125"/>
          </a:xfrm>
          <a:prstGeom prst="rect">
            <a:avLst/>
          </a:prstGeom>
        </p:spPr>
        <p:txBody>
          <a:bodyPr/>
          <a:lstStyle/>
          <a:p>
            <a:pPr algn="r" rtl="1"/>
            <a:fld id="{2125594D-B18C-4EBD-A614-C141DA507361}" type="slidenum">
              <a:rPr lang="he-IL">
                <a:solidFill>
                  <a:prstClr val="black"/>
                </a:solidFill>
              </a:rPr>
              <a:pPr algn="r" rtl="1"/>
              <a:t>‹#›</a:t>
            </a:fld>
            <a:endParaRPr lang="he-IL">
              <a:solidFill>
                <a:prstClr val="black"/>
              </a:solidFill>
            </a:endParaRPr>
          </a:p>
        </p:txBody>
      </p:sp>
      <p:sp>
        <p:nvSpPr>
          <p:cNvPr id="7" name="Title Placeholder 3"/>
          <p:cNvSpPr txBox="1">
            <a:spLocks/>
          </p:cNvSpPr>
          <p:nvPr userDrawn="1"/>
        </p:nvSpPr>
        <p:spPr>
          <a:xfrm>
            <a:off x="334107" y="165843"/>
            <a:ext cx="8727833" cy="6959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bg1"/>
                </a:solidFill>
                <a:latin typeface="Fira Sans" panose="020B0503050000020004" pitchFamily="34" charset="0"/>
                <a:ea typeface="Fira Sans" panose="020B0503050000020004" pitchFamily="34" charset="0"/>
                <a:cs typeface="Fira Sans" panose="020B0503050000020004" pitchFamily="34" charset="0"/>
              </a:defRPr>
            </a:lvl1pPr>
          </a:lstStyle>
          <a:p>
            <a:r>
              <a:rPr lang="en-US" dirty="0">
                <a:solidFill>
                  <a:prstClr val="white"/>
                </a:solidFill>
              </a:rPr>
              <a:t>Click to edit Master title style</a:t>
            </a:r>
          </a:p>
        </p:txBody>
      </p:sp>
    </p:spTree>
    <p:extLst>
      <p:ext uri="{BB962C8B-B14F-4D97-AF65-F5344CB8AC3E}">
        <p14:creationId xmlns:p14="http://schemas.microsoft.com/office/powerpoint/2010/main" val="27391261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a:xfrm>
            <a:off x="8610600" y="6356350"/>
            <a:ext cx="2743200" cy="365125"/>
          </a:xfrm>
          <a:prstGeom prst="rect">
            <a:avLst/>
          </a:prstGeom>
        </p:spPr>
        <p:txBody>
          <a:bodyPr/>
          <a:lstStyle/>
          <a:p>
            <a:pPr algn="r" rtl="1"/>
            <a:endParaRPr lang="he-IL">
              <a:solidFill>
                <a:prstClr val="black"/>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lgn="r" rtl="1"/>
            <a:r>
              <a:rPr lang="en-US">
                <a:solidFill>
                  <a:prstClr val="black"/>
                </a:solidFill>
              </a:rPr>
              <a:t>© 2016, Amazon Web Services, Inc. or its Affiliates. All rights reserved.</a:t>
            </a:r>
            <a:endParaRPr lang="he-IL">
              <a:solidFill>
                <a:prstClr val="black"/>
              </a:solidFill>
            </a:endParaRPr>
          </a:p>
        </p:txBody>
      </p:sp>
      <p:sp>
        <p:nvSpPr>
          <p:cNvPr id="7" name="Slide Number Placeholder 6"/>
          <p:cNvSpPr>
            <a:spLocks noGrp="1"/>
          </p:cNvSpPr>
          <p:nvPr>
            <p:ph type="sldNum" sz="quarter" idx="12"/>
          </p:nvPr>
        </p:nvSpPr>
        <p:spPr>
          <a:xfrm>
            <a:off x="838200" y="6356350"/>
            <a:ext cx="2743200" cy="365125"/>
          </a:xfrm>
          <a:prstGeom prst="rect">
            <a:avLst/>
          </a:prstGeom>
        </p:spPr>
        <p:txBody>
          <a:bodyPr/>
          <a:lstStyle/>
          <a:p>
            <a:pPr algn="r" rtl="1"/>
            <a:fld id="{2125594D-B18C-4EBD-A614-C141DA507361}" type="slidenum">
              <a:rPr lang="he-IL">
                <a:solidFill>
                  <a:prstClr val="black"/>
                </a:solidFill>
              </a:rPr>
              <a:pPr algn="r" rtl="1"/>
              <a:t>‹#›</a:t>
            </a:fld>
            <a:endParaRPr lang="he-IL">
              <a:solidFill>
                <a:prstClr val="black"/>
              </a:solidFill>
            </a:endParaRPr>
          </a:p>
        </p:txBody>
      </p:sp>
      <p:sp>
        <p:nvSpPr>
          <p:cNvPr id="8" name="Title Placeholder 3"/>
          <p:cNvSpPr txBox="1">
            <a:spLocks/>
          </p:cNvSpPr>
          <p:nvPr userDrawn="1"/>
        </p:nvSpPr>
        <p:spPr>
          <a:xfrm>
            <a:off x="334107" y="165843"/>
            <a:ext cx="8727833" cy="6959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bg1"/>
                </a:solidFill>
                <a:latin typeface="Fira Sans" panose="020B0503050000020004" pitchFamily="34" charset="0"/>
                <a:ea typeface="Fira Sans" panose="020B0503050000020004" pitchFamily="34" charset="0"/>
                <a:cs typeface="Fira Sans" panose="020B0503050000020004" pitchFamily="34" charset="0"/>
              </a:defRPr>
            </a:lvl1pPr>
          </a:lstStyle>
          <a:p>
            <a:r>
              <a:rPr lang="en-US" dirty="0">
                <a:solidFill>
                  <a:prstClr val="white"/>
                </a:solidFill>
              </a:rPr>
              <a:t>Click to edit Master title style</a:t>
            </a:r>
          </a:p>
        </p:txBody>
      </p:sp>
    </p:spTree>
    <p:extLst>
      <p:ext uri="{BB962C8B-B14F-4D97-AF65-F5344CB8AC3E}">
        <p14:creationId xmlns:p14="http://schemas.microsoft.com/office/powerpoint/2010/main" val="23135252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a:xfrm>
            <a:off x="8610600" y="6356350"/>
            <a:ext cx="2743200" cy="365125"/>
          </a:xfrm>
          <a:prstGeom prst="rect">
            <a:avLst/>
          </a:prstGeom>
        </p:spPr>
        <p:txBody>
          <a:bodyPr/>
          <a:lstStyle/>
          <a:p>
            <a:pPr algn="r" rtl="1"/>
            <a:endParaRPr lang="he-IL">
              <a:solidFill>
                <a:prstClr val="black"/>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algn="r" rtl="1"/>
            <a:r>
              <a:rPr lang="en-US">
                <a:solidFill>
                  <a:prstClr val="black"/>
                </a:solidFill>
              </a:rPr>
              <a:t>© 2016, Amazon Web Services, Inc. or its Affiliates. All rights reserved.</a:t>
            </a:r>
            <a:endParaRPr lang="he-IL">
              <a:solidFill>
                <a:prstClr val="black"/>
              </a:solidFill>
            </a:endParaRPr>
          </a:p>
        </p:txBody>
      </p:sp>
      <p:sp>
        <p:nvSpPr>
          <p:cNvPr id="9" name="Slide Number Placeholder 8"/>
          <p:cNvSpPr>
            <a:spLocks noGrp="1"/>
          </p:cNvSpPr>
          <p:nvPr>
            <p:ph type="sldNum" sz="quarter" idx="12"/>
          </p:nvPr>
        </p:nvSpPr>
        <p:spPr>
          <a:xfrm>
            <a:off x="838200" y="6356350"/>
            <a:ext cx="2743200" cy="365125"/>
          </a:xfrm>
          <a:prstGeom prst="rect">
            <a:avLst/>
          </a:prstGeom>
        </p:spPr>
        <p:txBody>
          <a:bodyPr/>
          <a:lstStyle/>
          <a:p>
            <a:pPr algn="r" rtl="1"/>
            <a:fld id="{2125594D-B18C-4EBD-A614-C141DA507361}" type="slidenum">
              <a:rPr lang="he-IL">
                <a:solidFill>
                  <a:prstClr val="black"/>
                </a:solidFill>
              </a:rPr>
              <a:pPr algn="r" rtl="1"/>
              <a:t>‹#›</a:t>
            </a:fld>
            <a:endParaRPr lang="he-IL">
              <a:solidFill>
                <a:prstClr val="black"/>
              </a:solidFill>
            </a:endParaRPr>
          </a:p>
        </p:txBody>
      </p:sp>
      <p:sp>
        <p:nvSpPr>
          <p:cNvPr id="10" name="Title Placeholder 3"/>
          <p:cNvSpPr txBox="1">
            <a:spLocks/>
          </p:cNvSpPr>
          <p:nvPr userDrawn="1"/>
        </p:nvSpPr>
        <p:spPr>
          <a:xfrm>
            <a:off x="334107" y="165843"/>
            <a:ext cx="8727833" cy="6959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bg1"/>
                </a:solidFill>
                <a:latin typeface="Fira Sans" panose="020B0503050000020004" pitchFamily="34" charset="0"/>
                <a:ea typeface="Fira Sans" panose="020B0503050000020004" pitchFamily="34" charset="0"/>
                <a:cs typeface="Fira Sans" panose="020B0503050000020004" pitchFamily="34" charset="0"/>
              </a:defRPr>
            </a:lvl1pPr>
          </a:lstStyle>
          <a:p>
            <a:r>
              <a:rPr lang="en-US" dirty="0">
                <a:solidFill>
                  <a:prstClr val="white"/>
                </a:solidFill>
              </a:rPr>
              <a:t>Click to edit Master title style</a:t>
            </a:r>
          </a:p>
        </p:txBody>
      </p:sp>
    </p:spTree>
    <p:extLst>
      <p:ext uri="{BB962C8B-B14F-4D97-AF65-F5344CB8AC3E}">
        <p14:creationId xmlns:p14="http://schemas.microsoft.com/office/powerpoint/2010/main" val="2735433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4373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840237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008982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750278"/>
          </a:xfrm>
          <a:prstGeom prst="rect">
            <a:avLst/>
          </a:prstGeom>
          <a:solidFill>
            <a:srgbClr val="247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prstClr val="white"/>
              </a:solidFill>
              <a:latin typeface="Vardana"/>
            </a:endParaRPr>
          </a:p>
        </p:txBody>
      </p:sp>
      <p:sp>
        <p:nvSpPr>
          <p:cNvPr id="4" name="Title Placeholder 3"/>
          <p:cNvSpPr>
            <a:spLocks noGrp="1"/>
          </p:cNvSpPr>
          <p:nvPr>
            <p:ph type="title"/>
          </p:nvPr>
        </p:nvSpPr>
        <p:spPr>
          <a:xfrm>
            <a:off x="334107" y="165843"/>
            <a:ext cx="8727833" cy="695956"/>
          </a:xfrm>
          <a:prstGeom prst="rect">
            <a:avLst/>
          </a:prstGeom>
        </p:spPr>
        <p:txBody>
          <a:bodyPr vert="horz" lIns="91440" tIns="45720" rIns="91440" bIns="45720" rtlCol="0" anchor="ctr">
            <a:normAutofit/>
          </a:bodyPr>
          <a:lstStyle/>
          <a:p>
            <a:r>
              <a:rPr lang="en-US" dirty="0"/>
              <a:t>Click to edit Master title style</a:t>
            </a:r>
          </a:p>
        </p:txBody>
      </p:sp>
      <p:cxnSp>
        <p:nvCxnSpPr>
          <p:cNvPr id="19" name="Straight Connector 18"/>
          <p:cNvCxnSpPr/>
          <p:nvPr userDrawn="1"/>
        </p:nvCxnSpPr>
        <p:spPr>
          <a:xfrm>
            <a:off x="0" y="6846277"/>
            <a:ext cx="11992708" cy="0"/>
          </a:xfrm>
          <a:prstGeom prst="line">
            <a:avLst/>
          </a:prstGeom>
          <a:ln w="76200">
            <a:solidFill>
              <a:srgbClr val="F7C027"/>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userDrawn="1"/>
        </p:nvSpPr>
        <p:spPr>
          <a:xfrm>
            <a:off x="361276" y="2367661"/>
            <a:ext cx="10515600" cy="2030107"/>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endParaRPr lang="he-IL" sz="1600" dirty="0">
              <a:solidFill>
                <a:srgbClr val="494848"/>
              </a:solidFill>
            </a:endParaRPr>
          </a:p>
        </p:txBody>
      </p:sp>
      <p:sp>
        <p:nvSpPr>
          <p:cNvPr id="11" name="Content Placeholder 1"/>
          <p:cNvSpPr txBox="1">
            <a:spLocks/>
          </p:cNvSpPr>
          <p:nvPr userDrawn="1"/>
        </p:nvSpPr>
        <p:spPr>
          <a:xfrm>
            <a:off x="334107" y="1099954"/>
            <a:ext cx="10515600" cy="1149760"/>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solidFill>
                <a:srgbClr val="494848"/>
              </a:solidFill>
            </a:endParaRPr>
          </a:p>
        </p:txBody>
      </p:sp>
      <p:sp>
        <p:nvSpPr>
          <p:cNvPr id="16" name="Content Placeholder 2"/>
          <p:cNvSpPr txBox="1">
            <a:spLocks/>
          </p:cNvSpPr>
          <p:nvPr userDrawn="1"/>
        </p:nvSpPr>
        <p:spPr>
          <a:xfrm>
            <a:off x="666076" y="2672461"/>
            <a:ext cx="10515600" cy="2030107"/>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endParaRPr lang="he-IL" sz="1600" dirty="0">
              <a:solidFill>
                <a:srgbClr val="494848"/>
              </a:solidFill>
            </a:endParaRPr>
          </a:p>
        </p:txBody>
      </p:sp>
      <p:sp>
        <p:nvSpPr>
          <p:cNvPr id="20" name="Content Placeholder 1"/>
          <p:cNvSpPr txBox="1">
            <a:spLocks/>
          </p:cNvSpPr>
          <p:nvPr userDrawn="1"/>
        </p:nvSpPr>
        <p:spPr>
          <a:xfrm>
            <a:off x="361276" y="1400419"/>
            <a:ext cx="10515600" cy="1149760"/>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solidFill>
                <a:srgbClr val="494848"/>
              </a:solidFill>
            </a:endParaRPr>
          </a:p>
        </p:txBody>
      </p:sp>
      <p:pic>
        <p:nvPicPr>
          <p:cNvPr id="2" name="Picture 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864896" y="5648058"/>
            <a:ext cx="10058400" cy="1542478"/>
          </a:xfrm>
          <a:prstGeom prst="rect">
            <a:avLst/>
          </a:prstGeom>
        </p:spPr>
      </p:pic>
    </p:spTree>
    <p:extLst>
      <p:ext uri="{BB962C8B-B14F-4D97-AF65-F5344CB8AC3E}">
        <p14:creationId xmlns:p14="http://schemas.microsoft.com/office/powerpoint/2010/main" val="3306132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7" r:id="rId15"/>
    <p:sldLayoutId id="2147483678" r:id="rId16"/>
    <p:sldLayoutId id="2147483679" r:id="rId1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sldNum="0" hdr="0" ftr="0" dt="0"/>
  <p:txStyles>
    <p:titleStyle>
      <a:lvl1pPr algn="l" defTabSz="914400" rtl="0" eaLnBrk="1" latinLnBrk="0" hangingPunct="1">
        <a:lnSpc>
          <a:spcPct val="90000"/>
        </a:lnSpc>
        <a:spcBef>
          <a:spcPct val="0"/>
        </a:spcBef>
        <a:buNone/>
        <a:defRPr sz="3200" kern="1200">
          <a:solidFill>
            <a:schemeClr val="bg1"/>
          </a:solidFill>
          <a:latin typeface="Fira Sans" panose="020B0503050000020004" pitchFamily="34" charset="0"/>
          <a:ea typeface="Tahoma" panose="020B0604030504040204" pitchFamily="34" charset="0"/>
          <a:cs typeface="Tahoma" panose="020B0604030504040204" pitchFamily="34" charset="0"/>
        </a:defRPr>
      </a:lvl1pPr>
    </p:titleStyle>
    <p:body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gif"/><Relationship Id="rId4" Type="http://schemas.openxmlformats.org/officeDocument/2006/relationships/image" Target="../media/image170.jpg"/><Relationship Id="rId9" Type="http://schemas.openxmlformats.org/officeDocument/2006/relationships/image" Target="../media/image175.png"/></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10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10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69.png"/><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80.png"/><Relationship Id="rId4" Type="http://schemas.openxmlformats.org/officeDocument/2006/relationships/image" Target="../media/image179.png"/></Relationships>
</file>

<file path=ppt/slides/_rels/slide10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27.png"/><Relationship Id="rId2" Type="http://schemas.openxmlformats.org/officeDocument/2006/relationships/notesSlide" Target="../notesSlides/notesSlide105.xml"/><Relationship Id="rId1" Type="http://schemas.openxmlformats.org/officeDocument/2006/relationships/slideLayout" Target="../slideLayouts/slideLayout14.xml"/><Relationship Id="rId6" Type="http://schemas.openxmlformats.org/officeDocument/2006/relationships/image" Target="../media/image180.png"/><Relationship Id="rId5" Type="http://schemas.openxmlformats.org/officeDocument/2006/relationships/image" Target="../media/image181.png"/><Relationship Id="rId4" Type="http://schemas.openxmlformats.org/officeDocument/2006/relationships/image" Target="../media/image178.png"/></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9.png"/><Relationship Id="rId7" Type="http://schemas.openxmlformats.org/officeDocument/2006/relationships/image" Target="../media/image186.png"/><Relationship Id="rId2" Type="http://schemas.openxmlformats.org/officeDocument/2006/relationships/notesSlide" Target="../notesSlides/notesSlide112.xml"/><Relationship Id="rId1" Type="http://schemas.openxmlformats.org/officeDocument/2006/relationships/slideLayout" Target="../slideLayouts/slideLayout14.xml"/><Relationship Id="rId6" Type="http://schemas.openxmlformats.org/officeDocument/2006/relationships/image" Target="../media/image185.png"/><Relationship Id="rId5" Type="http://schemas.openxmlformats.org/officeDocument/2006/relationships/image" Target="../media/image184.png"/><Relationship Id="rId10" Type="http://schemas.openxmlformats.org/officeDocument/2006/relationships/image" Target="../media/image182.png"/><Relationship Id="rId4" Type="http://schemas.openxmlformats.org/officeDocument/2006/relationships/image" Target="../media/image183.png"/><Relationship Id="rId9" Type="http://schemas.openxmlformats.org/officeDocument/2006/relationships/image" Target="../media/image27.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4.xml"/><Relationship Id="rId1" Type="http://schemas.openxmlformats.org/officeDocument/2006/relationships/tags" Target="../tags/tag90.xml"/><Relationship Id="rId5" Type="http://schemas.openxmlformats.org/officeDocument/2006/relationships/image" Target="../media/image25.emf"/><Relationship Id="rId4" Type="http://schemas.openxmlformats.org/officeDocument/2006/relationships/image" Target="../media/image187.em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4.xml"/><Relationship Id="rId1" Type="http://schemas.openxmlformats.org/officeDocument/2006/relationships/tags" Target="../tags/tag91.xml"/><Relationship Id="rId6" Type="http://schemas.openxmlformats.org/officeDocument/2006/relationships/image" Target="../media/image91.emf"/><Relationship Id="rId5" Type="http://schemas.openxmlformats.org/officeDocument/2006/relationships/image" Target="../media/image25.emf"/><Relationship Id="rId4" Type="http://schemas.openxmlformats.org/officeDocument/2006/relationships/image" Target="../media/image187.emf"/></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7.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190.png"/><Relationship Id="rId4" Type="http://schemas.openxmlformats.org/officeDocument/2006/relationships/image" Target="../media/image189.png"/></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83.png"/><Relationship Id="rId4" Type="http://schemas.openxmlformats.org/officeDocument/2006/relationships/image" Target="../media/image191.png"/></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3.xml"/><Relationship Id="rId1" Type="http://schemas.openxmlformats.org/officeDocument/2006/relationships/slideLayout" Target="../slideLayouts/slideLayout3.xml"/><Relationship Id="rId5" Type="http://schemas.openxmlformats.org/officeDocument/2006/relationships/image" Target="../media/image192.emf"/><Relationship Id="rId4" Type="http://schemas.openxmlformats.org/officeDocument/2006/relationships/image" Target="../media/image194.jpeg"/></Relationships>
</file>

<file path=ppt/slides/_rels/slide12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54.png"/><Relationship Id="rId7" Type="http://schemas.openxmlformats.org/officeDocument/2006/relationships/image" Target="../media/image198.png"/><Relationship Id="rId2" Type="http://schemas.openxmlformats.org/officeDocument/2006/relationships/notesSlide" Target="../notesSlides/notesSlide124.xml"/><Relationship Id="rId1" Type="http://schemas.openxmlformats.org/officeDocument/2006/relationships/slideLayout" Target="../slideLayouts/slideLayout14.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192.emf"/><Relationship Id="rId4" Type="http://schemas.openxmlformats.org/officeDocument/2006/relationships/image" Target="../media/image195.png"/><Relationship Id="rId9" Type="http://schemas.openxmlformats.org/officeDocument/2006/relationships/image" Target="../media/image199.png"/></Relationships>
</file>

<file path=ppt/slides/_rels/slide1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5.xml"/><Relationship Id="rId1" Type="http://schemas.openxmlformats.org/officeDocument/2006/relationships/slideLayout" Target="../slideLayouts/slideLayout14.xml"/><Relationship Id="rId5" Type="http://schemas.openxmlformats.org/officeDocument/2006/relationships/image" Target="../media/image192.emf"/><Relationship Id="rId4" Type="http://schemas.openxmlformats.org/officeDocument/2006/relationships/image" Target="../media/image201.png"/></Relationships>
</file>

<file path=ppt/slides/_rels/slide129.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127.xml"/><Relationship Id="rId1" Type="http://schemas.openxmlformats.org/officeDocument/2006/relationships/slideLayout" Target="../slideLayouts/slideLayout14.xml"/><Relationship Id="rId6" Type="http://schemas.openxmlformats.org/officeDocument/2006/relationships/image" Target="../media/image205.emf"/><Relationship Id="rId5" Type="http://schemas.openxmlformats.org/officeDocument/2006/relationships/image" Target="../media/image204.jpeg"/><Relationship Id="rId4" Type="http://schemas.openxmlformats.org/officeDocument/2006/relationships/image" Target="../media/image203.emf"/></Relationships>
</file>

<file path=ppt/slides/_rels/slide13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8.xml"/><Relationship Id="rId1" Type="http://schemas.openxmlformats.org/officeDocument/2006/relationships/slideLayout" Target="../slideLayouts/slideLayout3.xml"/><Relationship Id="rId4" Type="http://schemas.openxmlformats.org/officeDocument/2006/relationships/image" Target="../media/image202.emf"/></Relationships>
</file>

<file path=ppt/slides/_rels/slide132.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8" Type="http://schemas.openxmlformats.org/officeDocument/2006/relationships/image" Target="../media/image202.emf"/><Relationship Id="rId3" Type="http://schemas.openxmlformats.org/officeDocument/2006/relationships/image" Target="../media/image99.png"/><Relationship Id="rId7" Type="http://schemas.openxmlformats.org/officeDocument/2006/relationships/image" Target="../media/image121.png"/><Relationship Id="rId2" Type="http://schemas.openxmlformats.org/officeDocument/2006/relationships/notesSlide" Target="../notesSlides/notesSlide131.xml"/><Relationship Id="rId1" Type="http://schemas.openxmlformats.org/officeDocument/2006/relationships/slideLayout" Target="../slideLayouts/slideLayout14.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197.png"/></Relationships>
</file>

<file path=ppt/slides/_rels/slide13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8.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2.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hyperlink" Target="http://aws.amazon.com/certification" TargetMode="External"/><Relationship Id="rId7" Type="http://schemas.openxmlformats.org/officeDocument/2006/relationships/image" Target="../media/image212.png"/><Relationship Id="rId2" Type="http://schemas.openxmlformats.org/officeDocument/2006/relationships/notesSlide" Target="../notesSlides/notesSlide139.xml"/><Relationship Id="rId1" Type="http://schemas.openxmlformats.org/officeDocument/2006/relationships/slideLayout" Target="../slideLayouts/slideLayout14.xml"/><Relationship Id="rId6" Type="http://schemas.openxmlformats.org/officeDocument/2006/relationships/image" Target="../media/image211.png"/><Relationship Id="rId5" Type="http://schemas.openxmlformats.org/officeDocument/2006/relationships/hyperlink" Target="http://aws.amazon.com/training/" TargetMode="External"/><Relationship Id="rId4" Type="http://schemas.openxmlformats.org/officeDocument/2006/relationships/hyperlink" Target="http://aws.amazon.com/training/self-paced-labs/" TargetMode="External"/></Relationships>
</file>

<file path=ppt/slides/_rels/slide14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aws.amazon.com/training/self-paced-labs/#topic-1" TargetMode="External"/><Relationship Id="rId7" Type="http://schemas.openxmlformats.org/officeDocument/2006/relationships/image" Target="../media/image214.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hyperlink" Target="http://aws.amazon.com/training/self-paced-labs/" TargetMode="External"/><Relationship Id="rId5" Type="http://schemas.openxmlformats.org/officeDocument/2006/relationships/hyperlink" Target="http://aws.amazon.com/training/self-paced-labs/#exam-prep-1" TargetMode="External"/><Relationship Id="rId4" Type="http://schemas.openxmlformats.org/officeDocument/2006/relationships/hyperlink" Target="http://aws.amazon.com/training/self-paced-labs/#quest-1"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41.xml"/><Relationship Id="rId1" Type="http://schemas.openxmlformats.org/officeDocument/2006/relationships/slideLayout" Target="../slideLayouts/slideLayout14.xml"/><Relationship Id="rId5" Type="http://schemas.openxmlformats.org/officeDocument/2006/relationships/image" Target="../media/image217.png"/><Relationship Id="rId4" Type="http://schemas.openxmlformats.org/officeDocument/2006/relationships/image" Target="../media/image216.png"/></Relationships>
</file>

<file path=ppt/slides/_rels/slide14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42.xml"/><Relationship Id="rId1" Type="http://schemas.openxmlformats.org/officeDocument/2006/relationships/slideLayout" Target="../slideLayouts/slideLayout14.xml"/><Relationship Id="rId6" Type="http://schemas.openxmlformats.org/officeDocument/2006/relationships/hyperlink" Target="https://aws.amazon.com/certification" TargetMode="External"/><Relationship Id="rId5" Type="http://schemas.openxmlformats.org/officeDocument/2006/relationships/image" Target="../media/image217.png"/><Relationship Id="rId4" Type="http://schemas.openxmlformats.org/officeDocument/2006/relationships/image" Target="../media/image216.png"/></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7.xml.rels><?xml version="1.0" encoding="UTF-8" standalone="yes"?>
<Relationships xmlns="http://schemas.openxmlformats.org/package/2006/relationships"><Relationship Id="rId3" Type="http://schemas.openxmlformats.org/officeDocument/2006/relationships/hyperlink" Target="http://aws.amazon.com/certification" TargetMode="External"/><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46.xml"/><Relationship Id="rId1" Type="http://schemas.openxmlformats.org/officeDocument/2006/relationships/slideLayout" Target="../slideLayouts/slideLayout14.xml"/><Relationship Id="rId5" Type="http://schemas.openxmlformats.org/officeDocument/2006/relationships/image" Target="../media/image220.png"/><Relationship Id="rId4" Type="http://schemas.openxmlformats.org/officeDocument/2006/relationships/image" Target="../media/image219.png"/></Relationships>
</file>

<file path=ppt/slides/_rels/slide1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47.xml"/><Relationship Id="rId1" Type="http://schemas.openxmlformats.org/officeDocument/2006/relationships/slideLayout" Target="../slideLayouts/slideLayout14.xml"/><Relationship Id="rId4" Type="http://schemas.openxmlformats.org/officeDocument/2006/relationships/image" Target="../media/image221.png"/></Relationships>
</file>

<file path=ppt/slides/_rels/slide15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6.png"/><Relationship Id="rId2" Type="http://schemas.openxmlformats.org/officeDocument/2006/relationships/notesSlide" Target="../notesSlides/notesSlide154.xml"/><Relationship Id="rId1" Type="http://schemas.openxmlformats.org/officeDocument/2006/relationships/slideLayout" Target="../slideLayouts/slideLayout3.xml"/><Relationship Id="rId6" Type="http://schemas.openxmlformats.org/officeDocument/2006/relationships/image" Target="../media/image184.png"/><Relationship Id="rId5" Type="http://schemas.openxmlformats.org/officeDocument/2006/relationships/image" Target="../media/image225.png"/><Relationship Id="rId4" Type="http://schemas.openxmlformats.org/officeDocument/2006/relationships/image" Target="../media/image183.png"/></Relationships>
</file>

<file path=ppt/slides/_rels/slide1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55.xml"/><Relationship Id="rId1" Type="http://schemas.openxmlformats.org/officeDocument/2006/relationships/slideLayout" Target="../slideLayouts/slideLayout3.xml"/><Relationship Id="rId5" Type="http://schemas.openxmlformats.org/officeDocument/2006/relationships/image" Target="../media/image228.jpeg"/><Relationship Id="rId4" Type="http://schemas.openxmlformats.org/officeDocument/2006/relationships/image" Target="../media/image227.png"/></Relationships>
</file>

<file path=ppt/slides/_rels/slide159.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156.xml"/><Relationship Id="rId1" Type="http://schemas.openxmlformats.org/officeDocument/2006/relationships/slideLayout" Target="../slideLayouts/slideLayout3.xml"/><Relationship Id="rId4" Type="http://schemas.openxmlformats.org/officeDocument/2006/relationships/image" Target="../media/image230.jpeg"/></Relationships>
</file>

<file path=ppt/slides/_rels/slide1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7.xml"/><Relationship Id="rId1" Type="http://schemas.openxmlformats.org/officeDocument/2006/relationships/slideLayout" Target="../slideLayouts/slideLayout3.xml"/><Relationship Id="rId5" Type="http://schemas.openxmlformats.org/officeDocument/2006/relationships/image" Target="../media/image233.png"/><Relationship Id="rId4" Type="http://schemas.openxmlformats.org/officeDocument/2006/relationships/image" Target="../media/image232.png"/></Relationships>
</file>

<file path=ppt/slides/_rels/slide16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61.xml"/><Relationship Id="rId1" Type="http://schemas.openxmlformats.org/officeDocument/2006/relationships/slideLayout" Target="../slideLayouts/slideLayout14.xml"/><Relationship Id="rId4" Type="http://schemas.openxmlformats.org/officeDocument/2006/relationships/image" Target="../media/image235.png"/></Relationships>
</file>

<file path=ppt/slides/_rels/slide16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1.emf"/><Relationship Id="rId5" Type="http://schemas.openxmlformats.org/officeDocument/2006/relationships/image" Target="../media/image94.png"/><Relationship Id="rId4" Type="http://schemas.openxmlformats.org/officeDocument/2006/relationships/image" Target="../media/image93.png"/></Relationships>
</file>

<file path=ppt/slides/_rels/slide170.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notesSlide" Target="../notesSlides/notesSlide167.xml"/><Relationship Id="rId1" Type="http://schemas.openxmlformats.org/officeDocument/2006/relationships/slideLayout" Target="../slideLayouts/slideLayout14.xml"/><Relationship Id="rId5" Type="http://schemas.openxmlformats.org/officeDocument/2006/relationships/image" Target="../media/image238.emf"/><Relationship Id="rId4" Type="http://schemas.openxmlformats.org/officeDocument/2006/relationships/image" Target="../media/image237.emf"/></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notesSlide" Target="../notesSlides/notesSlide172.xml"/><Relationship Id="rId1" Type="http://schemas.openxmlformats.org/officeDocument/2006/relationships/slideLayout" Target="../slideLayouts/slideLayout14.xml"/><Relationship Id="rId6" Type="http://schemas.openxmlformats.org/officeDocument/2006/relationships/image" Target="../media/image242.jpeg"/><Relationship Id="rId5" Type="http://schemas.openxmlformats.org/officeDocument/2006/relationships/image" Target="../media/image241.png"/><Relationship Id="rId4" Type="http://schemas.openxmlformats.org/officeDocument/2006/relationships/image" Target="../media/image240.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244.png"/></Relationships>
</file>

<file path=ppt/slides/_rels/slide18.xml.rels><?xml version="1.0" encoding="UTF-8" standalone="yes"?>
<Relationships xmlns="http://schemas.openxmlformats.org/package/2006/relationships"><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9" Type="http://schemas.openxmlformats.org/officeDocument/2006/relationships/slideLayout" Target="../slideLayouts/slideLayout3.xml"/><Relationship Id="rId3" Type="http://schemas.openxmlformats.org/officeDocument/2006/relationships/tags" Target="../tags/tag20.xml"/><Relationship Id="rId21" Type="http://schemas.openxmlformats.org/officeDocument/2006/relationships/tags" Target="../tags/tag38.xml"/><Relationship Id="rId34" Type="http://schemas.openxmlformats.org/officeDocument/2006/relationships/tags" Target="../tags/tag51.xml"/><Relationship Id="rId42" Type="http://schemas.openxmlformats.org/officeDocument/2006/relationships/image" Target="../media/image19.png"/><Relationship Id="rId47" Type="http://schemas.openxmlformats.org/officeDocument/2006/relationships/image" Target="../media/image98.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tags" Target="../tags/tag50.xml"/><Relationship Id="rId38" Type="http://schemas.openxmlformats.org/officeDocument/2006/relationships/tags" Target="../tags/tag55.xml"/><Relationship Id="rId46" Type="http://schemas.openxmlformats.org/officeDocument/2006/relationships/image" Target="../media/image97.emf"/><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tags" Target="../tags/tag46.xml"/><Relationship Id="rId41" Type="http://schemas.openxmlformats.org/officeDocument/2006/relationships/image" Target="../media/image18.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tags" Target="../tags/tag49.xml"/><Relationship Id="rId37" Type="http://schemas.openxmlformats.org/officeDocument/2006/relationships/tags" Target="../tags/tag54.xml"/><Relationship Id="rId40" Type="http://schemas.openxmlformats.org/officeDocument/2006/relationships/notesSlide" Target="../notesSlides/notesSlide17.xml"/><Relationship Id="rId45" Type="http://schemas.openxmlformats.org/officeDocument/2006/relationships/image" Target="../media/image96.png"/><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tags" Target="../tags/tag45.xml"/><Relationship Id="rId36" Type="http://schemas.openxmlformats.org/officeDocument/2006/relationships/tags" Target="../tags/tag53.xml"/><Relationship Id="rId49" Type="http://schemas.openxmlformats.org/officeDocument/2006/relationships/image" Target="../media/image91.emf"/><Relationship Id="rId10" Type="http://schemas.openxmlformats.org/officeDocument/2006/relationships/tags" Target="../tags/tag27.xml"/><Relationship Id="rId19" Type="http://schemas.openxmlformats.org/officeDocument/2006/relationships/tags" Target="../tags/tag36.xml"/><Relationship Id="rId31" Type="http://schemas.openxmlformats.org/officeDocument/2006/relationships/tags" Target="../tags/tag48.xml"/><Relationship Id="rId44" Type="http://schemas.openxmlformats.org/officeDocument/2006/relationships/image" Target="../media/image24.emf"/><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 Id="rId30" Type="http://schemas.openxmlformats.org/officeDocument/2006/relationships/tags" Target="../tags/tag47.xml"/><Relationship Id="rId35" Type="http://schemas.openxmlformats.org/officeDocument/2006/relationships/tags" Target="../tags/tag52.xml"/><Relationship Id="rId43" Type="http://schemas.openxmlformats.org/officeDocument/2006/relationships/image" Target="../media/image95.png"/><Relationship Id="rId48" Type="http://schemas.openxmlformats.org/officeDocument/2006/relationships/image" Target="../media/image99.png"/><Relationship Id="rId8" Type="http://schemas.openxmlformats.org/officeDocument/2006/relationships/tags" Target="../tags/tag25.xml"/></Relationships>
</file>

<file path=ppt/slides/_rels/slide180.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145.png"/><Relationship Id="rId7" Type="http://schemas.openxmlformats.org/officeDocument/2006/relationships/image" Target="../media/image246.png"/><Relationship Id="rId2" Type="http://schemas.openxmlformats.org/officeDocument/2006/relationships/notesSlide" Target="../notesSlides/notesSlide177.xml"/><Relationship Id="rId1" Type="http://schemas.openxmlformats.org/officeDocument/2006/relationships/slideLayout" Target="../slideLayouts/slideLayout14.xml"/><Relationship Id="rId6" Type="http://schemas.openxmlformats.org/officeDocument/2006/relationships/image" Target="../media/image245.png"/><Relationship Id="rId5" Type="http://schemas.openxmlformats.org/officeDocument/2006/relationships/image" Target="../media/image235.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8.png"/></Relationships>
</file>

<file path=ppt/slides/_rels/slide181.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9.png"/><Relationship Id="rId7" Type="http://schemas.openxmlformats.org/officeDocument/2006/relationships/image" Target="../media/image225.png"/><Relationship Id="rId2" Type="http://schemas.openxmlformats.org/officeDocument/2006/relationships/notesSlide" Target="../notesSlides/notesSlide178.xml"/><Relationship Id="rId1" Type="http://schemas.openxmlformats.org/officeDocument/2006/relationships/slideLayout" Target="../slideLayouts/slideLayout14.xml"/><Relationship Id="rId6" Type="http://schemas.openxmlformats.org/officeDocument/2006/relationships/image" Target="../media/image183.png"/><Relationship Id="rId11" Type="http://schemas.openxmlformats.org/officeDocument/2006/relationships/image" Target="../media/image244.png"/><Relationship Id="rId5" Type="http://schemas.openxmlformats.org/officeDocument/2006/relationships/image" Target="../media/image145.png"/><Relationship Id="rId10" Type="http://schemas.openxmlformats.org/officeDocument/2006/relationships/image" Target="../media/image245.png"/><Relationship Id="rId4" Type="http://schemas.openxmlformats.org/officeDocument/2006/relationships/image" Target="../media/image248.png"/><Relationship Id="rId9" Type="http://schemas.openxmlformats.org/officeDocument/2006/relationships/image" Target="../media/image239.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91.emf"/><Relationship Id="rId4" Type="http://schemas.openxmlformats.org/officeDocument/2006/relationships/image" Target="../media/image100.png"/></Relationships>
</file>

<file path=ppt/slides/_rels/slide19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2.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95.xml"/><Relationship Id="rId1" Type="http://schemas.openxmlformats.org/officeDocument/2006/relationships/slideLayout" Target="../slideLayouts/slideLayout3.xml"/><Relationship Id="rId4" Type="http://schemas.openxmlformats.org/officeDocument/2006/relationships/image" Target="../media/image253.png"/></Relationships>
</file>

<file path=ppt/slides/_rels/slide19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aws.amazon.com/testdrive/?ref=test_drive"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91.emf"/><Relationship Id="rId5" Type="http://schemas.openxmlformats.org/officeDocument/2006/relationships/hyperlink" Target="https://aws.amazon.com/marketplace" TargetMode="External"/><Relationship Id="rId4" Type="http://schemas.openxmlformats.org/officeDocument/2006/relationships/hyperlink" Target="NULL"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8" Type="http://schemas.openxmlformats.org/officeDocument/2006/relationships/image" Target="../media/image202.em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1.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7.png"/><Relationship Id="rId7" Type="http://schemas.openxmlformats.org/officeDocument/2006/relationships/image" Target="../media/image99.png"/><Relationship Id="rId2" Type="http://schemas.openxmlformats.org/officeDocument/2006/relationships/notesSlide" Target="../notesSlides/notesSlide203.xml"/><Relationship Id="rId1" Type="http://schemas.openxmlformats.org/officeDocument/2006/relationships/slideLayout" Target="../slideLayouts/slideLayout14.xml"/><Relationship Id="rId6" Type="http://schemas.openxmlformats.org/officeDocument/2006/relationships/image" Target="../media/image117.emf"/><Relationship Id="rId5" Type="http://schemas.openxmlformats.org/officeDocument/2006/relationships/image" Target="../media/image191.png"/><Relationship Id="rId4" Type="http://schemas.openxmlformats.org/officeDocument/2006/relationships/image" Target="../media/image183.png"/></Relationships>
</file>

<file path=ppt/slides/_rels/slide20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04.xml"/><Relationship Id="rId1" Type="http://schemas.openxmlformats.org/officeDocument/2006/relationships/slideLayout" Target="../slideLayouts/slideLayout14.xml"/><Relationship Id="rId6" Type="http://schemas.openxmlformats.org/officeDocument/2006/relationships/image" Target="../media/image121.png"/><Relationship Id="rId5" Type="http://schemas.openxmlformats.org/officeDocument/2006/relationships/image" Target="../media/image27.png"/><Relationship Id="rId4" Type="http://schemas.openxmlformats.org/officeDocument/2006/relationships/image" Target="../media/image235.png"/></Relationships>
</file>

<file path=ppt/slides/_rels/slide2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08.xml"/><Relationship Id="rId1" Type="http://schemas.openxmlformats.org/officeDocument/2006/relationships/slideLayout" Target="../slideLayouts/slideLayout14.xml"/><Relationship Id="rId4" Type="http://schemas.openxmlformats.org/officeDocument/2006/relationships/image" Target="../media/image192.emf"/></Relationships>
</file>

<file path=ppt/slides/_rels/slide212.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260.emf"/><Relationship Id="rId18" Type="http://schemas.openxmlformats.org/officeDocument/2006/relationships/image" Target="../media/image264.png"/><Relationship Id="rId26" Type="http://schemas.openxmlformats.org/officeDocument/2006/relationships/image" Target="../media/image27.png"/><Relationship Id="rId3" Type="http://schemas.openxmlformats.org/officeDocument/2006/relationships/image" Target="../media/image192.emf"/><Relationship Id="rId21" Type="http://schemas.openxmlformats.org/officeDocument/2006/relationships/image" Target="../media/image267.png"/><Relationship Id="rId7" Type="http://schemas.openxmlformats.org/officeDocument/2006/relationships/image" Target="../media/image256.png"/><Relationship Id="rId12" Type="http://schemas.openxmlformats.org/officeDocument/2006/relationships/image" Target="../media/image259.png"/><Relationship Id="rId17" Type="http://schemas.openxmlformats.org/officeDocument/2006/relationships/image" Target="../media/image164.png"/><Relationship Id="rId25" Type="http://schemas.openxmlformats.org/officeDocument/2006/relationships/image" Target="../media/image270.png"/><Relationship Id="rId2" Type="http://schemas.openxmlformats.org/officeDocument/2006/relationships/notesSlide" Target="../notesSlides/notesSlide209.xml"/><Relationship Id="rId16" Type="http://schemas.openxmlformats.org/officeDocument/2006/relationships/image" Target="../media/image263.png"/><Relationship Id="rId20" Type="http://schemas.openxmlformats.org/officeDocument/2006/relationships/image" Target="../media/image266.png"/><Relationship Id="rId1" Type="http://schemas.openxmlformats.org/officeDocument/2006/relationships/slideLayout" Target="../slideLayouts/slideLayout14.xml"/><Relationship Id="rId6" Type="http://schemas.openxmlformats.org/officeDocument/2006/relationships/image" Target="../media/image154.png"/><Relationship Id="rId11" Type="http://schemas.openxmlformats.org/officeDocument/2006/relationships/image" Target="../media/image258.png"/><Relationship Id="rId24" Type="http://schemas.openxmlformats.org/officeDocument/2006/relationships/image" Target="../media/image269.emf"/><Relationship Id="rId5" Type="http://schemas.openxmlformats.org/officeDocument/2006/relationships/image" Target="../media/image255.png"/><Relationship Id="rId15" Type="http://schemas.openxmlformats.org/officeDocument/2006/relationships/image" Target="../media/image262.png"/><Relationship Id="rId23" Type="http://schemas.openxmlformats.org/officeDocument/2006/relationships/image" Target="../media/image268.png"/><Relationship Id="rId28" Type="http://schemas.openxmlformats.org/officeDocument/2006/relationships/image" Target="../media/image272.png"/><Relationship Id="rId10" Type="http://schemas.openxmlformats.org/officeDocument/2006/relationships/image" Target="../media/image168.png"/><Relationship Id="rId19" Type="http://schemas.openxmlformats.org/officeDocument/2006/relationships/image" Target="../media/image265.png"/><Relationship Id="rId4" Type="http://schemas.openxmlformats.org/officeDocument/2006/relationships/image" Target="../media/image188.png"/><Relationship Id="rId9" Type="http://schemas.openxmlformats.org/officeDocument/2006/relationships/image" Target="../media/image257.png"/><Relationship Id="rId14" Type="http://schemas.openxmlformats.org/officeDocument/2006/relationships/image" Target="../media/image261.png"/><Relationship Id="rId22" Type="http://schemas.openxmlformats.org/officeDocument/2006/relationships/image" Target="../media/image122.png"/><Relationship Id="rId27" Type="http://schemas.openxmlformats.org/officeDocument/2006/relationships/image" Target="../media/image271.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1.emf"/></Relationships>
</file>

<file path=ppt/slides/_rels/slide2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9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emf"/><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jpe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98.png"/><Relationship Id="rId7"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emf"/><Relationship Id="rId9"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3.xml"/><Relationship Id="rId26" Type="http://schemas.openxmlformats.org/officeDocument/2006/relationships/image" Target="../media/image17.png"/><Relationship Id="rId3" Type="http://schemas.openxmlformats.org/officeDocument/2006/relationships/tags" Target="../tags/tag3.xml"/><Relationship Id="rId21" Type="http://schemas.openxmlformats.org/officeDocument/2006/relationships/image" Target="../media/image12.emf"/><Relationship Id="rId34" Type="http://schemas.openxmlformats.org/officeDocument/2006/relationships/image" Target="../media/image25.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3.xml"/><Relationship Id="rId25" Type="http://schemas.openxmlformats.org/officeDocument/2006/relationships/image" Target="../media/image16.png"/><Relationship Id="rId33" Type="http://schemas.openxmlformats.org/officeDocument/2006/relationships/image" Target="../media/image24.emf"/><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1.png"/><Relationship Id="rId29"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5.emf"/><Relationship Id="rId32" Type="http://schemas.openxmlformats.org/officeDocument/2006/relationships/image" Target="../media/image23.emf"/><Relationship Id="rId37" Type="http://schemas.openxmlformats.org/officeDocument/2006/relationships/image" Target="../media/image28.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4.emf"/><Relationship Id="rId28" Type="http://schemas.openxmlformats.org/officeDocument/2006/relationships/image" Target="../media/image19.png"/><Relationship Id="rId36" Type="http://schemas.openxmlformats.org/officeDocument/2006/relationships/image" Target="../media/image27.png"/><Relationship Id="rId10" Type="http://schemas.openxmlformats.org/officeDocument/2006/relationships/tags" Target="../tags/tag10.xml"/><Relationship Id="rId19" Type="http://schemas.openxmlformats.org/officeDocument/2006/relationships/image" Target="../media/image10.png"/><Relationship Id="rId31" Type="http://schemas.openxmlformats.org/officeDocument/2006/relationships/image" Target="../media/image22.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3.png"/><Relationship Id="rId27" Type="http://schemas.openxmlformats.org/officeDocument/2006/relationships/image" Target="../media/image18.png"/><Relationship Id="rId30" Type="http://schemas.openxmlformats.org/officeDocument/2006/relationships/image" Target="../media/image21.emf"/><Relationship Id="rId35"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56.xml"/><Relationship Id="rId5" Type="http://schemas.openxmlformats.org/officeDocument/2006/relationships/image" Target="../media/image23.emf"/><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4.xml"/><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image" Target="../media/image24.emf"/><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notesSlide" Target="../notesSlides/notesSlide52.xml"/><Relationship Id="rId2" Type="http://schemas.openxmlformats.org/officeDocument/2006/relationships/tags" Target="../tags/tag58.xml"/><Relationship Id="rId16" Type="http://schemas.openxmlformats.org/officeDocument/2006/relationships/slideLayout" Target="../slideLayouts/slideLayout14.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s>
</file>

<file path=ppt/slides/_rels/slide5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1.png"/><Relationship Id="rId3" Type="http://schemas.openxmlformats.org/officeDocument/2006/relationships/diagramData" Target="../diagrams/data1.xml"/><Relationship Id="rId21" Type="http://schemas.openxmlformats.org/officeDocument/2006/relationships/image" Target="../media/image47.png"/><Relationship Id="rId7" Type="http://schemas.microsoft.com/office/2007/relationships/diagramDrawing" Target="../diagrams/drawing1.xml"/><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0.png"/><Relationship Id="rId2" Type="http://schemas.openxmlformats.org/officeDocument/2006/relationships/notesSlide" Target="../notesSlides/notesSlide5.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37.png"/><Relationship Id="rId24" Type="http://schemas.openxmlformats.org/officeDocument/2006/relationships/image" Target="../media/image49.png"/><Relationship Id="rId5" Type="http://schemas.openxmlformats.org/officeDocument/2006/relationships/diagramQuickStyle" Target="../diagrams/quickStyle1.xml"/><Relationship Id="rId15" Type="http://schemas.openxmlformats.org/officeDocument/2006/relationships/image" Target="../media/image41.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20.png"/><Relationship Id="rId27" Type="http://schemas.openxmlformats.org/officeDocument/2006/relationships/image" Target="../media/image52.png"/><Relationship Id="rId30" Type="http://schemas.openxmlformats.org/officeDocument/2006/relationships/image" Target="../media/image55.png"/></Relationships>
</file>

<file path=ppt/slides/_rels/slide6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24.e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29.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9" Type="http://schemas.openxmlformats.org/officeDocument/2006/relationships/image" Target="../media/image87.png"/><Relationship Id="rId3" Type="http://schemas.openxmlformats.org/officeDocument/2006/relationships/diagramData" Target="../diagrams/data2.xml"/><Relationship Id="rId21" Type="http://schemas.openxmlformats.org/officeDocument/2006/relationships/image" Target="../media/image69.png"/><Relationship Id="rId34" Type="http://schemas.openxmlformats.org/officeDocument/2006/relationships/image" Target="../media/image82.png"/><Relationship Id="rId7" Type="http://schemas.microsoft.com/office/2007/relationships/diagramDrawing" Target="../diagrams/drawing2.xml"/><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33" Type="http://schemas.openxmlformats.org/officeDocument/2006/relationships/image" Target="../media/image81.png"/><Relationship Id="rId38" Type="http://schemas.openxmlformats.org/officeDocument/2006/relationships/image" Target="../media/image86.png"/><Relationship Id="rId2" Type="http://schemas.openxmlformats.org/officeDocument/2006/relationships/notesSlide" Target="../notesSlides/notesSlide6.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png"/><Relationship Id="rId41"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png"/><Relationship Id="rId40" Type="http://schemas.openxmlformats.org/officeDocument/2006/relationships/image" Target="../media/image88.png"/><Relationship Id="rId5" Type="http://schemas.openxmlformats.org/officeDocument/2006/relationships/diagramQuickStyle" Target="../diagrams/quickStyle2.xml"/><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36" Type="http://schemas.openxmlformats.org/officeDocument/2006/relationships/image" Target="../media/image84.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 Type="http://schemas.openxmlformats.org/officeDocument/2006/relationships/diagramLayout" Target="../diagrams/layout2.xml"/><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png"/></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png"/><Relationship Id="rId7" Type="http://schemas.openxmlformats.org/officeDocument/2006/relationships/image" Target="../media/image91.emf"/><Relationship Id="rId12" Type="http://schemas.openxmlformats.org/officeDocument/2006/relationships/image" Target="../media/image141.png"/><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image" Target="../media/image136.png"/><Relationship Id="rId11" Type="http://schemas.openxmlformats.org/officeDocument/2006/relationships/image" Target="../media/image140.png"/><Relationship Id="rId5" Type="http://schemas.openxmlformats.org/officeDocument/2006/relationships/image" Target="../media/image135.png"/><Relationship Id="rId10" Type="http://schemas.openxmlformats.org/officeDocument/2006/relationships/image" Target="../media/image139.png"/><Relationship Id="rId4" Type="http://schemas.openxmlformats.org/officeDocument/2006/relationships/image" Target="../media/image134.png"/><Relationship Id="rId9" Type="http://schemas.openxmlformats.org/officeDocument/2006/relationships/image" Target="../media/image13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image" Target="../media/image142.pn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notesSlide" Target="../notesSlides/notesSlide73.xml"/><Relationship Id="rId2" Type="http://schemas.openxmlformats.org/officeDocument/2006/relationships/tags" Target="../tags/tag76.xml"/><Relationship Id="rId16" Type="http://schemas.openxmlformats.org/officeDocument/2006/relationships/slideLayout" Target="../slideLayouts/slideLayout14.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tags" Target="../tags/tag8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5.png"/><Relationship Id="rId4" Type="http://schemas.openxmlformats.org/officeDocument/2006/relationships/image" Target="../media/image144.jpg"/></Relationships>
</file>

<file path=ppt/slides/_rels/slide7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6.png"/><Relationship Id="rId7" Type="http://schemas.openxmlformats.org/officeDocument/2006/relationships/image" Target="../media/image145.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149.jpg"/><Relationship Id="rId5" Type="http://schemas.openxmlformats.org/officeDocument/2006/relationships/image" Target="../media/image148.png"/><Relationship Id="rId4" Type="http://schemas.openxmlformats.org/officeDocument/2006/relationships/image" Target="../media/image147.png"/></Relationships>
</file>

<file path=ppt/slides/_rels/slide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6.xml"/><Relationship Id="rId1" Type="http://schemas.openxmlformats.org/officeDocument/2006/relationships/slideLayout" Target="../slideLayouts/slideLayout14.xml"/><Relationship Id="rId5" Type="http://schemas.openxmlformats.org/officeDocument/2006/relationships/image" Target="../media/image142.png"/><Relationship Id="rId4" Type="http://schemas.openxmlformats.org/officeDocument/2006/relationships/image" Target="../media/image150.png"/></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51.pn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9.xml"/><Relationship Id="rId1" Type="http://schemas.openxmlformats.org/officeDocument/2006/relationships/slideLayout" Target="../slideLayouts/slideLayout14.xml"/><Relationship Id="rId6" Type="http://schemas.openxmlformats.org/officeDocument/2006/relationships/image" Target="../media/image142.png"/><Relationship Id="rId5" Type="http://schemas.openxmlformats.org/officeDocument/2006/relationships/image" Target="../media/image152.png"/><Relationship Id="rId4" Type="http://schemas.openxmlformats.org/officeDocument/2006/relationships/image" Target="../media/image150.png"/></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51.png"/></Relationships>
</file>

<file path=ppt/slides/_rels/slide8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5.png"/><Relationship Id="rId7" Type="http://schemas.openxmlformats.org/officeDocument/2006/relationships/image" Target="../media/image154.png"/><Relationship Id="rId2" Type="http://schemas.openxmlformats.org/officeDocument/2006/relationships/notesSlide" Target="../notesSlides/notesSlide82.xml"/><Relationship Id="rId1" Type="http://schemas.openxmlformats.org/officeDocument/2006/relationships/slideLayout" Target="../slideLayouts/slideLayout1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8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34.png"/><Relationship Id="rId7" Type="http://schemas.openxmlformats.org/officeDocument/2006/relationships/image" Target="../media/image156.png"/><Relationship Id="rId2" Type="http://schemas.openxmlformats.org/officeDocument/2006/relationships/notesSlide" Target="../notesSlides/notesSlide84.xml"/><Relationship Id="rId1" Type="http://schemas.openxmlformats.org/officeDocument/2006/relationships/slideLayout" Target="../slideLayouts/slideLayout14.xml"/><Relationship Id="rId6" Type="http://schemas.openxmlformats.org/officeDocument/2006/relationships/image" Target="../media/image148.png"/><Relationship Id="rId5" Type="http://schemas.openxmlformats.org/officeDocument/2006/relationships/image" Target="../media/image42.png"/><Relationship Id="rId4" Type="http://schemas.openxmlformats.org/officeDocument/2006/relationships/image" Target="../media/image155.png"/></Relationships>
</file>

<file path=ppt/slides/_rels/slide8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52.png"/><Relationship Id="rId7" Type="http://schemas.openxmlformats.org/officeDocument/2006/relationships/image" Target="../media/image157.png"/><Relationship Id="rId2" Type="http://schemas.openxmlformats.org/officeDocument/2006/relationships/notesSlide" Target="../notesSlides/notesSlide85.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151.png"/><Relationship Id="rId4" Type="http://schemas.openxmlformats.org/officeDocument/2006/relationships/image" Target="../media/image145.png"/></Relationships>
</file>

<file path=ppt/slides/_rels/slide8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4.xml"/><Relationship Id="rId6" Type="http://schemas.openxmlformats.org/officeDocument/2006/relationships/image" Target="../media/image142.png"/><Relationship Id="rId5" Type="http://schemas.openxmlformats.org/officeDocument/2006/relationships/image" Target="../media/image153.PNG"/><Relationship Id="rId4" Type="http://schemas.openxmlformats.org/officeDocument/2006/relationships/image" Target="../media/image160.png"/></Relationships>
</file>

<file path=ppt/slides/_rels/slide8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6.xml"/><Relationship Id="rId1" Type="http://schemas.openxmlformats.org/officeDocument/2006/relationships/slideLayout" Target="../slideLayouts/slideLayout14.xml"/><Relationship Id="rId5" Type="http://schemas.openxmlformats.org/officeDocument/2006/relationships/image" Target="../media/image14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51.png"/><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14.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2479BE"/>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solidFill>
                <a:prstClr val="white"/>
              </a:solidFill>
            </a:endParaRPr>
          </a:p>
          <a:p>
            <a:pPr algn="ctr" rtl="1"/>
            <a:endParaRPr lang="he-IL" dirty="0">
              <a:solidFill>
                <a:prstClr val="white"/>
              </a:solidFill>
            </a:endParaRPr>
          </a:p>
        </p:txBody>
      </p:sp>
      <p:sp>
        <p:nvSpPr>
          <p:cNvPr id="21" name="Isosceles Triangle 20"/>
          <p:cNvSpPr/>
          <p:nvPr/>
        </p:nvSpPr>
        <p:spPr>
          <a:xfrm>
            <a:off x="-315846" y="4721929"/>
            <a:ext cx="13212799" cy="2306854"/>
          </a:xfrm>
          <a:custGeom>
            <a:avLst/>
            <a:gdLst>
              <a:gd name="connsiteX0" fmla="*/ 0 w 1672045"/>
              <a:gd name="connsiteY0" fmla="*/ 1328053 h 1328053"/>
              <a:gd name="connsiteX1" fmla="*/ 836023 w 1672045"/>
              <a:gd name="connsiteY1" fmla="*/ 0 h 1328053"/>
              <a:gd name="connsiteX2" fmla="*/ 1672045 w 1672045"/>
              <a:gd name="connsiteY2" fmla="*/ 1328053 h 1328053"/>
              <a:gd name="connsiteX3" fmla="*/ 0 w 1672045"/>
              <a:gd name="connsiteY3" fmla="*/ 1328053 h 1328053"/>
              <a:gd name="connsiteX0" fmla="*/ 0 w 3378925"/>
              <a:gd name="connsiteY0" fmla="*/ 1345471 h 1345471"/>
              <a:gd name="connsiteX1" fmla="*/ 2542903 w 3378925"/>
              <a:gd name="connsiteY1" fmla="*/ 0 h 1345471"/>
              <a:gd name="connsiteX2" fmla="*/ 3378925 w 3378925"/>
              <a:gd name="connsiteY2" fmla="*/ 1328053 h 1345471"/>
              <a:gd name="connsiteX3" fmla="*/ 0 w 3378925"/>
              <a:gd name="connsiteY3" fmla="*/ 1345471 h 1345471"/>
              <a:gd name="connsiteX0" fmla="*/ 0 w 3378925"/>
              <a:gd name="connsiteY0" fmla="*/ 1345471 h 1345471"/>
              <a:gd name="connsiteX1" fmla="*/ 2542903 w 3378925"/>
              <a:gd name="connsiteY1" fmla="*/ 0 h 1345471"/>
              <a:gd name="connsiteX2" fmla="*/ 3378925 w 3378925"/>
              <a:gd name="connsiteY2" fmla="*/ 1328053 h 1345471"/>
              <a:gd name="connsiteX3" fmla="*/ 0 w 3378925"/>
              <a:gd name="connsiteY3" fmla="*/ 1345471 h 1345471"/>
              <a:gd name="connsiteX0" fmla="*/ 0 w 3378925"/>
              <a:gd name="connsiteY0" fmla="*/ 1345471 h 1345471"/>
              <a:gd name="connsiteX1" fmla="*/ 2542903 w 3378925"/>
              <a:gd name="connsiteY1" fmla="*/ 0 h 1345471"/>
              <a:gd name="connsiteX2" fmla="*/ 3378925 w 3378925"/>
              <a:gd name="connsiteY2" fmla="*/ 1328053 h 1345471"/>
              <a:gd name="connsiteX3" fmla="*/ 0 w 3378925"/>
              <a:gd name="connsiteY3" fmla="*/ 1345471 h 1345471"/>
              <a:gd name="connsiteX0" fmla="*/ 0 w 4284617"/>
              <a:gd name="connsiteY0" fmla="*/ 1345471 h 1345471"/>
              <a:gd name="connsiteX1" fmla="*/ 2542903 w 4284617"/>
              <a:gd name="connsiteY1" fmla="*/ 0 h 1345471"/>
              <a:gd name="connsiteX2" fmla="*/ 4284617 w 4284617"/>
              <a:gd name="connsiteY2" fmla="*/ 1336761 h 1345471"/>
              <a:gd name="connsiteX3" fmla="*/ 0 w 4284617"/>
              <a:gd name="connsiteY3" fmla="*/ 1345471 h 1345471"/>
              <a:gd name="connsiteX0" fmla="*/ 0 w 4284617"/>
              <a:gd name="connsiteY0" fmla="*/ 1345471 h 1345471"/>
              <a:gd name="connsiteX1" fmla="*/ 2542903 w 4284617"/>
              <a:gd name="connsiteY1" fmla="*/ 0 h 1345471"/>
              <a:gd name="connsiteX2" fmla="*/ 4284617 w 4284617"/>
              <a:gd name="connsiteY2" fmla="*/ 1336761 h 1345471"/>
              <a:gd name="connsiteX3" fmla="*/ 0 w 4284617"/>
              <a:gd name="connsiteY3" fmla="*/ 1345471 h 1345471"/>
              <a:gd name="connsiteX0" fmla="*/ 0 w 4284617"/>
              <a:gd name="connsiteY0" fmla="*/ 1345471 h 1345471"/>
              <a:gd name="connsiteX1" fmla="*/ 2542903 w 4284617"/>
              <a:gd name="connsiteY1" fmla="*/ 0 h 1345471"/>
              <a:gd name="connsiteX2" fmla="*/ 4284617 w 4284617"/>
              <a:gd name="connsiteY2" fmla="*/ 1336761 h 1345471"/>
              <a:gd name="connsiteX3" fmla="*/ 0 w 4284617"/>
              <a:gd name="connsiteY3" fmla="*/ 1345471 h 1345471"/>
              <a:gd name="connsiteX0" fmla="*/ 0 w 7950926"/>
              <a:gd name="connsiteY0" fmla="*/ 1345471 h 1345471"/>
              <a:gd name="connsiteX1" fmla="*/ 6209212 w 7950926"/>
              <a:gd name="connsiteY1" fmla="*/ 0 h 1345471"/>
              <a:gd name="connsiteX2" fmla="*/ 7950926 w 7950926"/>
              <a:gd name="connsiteY2" fmla="*/ 1336761 h 1345471"/>
              <a:gd name="connsiteX3" fmla="*/ 0 w 7950926"/>
              <a:gd name="connsiteY3" fmla="*/ 1345471 h 1345471"/>
              <a:gd name="connsiteX0" fmla="*/ 0 w 7950926"/>
              <a:gd name="connsiteY0" fmla="*/ 1345471 h 1345471"/>
              <a:gd name="connsiteX1" fmla="*/ 6209212 w 7950926"/>
              <a:gd name="connsiteY1" fmla="*/ 0 h 1345471"/>
              <a:gd name="connsiteX2" fmla="*/ 7950926 w 7950926"/>
              <a:gd name="connsiteY2" fmla="*/ 1336761 h 1345471"/>
              <a:gd name="connsiteX3" fmla="*/ 0 w 7950926"/>
              <a:gd name="connsiteY3" fmla="*/ 1345471 h 1345471"/>
              <a:gd name="connsiteX0" fmla="*/ 0 w 8003178"/>
              <a:gd name="connsiteY0" fmla="*/ 1345471 h 1345471"/>
              <a:gd name="connsiteX1" fmla="*/ 6209212 w 8003178"/>
              <a:gd name="connsiteY1" fmla="*/ 0 h 1345471"/>
              <a:gd name="connsiteX2" fmla="*/ 8003178 w 8003178"/>
              <a:gd name="connsiteY2" fmla="*/ 1345470 h 1345471"/>
              <a:gd name="connsiteX3" fmla="*/ 0 w 8003178"/>
              <a:gd name="connsiteY3" fmla="*/ 1345471 h 1345471"/>
              <a:gd name="connsiteX0" fmla="*/ 0 w 8003178"/>
              <a:gd name="connsiteY0" fmla="*/ 1345471 h 1345471"/>
              <a:gd name="connsiteX1" fmla="*/ 6209212 w 8003178"/>
              <a:gd name="connsiteY1" fmla="*/ 0 h 1345471"/>
              <a:gd name="connsiteX2" fmla="*/ 8003178 w 8003178"/>
              <a:gd name="connsiteY2" fmla="*/ 1345470 h 1345471"/>
              <a:gd name="connsiteX3" fmla="*/ 0 w 8003178"/>
              <a:gd name="connsiteY3" fmla="*/ 1345471 h 1345471"/>
              <a:gd name="connsiteX0" fmla="*/ 0 w 8003178"/>
              <a:gd name="connsiteY0" fmla="*/ 1397723 h 1397723"/>
              <a:gd name="connsiteX1" fmla="*/ 6235338 w 8003178"/>
              <a:gd name="connsiteY1" fmla="*/ 0 h 1397723"/>
              <a:gd name="connsiteX2" fmla="*/ 8003178 w 8003178"/>
              <a:gd name="connsiteY2" fmla="*/ 1397722 h 1397723"/>
              <a:gd name="connsiteX3" fmla="*/ 0 w 8003178"/>
              <a:gd name="connsiteY3" fmla="*/ 1397723 h 1397723"/>
              <a:gd name="connsiteX0" fmla="*/ 0 w 8003178"/>
              <a:gd name="connsiteY0" fmla="*/ 1397723 h 1397723"/>
              <a:gd name="connsiteX1" fmla="*/ 6235338 w 8003178"/>
              <a:gd name="connsiteY1" fmla="*/ 0 h 1397723"/>
              <a:gd name="connsiteX2" fmla="*/ 8003178 w 8003178"/>
              <a:gd name="connsiteY2" fmla="*/ 1397722 h 1397723"/>
              <a:gd name="connsiteX3" fmla="*/ 0 w 8003178"/>
              <a:gd name="connsiteY3" fmla="*/ 1397723 h 1397723"/>
              <a:gd name="connsiteX0" fmla="*/ 0 w 6775269"/>
              <a:gd name="connsiteY0" fmla="*/ 1397723 h 1397723"/>
              <a:gd name="connsiteX1" fmla="*/ 5007429 w 6775269"/>
              <a:gd name="connsiteY1" fmla="*/ 0 h 1397723"/>
              <a:gd name="connsiteX2" fmla="*/ 6775269 w 6775269"/>
              <a:gd name="connsiteY2" fmla="*/ 1397722 h 1397723"/>
              <a:gd name="connsiteX3" fmla="*/ 0 w 6775269"/>
              <a:gd name="connsiteY3" fmla="*/ 1397723 h 1397723"/>
              <a:gd name="connsiteX0" fmla="*/ 0 w 6775269"/>
              <a:gd name="connsiteY0" fmla="*/ 1397723 h 1397723"/>
              <a:gd name="connsiteX1" fmla="*/ 5007429 w 6775269"/>
              <a:gd name="connsiteY1" fmla="*/ 0 h 1397723"/>
              <a:gd name="connsiteX2" fmla="*/ 6775269 w 6775269"/>
              <a:gd name="connsiteY2" fmla="*/ 1397722 h 1397723"/>
              <a:gd name="connsiteX3" fmla="*/ 0 w 6775269"/>
              <a:gd name="connsiteY3" fmla="*/ 1397723 h 1397723"/>
              <a:gd name="connsiteX0" fmla="*/ 0 w 6775269"/>
              <a:gd name="connsiteY0" fmla="*/ 1397723 h 1397723"/>
              <a:gd name="connsiteX1" fmla="*/ 5007429 w 6775269"/>
              <a:gd name="connsiteY1" fmla="*/ 0 h 1397723"/>
              <a:gd name="connsiteX2" fmla="*/ 6775269 w 6775269"/>
              <a:gd name="connsiteY2" fmla="*/ 1397722 h 1397723"/>
              <a:gd name="connsiteX3" fmla="*/ 0 w 6775269"/>
              <a:gd name="connsiteY3" fmla="*/ 1397723 h 1397723"/>
              <a:gd name="connsiteX0" fmla="*/ 0 w 6775269"/>
              <a:gd name="connsiteY0" fmla="*/ 1397723 h 1397723"/>
              <a:gd name="connsiteX1" fmla="*/ 5007429 w 6775269"/>
              <a:gd name="connsiteY1" fmla="*/ 0 h 1397723"/>
              <a:gd name="connsiteX2" fmla="*/ 6775269 w 6775269"/>
              <a:gd name="connsiteY2" fmla="*/ 1397722 h 1397723"/>
              <a:gd name="connsiteX3" fmla="*/ 0 w 6775269"/>
              <a:gd name="connsiteY3" fmla="*/ 1397723 h 1397723"/>
              <a:gd name="connsiteX0" fmla="*/ 0 w 6775269"/>
              <a:gd name="connsiteY0" fmla="*/ 1441266 h 1441266"/>
              <a:gd name="connsiteX1" fmla="*/ 5042264 w 6775269"/>
              <a:gd name="connsiteY1" fmla="*/ 0 h 1441266"/>
              <a:gd name="connsiteX2" fmla="*/ 6775269 w 6775269"/>
              <a:gd name="connsiteY2" fmla="*/ 1441265 h 1441266"/>
              <a:gd name="connsiteX3" fmla="*/ 0 w 6775269"/>
              <a:gd name="connsiteY3" fmla="*/ 1441266 h 1441266"/>
              <a:gd name="connsiteX0" fmla="*/ 0 w 6775269"/>
              <a:gd name="connsiteY0" fmla="*/ 1441266 h 1441266"/>
              <a:gd name="connsiteX1" fmla="*/ 5042264 w 6775269"/>
              <a:gd name="connsiteY1" fmla="*/ 0 h 1441266"/>
              <a:gd name="connsiteX2" fmla="*/ 6775269 w 6775269"/>
              <a:gd name="connsiteY2" fmla="*/ 1441265 h 1441266"/>
              <a:gd name="connsiteX3" fmla="*/ 0 w 6775269"/>
              <a:gd name="connsiteY3" fmla="*/ 1441266 h 1441266"/>
              <a:gd name="connsiteX0" fmla="*/ 0 w 6775269"/>
              <a:gd name="connsiteY0" fmla="*/ 1441266 h 1441266"/>
              <a:gd name="connsiteX1" fmla="*/ 5042264 w 6775269"/>
              <a:gd name="connsiteY1" fmla="*/ 0 h 1441266"/>
              <a:gd name="connsiteX2" fmla="*/ 6775269 w 6775269"/>
              <a:gd name="connsiteY2" fmla="*/ 1441265 h 1441266"/>
              <a:gd name="connsiteX3" fmla="*/ 0 w 6775269"/>
              <a:gd name="connsiteY3" fmla="*/ 1441266 h 1441266"/>
              <a:gd name="connsiteX0" fmla="*/ 0 w 6775269"/>
              <a:gd name="connsiteY0" fmla="*/ 1441266 h 1441266"/>
              <a:gd name="connsiteX1" fmla="*/ 5042264 w 6775269"/>
              <a:gd name="connsiteY1" fmla="*/ 0 h 1441266"/>
              <a:gd name="connsiteX2" fmla="*/ 6775269 w 6775269"/>
              <a:gd name="connsiteY2" fmla="*/ 1441265 h 1441266"/>
              <a:gd name="connsiteX3" fmla="*/ 0 w 6775269"/>
              <a:gd name="connsiteY3" fmla="*/ 1441266 h 1441266"/>
              <a:gd name="connsiteX0" fmla="*/ 0 w 12392298"/>
              <a:gd name="connsiteY0" fmla="*/ 1449974 h 1449974"/>
              <a:gd name="connsiteX1" fmla="*/ 10659293 w 12392298"/>
              <a:gd name="connsiteY1" fmla="*/ 0 h 1449974"/>
              <a:gd name="connsiteX2" fmla="*/ 12392298 w 12392298"/>
              <a:gd name="connsiteY2" fmla="*/ 1441265 h 1449974"/>
              <a:gd name="connsiteX3" fmla="*/ 0 w 12392298"/>
              <a:gd name="connsiteY3" fmla="*/ 1449974 h 1449974"/>
              <a:gd name="connsiteX0" fmla="*/ 1033828 w 13426126"/>
              <a:gd name="connsiteY0" fmla="*/ 1450944 h 1450944"/>
              <a:gd name="connsiteX1" fmla="*/ 1106300 w 13426126"/>
              <a:gd name="connsiteY1" fmla="*/ 1159207 h 1450944"/>
              <a:gd name="connsiteX2" fmla="*/ 11693121 w 13426126"/>
              <a:gd name="connsiteY2" fmla="*/ 970 h 1450944"/>
              <a:gd name="connsiteX3" fmla="*/ 13426126 w 13426126"/>
              <a:gd name="connsiteY3" fmla="*/ 1442235 h 1450944"/>
              <a:gd name="connsiteX4" fmla="*/ 1033828 w 13426126"/>
              <a:gd name="connsiteY4" fmla="*/ 1450944 h 1450944"/>
              <a:gd name="connsiteX0" fmla="*/ 1033828 w 13426126"/>
              <a:gd name="connsiteY0" fmla="*/ 1450944 h 1450944"/>
              <a:gd name="connsiteX1" fmla="*/ 1106300 w 13426126"/>
              <a:gd name="connsiteY1" fmla="*/ 1159207 h 1450944"/>
              <a:gd name="connsiteX2" fmla="*/ 11693121 w 13426126"/>
              <a:gd name="connsiteY2" fmla="*/ 970 h 1450944"/>
              <a:gd name="connsiteX3" fmla="*/ 13426126 w 13426126"/>
              <a:gd name="connsiteY3" fmla="*/ 1442235 h 1450944"/>
              <a:gd name="connsiteX4" fmla="*/ 1033828 w 13426126"/>
              <a:gd name="connsiteY4" fmla="*/ 1450944 h 1450944"/>
              <a:gd name="connsiteX0" fmla="*/ 1033828 w 13426126"/>
              <a:gd name="connsiteY0" fmla="*/ 1450944 h 1450944"/>
              <a:gd name="connsiteX1" fmla="*/ 1106300 w 13426126"/>
              <a:gd name="connsiteY1" fmla="*/ 1159207 h 1450944"/>
              <a:gd name="connsiteX2" fmla="*/ 11693121 w 13426126"/>
              <a:gd name="connsiteY2" fmla="*/ 970 h 1450944"/>
              <a:gd name="connsiteX3" fmla="*/ 13426126 w 13426126"/>
              <a:gd name="connsiteY3" fmla="*/ 1442235 h 1450944"/>
              <a:gd name="connsiteX4" fmla="*/ 1033828 w 13426126"/>
              <a:gd name="connsiteY4" fmla="*/ 1450944 h 1450944"/>
              <a:gd name="connsiteX0" fmla="*/ 455714 w 12848012"/>
              <a:gd name="connsiteY0" fmla="*/ 1450944 h 1450944"/>
              <a:gd name="connsiteX1" fmla="*/ 528186 w 12848012"/>
              <a:gd name="connsiteY1" fmla="*/ 1159207 h 1450944"/>
              <a:gd name="connsiteX2" fmla="*/ 11115007 w 12848012"/>
              <a:gd name="connsiteY2" fmla="*/ 970 h 1450944"/>
              <a:gd name="connsiteX3" fmla="*/ 12848012 w 12848012"/>
              <a:gd name="connsiteY3" fmla="*/ 1442235 h 1450944"/>
              <a:gd name="connsiteX4" fmla="*/ 455714 w 12848012"/>
              <a:gd name="connsiteY4" fmla="*/ 1450944 h 1450944"/>
              <a:gd name="connsiteX0" fmla="*/ 12220 w 12404518"/>
              <a:gd name="connsiteY0" fmla="*/ 1450944 h 1452382"/>
              <a:gd name="connsiteX1" fmla="*/ 84692 w 12404518"/>
              <a:gd name="connsiteY1" fmla="*/ 1159207 h 1452382"/>
              <a:gd name="connsiteX2" fmla="*/ 10671513 w 12404518"/>
              <a:gd name="connsiteY2" fmla="*/ 970 h 1452382"/>
              <a:gd name="connsiteX3" fmla="*/ 12404518 w 12404518"/>
              <a:gd name="connsiteY3" fmla="*/ 1442235 h 1452382"/>
              <a:gd name="connsiteX4" fmla="*/ 12220 w 12404518"/>
              <a:gd name="connsiteY4" fmla="*/ 1450944 h 1452382"/>
              <a:gd name="connsiteX0" fmla="*/ 12220 w 12404518"/>
              <a:gd name="connsiteY0" fmla="*/ 1450683 h 1452121"/>
              <a:gd name="connsiteX1" fmla="*/ 84692 w 12404518"/>
              <a:gd name="connsiteY1" fmla="*/ 1158946 h 1452121"/>
              <a:gd name="connsiteX2" fmla="*/ 10671513 w 12404518"/>
              <a:gd name="connsiteY2" fmla="*/ 709 h 1452121"/>
              <a:gd name="connsiteX3" fmla="*/ 12404518 w 12404518"/>
              <a:gd name="connsiteY3" fmla="*/ 1441974 h 1452121"/>
              <a:gd name="connsiteX4" fmla="*/ 12220 w 12404518"/>
              <a:gd name="connsiteY4" fmla="*/ 1450683 h 1452121"/>
              <a:gd name="connsiteX0" fmla="*/ 12220 w 12404518"/>
              <a:gd name="connsiteY0" fmla="*/ 1449974 h 1451412"/>
              <a:gd name="connsiteX1" fmla="*/ 84692 w 12404518"/>
              <a:gd name="connsiteY1" fmla="*/ 1158237 h 1451412"/>
              <a:gd name="connsiteX2" fmla="*/ 10671513 w 12404518"/>
              <a:gd name="connsiteY2" fmla="*/ 0 h 1451412"/>
              <a:gd name="connsiteX3" fmla="*/ 12404518 w 12404518"/>
              <a:gd name="connsiteY3" fmla="*/ 1441265 h 1451412"/>
              <a:gd name="connsiteX4" fmla="*/ 12220 w 12404518"/>
              <a:gd name="connsiteY4" fmla="*/ 1449974 h 1451412"/>
              <a:gd name="connsiteX0" fmla="*/ 12220 w 12404518"/>
              <a:gd name="connsiteY0" fmla="*/ 1449974 h 1451412"/>
              <a:gd name="connsiteX1" fmla="*/ 84692 w 12404518"/>
              <a:gd name="connsiteY1" fmla="*/ 1158237 h 1451412"/>
              <a:gd name="connsiteX2" fmla="*/ 10671513 w 12404518"/>
              <a:gd name="connsiteY2" fmla="*/ 0 h 1451412"/>
              <a:gd name="connsiteX3" fmla="*/ 12404518 w 12404518"/>
              <a:gd name="connsiteY3" fmla="*/ 1441265 h 1451412"/>
              <a:gd name="connsiteX4" fmla="*/ 12220 w 12404518"/>
              <a:gd name="connsiteY4" fmla="*/ 1449974 h 1451412"/>
              <a:gd name="connsiteX0" fmla="*/ 12220 w 13365707"/>
              <a:gd name="connsiteY0" fmla="*/ 1449974 h 1451412"/>
              <a:gd name="connsiteX1" fmla="*/ 84692 w 13365707"/>
              <a:gd name="connsiteY1" fmla="*/ 1158237 h 1451412"/>
              <a:gd name="connsiteX2" fmla="*/ 10671513 w 13365707"/>
              <a:gd name="connsiteY2" fmla="*/ 0 h 1451412"/>
              <a:gd name="connsiteX3" fmla="*/ 12373156 w 13365707"/>
              <a:gd name="connsiteY3" fmla="*/ 1083878 h 1451412"/>
              <a:gd name="connsiteX4" fmla="*/ 12404518 w 13365707"/>
              <a:gd name="connsiteY4" fmla="*/ 1441265 h 1451412"/>
              <a:gd name="connsiteX5" fmla="*/ 12220 w 13365707"/>
              <a:gd name="connsiteY5" fmla="*/ 1449974 h 1451412"/>
              <a:gd name="connsiteX0" fmla="*/ 12220 w 13365707"/>
              <a:gd name="connsiteY0" fmla="*/ 1449974 h 1451412"/>
              <a:gd name="connsiteX1" fmla="*/ 84692 w 13365707"/>
              <a:gd name="connsiteY1" fmla="*/ 1158237 h 1451412"/>
              <a:gd name="connsiteX2" fmla="*/ 10671513 w 13365707"/>
              <a:gd name="connsiteY2" fmla="*/ 0 h 1451412"/>
              <a:gd name="connsiteX3" fmla="*/ 12373156 w 13365707"/>
              <a:gd name="connsiteY3" fmla="*/ 1083878 h 1451412"/>
              <a:gd name="connsiteX4" fmla="*/ 12404518 w 13365707"/>
              <a:gd name="connsiteY4" fmla="*/ 1441265 h 1451412"/>
              <a:gd name="connsiteX5" fmla="*/ 12220 w 13365707"/>
              <a:gd name="connsiteY5" fmla="*/ 1449974 h 1451412"/>
              <a:gd name="connsiteX0" fmla="*/ 12220 w 13293028"/>
              <a:gd name="connsiteY0" fmla="*/ 1449974 h 1451412"/>
              <a:gd name="connsiteX1" fmla="*/ 84692 w 13293028"/>
              <a:gd name="connsiteY1" fmla="*/ 1158237 h 1451412"/>
              <a:gd name="connsiteX2" fmla="*/ 10671513 w 13293028"/>
              <a:gd name="connsiteY2" fmla="*/ 0 h 1451412"/>
              <a:gd name="connsiteX3" fmla="*/ 12373156 w 13293028"/>
              <a:gd name="connsiteY3" fmla="*/ 1083878 h 1451412"/>
              <a:gd name="connsiteX4" fmla="*/ 12404518 w 13293028"/>
              <a:gd name="connsiteY4" fmla="*/ 1441265 h 1451412"/>
              <a:gd name="connsiteX5" fmla="*/ 12220 w 13293028"/>
              <a:gd name="connsiteY5" fmla="*/ 1449974 h 1451412"/>
              <a:gd name="connsiteX0" fmla="*/ 12220 w 12409588"/>
              <a:gd name="connsiteY0" fmla="*/ 1449974 h 1451412"/>
              <a:gd name="connsiteX1" fmla="*/ 84692 w 12409588"/>
              <a:gd name="connsiteY1" fmla="*/ 1158237 h 1451412"/>
              <a:gd name="connsiteX2" fmla="*/ 10671513 w 12409588"/>
              <a:gd name="connsiteY2" fmla="*/ 0 h 1451412"/>
              <a:gd name="connsiteX3" fmla="*/ 12373156 w 12409588"/>
              <a:gd name="connsiteY3" fmla="*/ 1083878 h 1451412"/>
              <a:gd name="connsiteX4" fmla="*/ 12404518 w 12409588"/>
              <a:gd name="connsiteY4" fmla="*/ 1441265 h 1451412"/>
              <a:gd name="connsiteX5" fmla="*/ 12220 w 12409588"/>
              <a:gd name="connsiteY5" fmla="*/ 1449974 h 1451412"/>
              <a:gd name="connsiteX0" fmla="*/ 12220 w 12409588"/>
              <a:gd name="connsiteY0" fmla="*/ 1449974 h 1451412"/>
              <a:gd name="connsiteX1" fmla="*/ 84692 w 12409588"/>
              <a:gd name="connsiteY1" fmla="*/ 1158237 h 1451412"/>
              <a:gd name="connsiteX2" fmla="*/ 10671513 w 12409588"/>
              <a:gd name="connsiteY2" fmla="*/ 0 h 1451412"/>
              <a:gd name="connsiteX3" fmla="*/ 12373156 w 12409588"/>
              <a:gd name="connsiteY3" fmla="*/ 1083878 h 1451412"/>
              <a:gd name="connsiteX4" fmla="*/ 12404518 w 12409588"/>
              <a:gd name="connsiteY4" fmla="*/ 1441265 h 1451412"/>
              <a:gd name="connsiteX5" fmla="*/ 12220 w 12409588"/>
              <a:gd name="connsiteY5" fmla="*/ 1449974 h 1451412"/>
              <a:gd name="connsiteX0" fmla="*/ 12220 w 12409588"/>
              <a:gd name="connsiteY0" fmla="*/ 1707882 h 1709320"/>
              <a:gd name="connsiteX1" fmla="*/ 84692 w 12409588"/>
              <a:gd name="connsiteY1" fmla="*/ 1416145 h 1709320"/>
              <a:gd name="connsiteX2" fmla="*/ 10659790 w 12409588"/>
              <a:gd name="connsiteY2" fmla="*/ 0 h 1709320"/>
              <a:gd name="connsiteX3" fmla="*/ 12373156 w 12409588"/>
              <a:gd name="connsiteY3" fmla="*/ 1341786 h 1709320"/>
              <a:gd name="connsiteX4" fmla="*/ 12404518 w 12409588"/>
              <a:gd name="connsiteY4" fmla="*/ 1699173 h 1709320"/>
              <a:gd name="connsiteX5" fmla="*/ 12220 w 12409588"/>
              <a:gd name="connsiteY5" fmla="*/ 1707882 h 1709320"/>
              <a:gd name="connsiteX0" fmla="*/ 12220 w 12409588"/>
              <a:gd name="connsiteY0" fmla="*/ 1707882 h 1709320"/>
              <a:gd name="connsiteX1" fmla="*/ 84692 w 12409588"/>
              <a:gd name="connsiteY1" fmla="*/ 1416145 h 1709320"/>
              <a:gd name="connsiteX2" fmla="*/ 10659790 w 12409588"/>
              <a:gd name="connsiteY2" fmla="*/ 0 h 1709320"/>
              <a:gd name="connsiteX3" fmla="*/ 12373156 w 12409588"/>
              <a:gd name="connsiteY3" fmla="*/ 1341786 h 1709320"/>
              <a:gd name="connsiteX4" fmla="*/ 12404518 w 12409588"/>
              <a:gd name="connsiteY4" fmla="*/ 1699173 h 1709320"/>
              <a:gd name="connsiteX5" fmla="*/ 12220 w 12409588"/>
              <a:gd name="connsiteY5" fmla="*/ 1707882 h 1709320"/>
              <a:gd name="connsiteX0" fmla="*/ 12220 w 12409588"/>
              <a:gd name="connsiteY0" fmla="*/ 1707882 h 1709320"/>
              <a:gd name="connsiteX1" fmla="*/ 84692 w 12409588"/>
              <a:gd name="connsiteY1" fmla="*/ 1416145 h 1709320"/>
              <a:gd name="connsiteX2" fmla="*/ 10659790 w 12409588"/>
              <a:gd name="connsiteY2" fmla="*/ 0 h 1709320"/>
              <a:gd name="connsiteX3" fmla="*/ 12373156 w 12409588"/>
              <a:gd name="connsiteY3" fmla="*/ 1341786 h 1709320"/>
              <a:gd name="connsiteX4" fmla="*/ 12404518 w 12409588"/>
              <a:gd name="connsiteY4" fmla="*/ 1699173 h 1709320"/>
              <a:gd name="connsiteX5" fmla="*/ 12220 w 12409588"/>
              <a:gd name="connsiteY5" fmla="*/ 1707882 h 1709320"/>
              <a:gd name="connsiteX0" fmla="*/ 12220 w 12409588"/>
              <a:gd name="connsiteY0" fmla="*/ 1707882 h 1709320"/>
              <a:gd name="connsiteX1" fmla="*/ 84692 w 12409588"/>
              <a:gd name="connsiteY1" fmla="*/ 1416145 h 1709320"/>
              <a:gd name="connsiteX2" fmla="*/ 10659790 w 12409588"/>
              <a:gd name="connsiteY2" fmla="*/ 0 h 1709320"/>
              <a:gd name="connsiteX3" fmla="*/ 12373156 w 12409588"/>
              <a:gd name="connsiteY3" fmla="*/ 1341786 h 1709320"/>
              <a:gd name="connsiteX4" fmla="*/ 12404518 w 12409588"/>
              <a:gd name="connsiteY4" fmla="*/ 1699173 h 1709320"/>
              <a:gd name="connsiteX5" fmla="*/ 12220 w 12409588"/>
              <a:gd name="connsiteY5" fmla="*/ 1707882 h 1709320"/>
              <a:gd name="connsiteX0" fmla="*/ 9251 w 12406619"/>
              <a:gd name="connsiteY0" fmla="*/ 1707882 h 1709320"/>
              <a:gd name="connsiteX1" fmla="*/ 116893 w 12406619"/>
              <a:gd name="connsiteY1" fmla="*/ 1416145 h 1709320"/>
              <a:gd name="connsiteX2" fmla="*/ 10656821 w 12406619"/>
              <a:gd name="connsiteY2" fmla="*/ 0 h 1709320"/>
              <a:gd name="connsiteX3" fmla="*/ 12370187 w 12406619"/>
              <a:gd name="connsiteY3" fmla="*/ 1341786 h 1709320"/>
              <a:gd name="connsiteX4" fmla="*/ 12401549 w 12406619"/>
              <a:gd name="connsiteY4" fmla="*/ 1699173 h 1709320"/>
              <a:gd name="connsiteX5" fmla="*/ 9251 w 12406619"/>
              <a:gd name="connsiteY5" fmla="*/ 1707882 h 1709320"/>
              <a:gd name="connsiteX0" fmla="*/ 15442 w 12412810"/>
              <a:gd name="connsiteY0" fmla="*/ 1707882 h 1709107"/>
              <a:gd name="connsiteX1" fmla="*/ 64469 w 12412810"/>
              <a:gd name="connsiteY1" fmla="*/ 1357530 h 1709107"/>
              <a:gd name="connsiteX2" fmla="*/ 10663012 w 12412810"/>
              <a:gd name="connsiteY2" fmla="*/ 0 h 1709107"/>
              <a:gd name="connsiteX3" fmla="*/ 12376378 w 12412810"/>
              <a:gd name="connsiteY3" fmla="*/ 1341786 h 1709107"/>
              <a:gd name="connsiteX4" fmla="*/ 12407740 w 12412810"/>
              <a:gd name="connsiteY4" fmla="*/ 1699173 h 1709107"/>
              <a:gd name="connsiteX5" fmla="*/ 15442 w 12412810"/>
              <a:gd name="connsiteY5" fmla="*/ 1707882 h 1709107"/>
              <a:gd name="connsiteX0" fmla="*/ 15442 w 12412810"/>
              <a:gd name="connsiteY0" fmla="*/ 1707882 h 1709107"/>
              <a:gd name="connsiteX1" fmla="*/ 64469 w 12412810"/>
              <a:gd name="connsiteY1" fmla="*/ 1357530 h 1709107"/>
              <a:gd name="connsiteX2" fmla="*/ 10663012 w 12412810"/>
              <a:gd name="connsiteY2" fmla="*/ 0 h 1709107"/>
              <a:gd name="connsiteX3" fmla="*/ 12376378 w 12412810"/>
              <a:gd name="connsiteY3" fmla="*/ 1341786 h 1709107"/>
              <a:gd name="connsiteX4" fmla="*/ 12407740 w 12412810"/>
              <a:gd name="connsiteY4" fmla="*/ 1699173 h 1709107"/>
              <a:gd name="connsiteX5" fmla="*/ 15442 w 12412810"/>
              <a:gd name="connsiteY5" fmla="*/ 1707882 h 1709107"/>
              <a:gd name="connsiteX0" fmla="*/ 15442 w 13324713"/>
              <a:gd name="connsiteY0" fmla="*/ 1707882 h 1752275"/>
              <a:gd name="connsiteX1" fmla="*/ 64469 w 13324713"/>
              <a:gd name="connsiteY1" fmla="*/ 1357530 h 1752275"/>
              <a:gd name="connsiteX2" fmla="*/ 10663012 w 13324713"/>
              <a:gd name="connsiteY2" fmla="*/ 0 h 1752275"/>
              <a:gd name="connsiteX3" fmla="*/ 12423271 w 13324713"/>
              <a:gd name="connsiteY3" fmla="*/ 1013540 h 1752275"/>
              <a:gd name="connsiteX4" fmla="*/ 12407740 w 13324713"/>
              <a:gd name="connsiteY4" fmla="*/ 1699173 h 1752275"/>
              <a:gd name="connsiteX5" fmla="*/ 15442 w 13324713"/>
              <a:gd name="connsiteY5" fmla="*/ 1707882 h 1752275"/>
              <a:gd name="connsiteX0" fmla="*/ 15442 w 13324713"/>
              <a:gd name="connsiteY0" fmla="*/ 1707882 h 1752275"/>
              <a:gd name="connsiteX1" fmla="*/ 64469 w 13324713"/>
              <a:gd name="connsiteY1" fmla="*/ 1357530 h 1752275"/>
              <a:gd name="connsiteX2" fmla="*/ 10663012 w 13324713"/>
              <a:gd name="connsiteY2" fmla="*/ 0 h 1752275"/>
              <a:gd name="connsiteX3" fmla="*/ 12423271 w 13324713"/>
              <a:gd name="connsiteY3" fmla="*/ 1013540 h 1752275"/>
              <a:gd name="connsiteX4" fmla="*/ 12407740 w 13324713"/>
              <a:gd name="connsiteY4" fmla="*/ 1699173 h 1752275"/>
              <a:gd name="connsiteX5" fmla="*/ 15442 w 13324713"/>
              <a:gd name="connsiteY5" fmla="*/ 1707882 h 1752275"/>
              <a:gd name="connsiteX0" fmla="*/ 15442 w 12423271"/>
              <a:gd name="connsiteY0" fmla="*/ 1707882 h 1709107"/>
              <a:gd name="connsiteX1" fmla="*/ 64469 w 12423271"/>
              <a:gd name="connsiteY1" fmla="*/ 1357530 h 1709107"/>
              <a:gd name="connsiteX2" fmla="*/ 10663012 w 12423271"/>
              <a:gd name="connsiteY2" fmla="*/ 0 h 1709107"/>
              <a:gd name="connsiteX3" fmla="*/ 12423271 w 12423271"/>
              <a:gd name="connsiteY3" fmla="*/ 1013540 h 1709107"/>
              <a:gd name="connsiteX4" fmla="*/ 12407740 w 12423271"/>
              <a:gd name="connsiteY4" fmla="*/ 1699173 h 1709107"/>
              <a:gd name="connsiteX5" fmla="*/ 15442 w 12423271"/>
              <a:gd name="connsiteY5" fmla="*/ 1707882 h 1709107"/>
              <a:gd name="connsiteX0" fmla="*/ 10071 w 12417900"/>
              <a:gd name="connsiteY0" fmla="*/ 1707882 h 1708848"/>
              <a:gd name="connsiteX1" fmla="*/ 105990 w 12417900"/>
              <a:gd name="connsiteY1" fmla="*/ 1252022 h 1708848"/>
              <a:gd name="connsiteX2" fmla="*/ 10657641 w 12417900"/>
              <a:gd name="connsiteY2" fmla="*/ 0 h 1708848"/>
              <a:gd name="connsiteX3" fmla="*/ 12417900 w 12417900"/>
              <a:gd name="connsiteY3" fmla="*/ 1013540 h 1708848"/>
              <a:gd name="connsiteX4" fmla="*/ 12402369 w 12417900"/>
              <a:gd name="connsiteY4" fmla="*/ 1699173 h 1708848"/>
              <a:gd name="connsiteX5" fmla="*/ 10071 w 12417900"/>
              <a:gd name="connsiteY5" fmla="*/ 1707882 h 1708848"/>
              <a:gd name="connsiteX0" fmla="*/ 42772 w 13226128"/>
              <a:gd name="connsiteY0" fmla="*/ 1731328 h 1761336"/>
              <a:gd name="connsiteX1" fmla="*/ 21460 w 13226128"/>
              <a:gd name="connsiteY1" fmla="*/ 1252022 h 1761336"/>
              <a:gd name="connsiteX2" fmla="*/ 10573111 w 13226128"/>
              <a:gd name="connsiteY2" fmla="*/ 0 h 1761336"/>
              <a:gd name="connsiteX3" fmla="*/ 12333370 w 13226128"/>
              <a:gd name="connsiteY3" fmla="*/ 1013540 h 1761336"/>
              <a:gd name="connsiteX4" fmla="*/ 12317839 w 13226128"/>
              <a:gd name="connsiteY4" fmla="*/ 1699173 h 1761336"/>
              <a:gd name="connsiteX5" fmla="*/ 42772 w 13226128"/>
              <a:gd name="connsiteY5" fmla="*/ 1731328 h 1761336"/>
              <a:gd name="connsiteX0" fmla="*/ 33569 w 13216925"/>
              <a:gd name="connsiteY0" fmla="*/ 1731328 h 1761336"/>
              <a:gd name="connsiteX1" fmla="*/ 12257 w 13216925"/>
              <a:gd name="connsiteY1" fmla="*/ 1252022 h 1761336"/>
              <a:gd name="connsiteX2" fmla="*/ 10563908 w 13216925"/>
              <a:gd name="connsiteY2" fmla="*/ 0 h 1761336"/>
              <a:gd name="connsiteX3" fmla="*/ 12324167 w 13216925"/>
              <a:gd name="connsiteY3" fmla="*/ 1013540 h 1761336"/>
              <a:gd name="connsiteX4" fmla="*/ 12308636 w 13216925"/>
              <a:gd name="connsiteY4" fmla="*/ 1699173 h 1761336"/>
              <a:gd name="connsiteX5" fmla="*/ 33569 w 13216925"/>
              <a:gd name="connsiteY5" fmla="*/ 1731328 h 1761336"/>
              <a:gd name="connsiteX0" fmla="*/ 5801 w 13226932"/>
              <a:gd name="connsiteY0" fmla="*/ 1719605 h 1756588"/>
              <a:gd name="connsiteX1" fmla="*/ 19658 w 13226932"/>
              <a:gd name="connsiteY1" fmla="*/ 1252022 h 1756588"/>
              <a:gd name="connsiteX2" fmla="*/ 10571309 w 13226932"/>
              <a:gd name="connsiteY2" fmla="*/ 0 h 1756588"/>
              <a:gd name="connsiteX3" fmla="*/ 12331568 w 13226932"/>
              <a:gd name="connsiteY3" fmla="*/ 1013540 h 1756588"/>
              <a:gd name="connsiteX4" fmla="*/ 12316037 w 13226932"/>
              <a:gd name="connsiteY4" fmla="*/ 1699173 h 1756588"/>
              <a:gd name="connsiteX5" fmla="*/ 5801 w 13226932"/>
              <a:gd name="connsiteY5" fmla="*/ 1719605 h 1756588"/>
              <a:gd name="connsiteX0" fmla="*/ 5801 w 12331568"/>
              <a:gd name="connsiteY0" fmla="*/ 1719605 h 1719618"/>
              <a:gd name="connsiteX1" fmla="*/ 19658 w 12331568"/>
              <a:gd name="connsiteY1" fmla="*/ 1252022 h 1719618"/>
              <a:gd name="connsiteX2" fmla="*/ 10571309 w 12331568"/>
              <a:gd name="connsiteY2" fmla="*/ 0 h 1719618"/>
              <a:gd name="connsiteX3" fmla="*/ 12331568 w 12331568"/>
              <a:gd name="connsiteY3" fmla="*/ 1013540 h 1719618"/>
              <a:gd name="connsiteX4" fmla="*/ 12316037 w 12331568"/>
              <a:gd name="connsiteY4" fmla="*/ 1699173 h 1719618"/>
              <a:gd name="connsiteX5" fmla="*/ 5801 w 12331568"/>
              <a:gd name="connsiteY5" fmla="*/ 1719605 h 1719618"/>
              <a:gd name="connsiteX0" fmla="*/ 5801 w 12331568"/>
              <a:gd name="connsiteY0" fmla="*/ 2305759 h 2305772"/>
              <a:gd name="connsiteX1" fmla="*/ 19658 w 12331568"/>
              <a:gd name="connsiteY1" fmla="*/ 1838176 h 2305772"/>
              <a:gd name="connsiteX2" fmla="*/ 10618201 w 12331568"/>
              <a:gd name="connsiteY2" fmla="*/ 0 h 2305772"/>
              <a:gd name="connsiteX3" fmla="*/ 12331568 w 12331568"/>
              <a:gd name="connsiteY3" fmla="*/ 1599694 h 2305772"/>
              <a:gd name="connsiteX4" fmla="*/ 12316037 w 12331568"/>
              <a:gd name="connsiteY4" fmla="*/ 2285327 h 2305772"/>
              <a:gd name="connsiteX5" fmla="*/ 5801 w 12331568"/>
              <a:gd name="connsiteY5" fmla="*/ 2305759 h 2305772"/>
              <a:gd name="connsiteX0" fmla="*/ 5801 w 12331568"/>
              <a:gd name="connsiteY0" fmla="*/ 2305759 h 2305772"/>
              <a:gd name="connsiteX1" fmla="*/ 19658 w 12331568"/>
              <a:gd name="connsiteY1" fmla="*/ 1838176 h 2305772"/>
              <a:gd name="connsiteX2" fmla="*/ 10618201 w 12331568"/>
              <a:gd name="connsiteY2" fmla="*/ 0 h 2305772"/>
              <a:gd name="connsiteX3" fmla="*/ 12331568 w 12331568"/>
              <a:gd name="connsiteY3" fmla="*/ 1599694 h 2305772"/>
              <a:gd name="connsiteX4" fmla="*/ 12316037 w 12331568"/>
              <a:gd name="connsiteY4" fmla="*/ 2285327 h 2305772"/>
              <a:gd name="connsiteX5" fmla="*/ 5801 w 12331568"/>
              <a:gd name="connsiteY5" fmla="*/ 2305759 h 2305772"/>
              <a:gd name="connsiteX0" fmla="*/ 5801 w 12331568"/>
              <a:gd name="connsiteY0" fmla="*/ 2305759 h 2305772"/>
              <a:gd name="connsiteX1" fmla="*/ 19658 w 12331568"/>
              <a:gd name="connsiteY1" fmla="*/ 1838176 h 2305772"/>
              <a:gd name="connsiteX2" fmla="*/ 10618201 w 12331568"/>
              <a:gd name="connsiteY2" fmla="*/ 0 h 2305772"/>
              <a:gd name="connsiteX3" fmla="*/ 12331568 w 12331568"/>
              <a:gd name="connsiteY3" fmla="*/ 1599694 h 2305772"/>
              <a:gd name="connsiteX4" fmla="*/ 12316037 w 12331568"/>
              <a:gd name="connsiteY4" fmla="*/ 2285327 h 2305772"/>
              <a:gd name="connsiteX5" fmla="*/ 5801 w 12331568"/>
              <a:gd name="connsiteY5" fmla="*/ 2305759 h 2305772"/>
              <a:gd name="connsiteX0" fmla="*/ 5801 w 12331568"/>
              <a:gd name="connsiteY0" fmla="*/ 2305759 h 2305772"/>
              <a:gd name="connsiteX1" fmla="*/ 19658 w 12331568"/>
              <a:gd name="connsiteY1" fmla="*/ 1838176 h 2305772"/>
              <a:gd name="connsiteX2" fmla="*/ 10618201 w 12331568"/>
              <a:gd name="connsiteY2" fmla="*/ 0 h 2305772"/>
              <a:gd name="connsiteX3" fmla="*/ 12331568 w 12331568"/>
              <a:gd name="connsiteY3" fmla="*/ 1599694 h 2305772"/>
              <a:gd name="connsiteX4" fmla="*/ 12316037 w 12331568"/>
              <a:gd name="connsiteY4" fmla="*/ 2285327 h 2305772"/>
              <a:gd name="connsiteX5" fmla="*/ 5801 w 12331568"/>
              <a:gd name="connsiteY5" fmla="*/ 2305759 h 2305772"/>
              <a:gd name="connsiteX0" fmla="*/ 5801 w 12331568"/>
              <a:gd name="connsiteY0" fmla="*/ 2305759 h 2305772"/>
              <a:gd name="connsiteX1" fmla="*/ 19658 w 12331568"/>
              <a:gd name="connsiteY1" fmla="*/ 1838176 h 2305772"/>
              <a:gd name="connsiteX2" fmla="*/ 10618201 w 12331568"/>
              <a:gd name="connsiteY2" fmla="*/ 0 h 2305772"/>
              <a:gd name="connsiteX3" fmla="*/ 12331568 w 12331568"/>
              <a:gd name="connsiteY3" fmla="*/ 1599694 h 2305772"/>
              <a:gd name="connsiteX4" fmla="*/ 12316037 w 12331568"/>
              <a:gd name="connsiteY4" fmla="*/ 2285327 h 2305772"/>
              <a:gd name="connsiteX5" fmla="*/ 5801 w 12331568"/>
              <a:gd name="connsiteY5" fmla="*/ 2305759 h 2305772"/>
              <a:gd name="connsiteX0" fmla="*/ 915976 w 13241743"/>
              <a:gd name="connsiteY0" fmla="*/ 2305759 h 2341756"/>
              <a:gd name="connsiteX1" fmla="*/ 929833 w 13241743"/>
              <a:gd name="connsiteY1" fmla="*/ 1709222 h 2341756"/>
              <a:gd name="connsiteX2" fmla="*/ 11528376 w 13241743"/>
              <a:gd name="connsiteY2" fmla="*/ 0 h 2341756"/>
              <a:gd name="connsiteX3" fmla="*/ 13241743 w 13241743"/>
              <a:gd name="connsiteY3" fmla="*/ 1599694 h 2341756"/>
              <a:gd name="connsiteX4" fmla="*/ 13226212 w 13241743"/>
              <a:gd name="connsiteY4" fmla="*/ 2285327 h 2341756"/>
              <a:gd name="connsiteX5" fmla="*/ 915976 w 13241743"/>
              <a:gd name="connsiteY5" fmla="*/ 2305759 h 2341756"/>
              <a:gd name="connsiteX0" fmla="*/ 904264 w 13230031"/>
              <a:gd name="connsiteY0" fmla="*/ 2305759 h 2315425"/>
              <a:gd name="connsiteX1" fmla="*/ 953290 w 13230031"/>
              <a:gd name="connsiteY1" fmla="*/ 2084361 h 2315425"/>
              <a:gd name="connsiteX2" fmla="*/ 11516664 w 13230031"/>
              <a:gd name="connsiteY2" fmla="*/ 0 h 2315425"/>
              <a:gd name="connsiteX3" fmla="*/ 13230031 w 13230031"/>
              <a:gd name="connsiteY3" fmla="*/ 1599694 h 2315425"/>
              <a:gd name="connsiteX4" fmla="*/ 13214500 w 13230031"/>
              <a:gd name="connsiteY4" fmla="*/ 2285327 h 2315425"/>
              <a:gd name="connsiteX5" fmla="*/ 904264 w 13230031"/>
              <a:gd name="connsiteY5" fmla="*/ 2305759 h 2315425"/>
              <a:gd name="connsiteX0" fmla="*/ 908148 w 13233915"/>
              <a:gd name="connsiteY0" fmla="*/ 2305759 h 2321744"/>
              <a:gd name="connsiteX1" fmla="*/ 945451 w 13233915"/>
              <a:gd name="connsiteY1" fmla="*/ 1990576 h 2321744"/>
              <a:gd name="connsiteX2" fmla="*/ 11520548 w 13233915"/>
              <a:gd name="connsiteY2" fmla="*/ 0 h 2321744"/>
              <a:gd name="connsiteX3" fmla="*/ 13233915 w 13233915"/>
              <a:gd name="connsiteY3" fmla="*/ 1599694 h 2321744"/>
              <a:gd name="connsiteX4" fmla="*/ 13218384 w 13233915"/>
              <a:gd name="connsiteY4" fmla="*/ 2285327 h 2321744"/>
              <a:gd name="connsiteX5" fmla="*/ 908148 w 13233915"/>
              <a:gd name="connsiteY5" fmla="*/ 2305759 h 2321744"/>
              <a:gd name="connsiteX0" fmla="*/ 20 w 12325787"/>
              <a:gd name="connsiteY0" fmla="*/ 2305759 h 2305961"/>
              <a:gd name="connsiteX1" fmla="*/ 37323 w 12325787"/>
              <a:gd name="connsiteY1" fmla="*/ 1990576 h 2305961"/>
              <a:gd name="connsiteX2" fmla="*/ 10612420 w 12325787"/>
              <a:gd name="connsiteY2" fmla="*/ 0 h 2305961"/>
              <a:gd name="connsiteX3" fmla="*/ 12325787 w 12325787"/>
              <a:gd name="connsiteY3" fmla="*/ 1599694 h 2305961"/>
              <a:gd name="connsiteX4" fmla="*/ 12310256 w 12325787"/>
              <a:gd name="connsiteY4" fmla="*/ 2285327 h 2305961"/>
              <a:gd name="connsiteX5" fmla="*/ 20 w 12325787"/>
              <a:gd name="connsiteY5" fmla="*/ 2305759 h 2305961"/>
              <a:gd name="connsiteX0" fmla="*/ 908148 w 13233915"/>
              <a:gd name="connsiteY0" fmla="*/ 2305759 h 2324185"/>
              <a:gd name="connsiteX1" fmla="*/ 945451 w 13233915"/>
              <a:gd name="connsiteY1" fmla="*/ 1955407 h 2324185"/>
              <a:gd name="connsiteX2" fmla="*/ 11520548 w 13233915"/>
              <a:gd name="connsiteY2" fmla="*/ 0 h 2324185"/>
              <a:gd name="connsiteX3" fmla="*/ 13233915 w 13233915"/>
              <a:gd name="connsiteY3" fmla="*/ 1599694 h 2324185"/>
              <a:gd name="connsiteX4" fmla="*/ 13218384 w 13233915"/>
              <a:gd name="connsiteY4" fmla="*/ 2285327 h 2324185"/>
              <a:gd name="connsiteX5" fmla="*/ 908148 w 13233915"/>
              <a:gd name="connsiteY5" fmla="*/ 2305759 h 2324185"/>
              <a:gd name="connsiteX0" fmla="*/ 12200 w 12337967"/>
              <a:gd name="connsiteY0" fmla="*/ 2305759 h 2306854"/>
              <a:gd name="connsiteX1" fmla="*/ 49503 w 12337967"/>
              <a:gd name="connsiteY1" fmla="*/ 1955407 h 2306854"/>
              <a:gd name="connsiteX2" fmla="*/ 10624600 w 12337967"/>
              <a:gd name="connsiteY2" fmla="*/ 0 h 2306854"/>
              <a:gd name="connsiteX3" fmla="*/ 12337967 w 12337967"/>
              <a:gd name="connsiteY3" fmla="*/ 1599694 h 2306854"/>
              <a:gd name="connsiteX4" fmla="*/ 12322436 w 12337967"/>
              <a:gd name="connsiteY4" fmla="*/ 2285327 h 2306854"/>
              <a:gd name="connsiteX5" fmla="*/ 12200 w 12337967"/>
              <a:gd name="connsiteY5" fmla="*/ 2305759 h 230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37967" h="2306854">
                <a:moveTo>
                  <a:pt x="12200" y="2305759"/>
                </a:moveTo>
                <a:cubicBezTo>
                  <a:pt x="-16919" y="2297664"/>
                  <a:pt x="10314" y="1953229"/>
                  <a:pt x="49503" y="1955407"/>
                </a:cubicBezTo>
                <a:cubicBezTo>
                  <a:pt x="8859899" y="2030268"/>
                  <a:pt x="10315690" y="1394655"/>
                  <a:pt x="10624600" y="0"/>
                </a:cubicBezTo>
                <a:cubicBezTo>
                  <a:pt x="11060755" y="1316221"/>
                  <a:pt x="12318764" y="1617391"/>
                  <a:pt x="12337967" y="1599694"/>
                </a:cubicBezTo>
                <a:cubicBezTo>
                  <a:pt x="12310277" y="1605444"/>
                  <a:pt x="12348639" y="2296604"/>
                  <a:pt x="12322436" y="2285327"/>
                </a:cubicBezTo>
                <a:cubicBezTo>
                  <a:pt x="12296233" y="2274050"/>
                  <a:pt x="41319" y="2313854"/>
                  <a:pt x="12200" y="2305759"/>
                </a:cubicBezTo>
                <a:close/>
              </a:path>
            </a:pathLst>
          </a:custGeom>
          <a:solidFill>
            <a:srgbClr val="F7C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solidFill>
                <a:prstClr val="white"/>
              </a:solidFill>
            </a:endParaRPr>
          </a:p>
        </p:txBody>
      </p:sp>
      <p:grpSp>
        <p:nvGrpSpPr>
          <p:cNvPr id="32" name="Group 31"/>
          <p:cNvGrpSpPr/>
          <p:nvPr/>
        </p:nvGrpSpPr>
        <p:grpSpPr>
          <a:xfrm>
            <a:off x="1362679" y="3116355"/>
            <a:ext cx="9466641" cy="1369990"/>
            <a:chOff x="2903914" y="2736622"/>
            <a:chExt cx="6353086" cy="1369990"/>
          </a:xfrm>
        </p:grpSpPr>
        <p:sp>
          <p:nvSpPr>
            <p:cNvPr id="8" name="TextBox 7"/>
            <p:cNvSpPr txBox="1"/>
            <p:nvPr/>
          </p:nvSpPr>
          <p:spPr>
            <a:xfrm>
              <a:off x="2930627" y="2736622"/>
              <a:ext cx="6326373" cy="830997"/>
            </a:xfrm>
            <a:prstGeom prst="rect">
              <a:avLst/>
            </a:prstGeom>
            <a:noFill/>
          </p:spPr>
          <p:txBody>
            <a:bodyPr wrap="square" rtlCol="1">
              <a:spAutoFit/>
            </a:bodyPr>
            <a:lstStyle/>
            <a:p>
              <a:pPr algn="ctr" rtl="1"/>
              <a:r>
                <a:rPr lang="en-US" sz="4800" dirty="0">
                  <a:solidFill>
                    <a:prstClr val="white"/>
                  </a:solidFill>
                  <a:latin typeface="Fira Sans" panose="020B0503050000020004" pitchFamily="34" charset="0"/>
                  <a:ea typeface="Fira Sans" panose="020B0503050000020004" pitchFamily="34" charset="0"/>
                </a:rPr>
                <a:t>AWS Fundamentals</a:t>
              </a:r>
              <a:r>
                <a:rPr lang="he-IL" sz="4800" dirty="0">
                  <a:solidFill>
                    <a:prstClr val="white"/>
                  </a:solidFill>
                  <a:latin typeface="Fira Sans" panose="020B0503050000020004" pitchFamily="34" charset="0"/>
                  <a:ea typeface="Fira Sans" panose="020B0503050000020004" pitchFamily="34" charset="0"/>
                </a:rPr>
                <a:t> </a:t>
              </a:r>
              <a:endParaRPr lang="he-IL" sz="48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3" name="TextBox 22"/>
            <p:cNvSpPr txBox="1"/>
            <p:nvPr/>
          </p:nvSpPr>
          <p:spPr>
            <a:xfrm>
              <a:off x="2903914" y="3583392"/>
              <a:ext cx="6326373" cy="523220"/>
            </a:xfrm>
            <a:prstGeom prst="rect">
              <a:avLst/>
            </a:prstGeom>
            <a:noFill/>
          </p:spPr>
          <p:txBody>
            <a:bodyPr wrap="square" rtlCol="1">
              <a:spAutoFit/>
            </a:bodyPr>
            <a:lstStyle/>
            <a:p>
              <a:pPr algn="ctr" rtl="1"/>
              <a:endParaRPr lang="he-IL" sz="28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cxnSp>
          <p:nvCxnSpPr>
            <p:cNvPr id="25" name="Straight Connector 24"/>
            <p:cNvCxnSpPr/>
            <p:nvPr/>
          </p:nvCxnSpPr>
          <p:spPr>
            <a:xfrm>
              <a:off x="3118338" y="3517358"/>
              <a:ext cx="5950952" cy="0"/>
            </a:xfrm>
            <a:prstGeom prst="line">
              <a:avLst/>
            </a:prstGeom>
            <a:ln w="12700">
              <a:solidFill>
                <a:srgbClr val="4FC1E0"/>
              </a:soli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6947279" y="-501445"/>
            <a:ext cx="5167167" cy="3339937"/>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83" y="2100073"/>
            <a:ext cx="1835884" cy="1186672"/>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0" y="241517"/>
            <a:ext cx="3425414" cy="1137181"/>
          </a:xfrm>
          <a:prstGeom prst="rect">
            <a:avLst/>
          </a:prstGeom>
        </p:spPr>
      </p:pic>
      <p:sp>
        <p:nvSpPr>
          <p:cNvPr id="26" name="TextBox 25"/>
          <p:cNvSpPr txBox="1"/>
          <p:nvPr/>
        </p:nvSpPr>
        <p:spPr>
          <a:xfrm>
            <a:off x="1001035" y="5415429"/>
            <a:ext cx="9426836" cy="523220"/>
          </a:xfrm>
          <a:prstGeom prst="rect">
            <a:avLst/>
          </a:prstGeom>
          <a:noFill/>
        </p:spPr>
        <p:txBody>
          <a:bodyPr wrap="square" rtlCol="1">
            <a:spAutoFit/>
          </a:bodyPr>
          <a:lstStyle/>
          <a:p>
            <a:pPr algn="ctr" rtl="1"/>
            <a:endParaRPr lang="he-IL"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4166746" y="1967424"/>
            <a:ext cx="4012830" cy="1200329"/>
          </a:xfrm>
          <a:prstGeom prst="rect">
            <a:avLst/>
          </a:prstGeom>
          <a:noFill/>
        </p:spPr>
        <p:txBody>
          <a:bodyPr wrap="none" rtlCol="0">
            <a:spAutoFit/>
          </a:bodyPr>
          <a:lstStyle/>
          <a:p>
            <a:pPr algn="r" rtl="1"/>
            <a:r>
              <a:rPr lang="en-US" sz="7200" dirty="0">
                <a:solidFill>
                  <a:srgbClr val="F7C027"/>
                </a:solidFill>
              </a:rPr>
              <a:t>Welcome!</a:t>
            </a:r>
          </a:p>
        </p:txBody>
      </p:sp>
      <p:pic>
        <p:nvPicPr>
          <p:cNvPr id="22" name="Picture 21">
            <a:extLst>
              <a:ext uri="{FF2B5EF4-FFF2-40B4-BE49-F238E27FC236}">
                <a16:creationId xmlns:a16="http://schemas.microsoft.com/office/drawing/2014/main" id="{FE3FF157-8235-40A3-8A2A-B704BFB5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73" y="1730542"/>
            <a:ext cx="1150348" cy="743558"/>
          </a:xfrm>
          <a:prstGeom prst="rect">
            <a:avLst/>
          </a:prstGeom>
        </p:spPr>
      </p:pic>
    </p:spTree>
    <p:extLst>
      <p:ext uri="{BB962C8B-B14F-4D97-AF65-F5344CB8AC3E}">
        <p14:creationId xmlns:p14="http://schemas.microsoft.com/office/powerpoint/2010/main" val="183547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Global Infrastructure</a:t>
            </a:r>
          </a:p>
        </p:txBody>
      </p:sp>
      <p:sp>
        <p:nvSpPr>
          <p:cNvPr id="3" name="Content Placeholder 2"/>
          <p:cNvSpPr>
            <a:spLocks noGrp="1"/>
          </p:cNvSpPr>
          <p:nvPr>
            <p:ph idx="1"/>
          </p:nvPr>
        </p:nvSpPr>
        <p:spPr>
          <a:xfrm>
            <a:off x="334107" y="947674"/>
            <a:ext cx="10515600" cy="4351338"/>
          </a:xfrm>
        </p:spPr>
        <p:txBody>
          <a:bodyPr/>
          <a:lstStyle/>
          <a:p>
            <a:pPr>
              <a:buClr>
                <a:srgbClr val="F7C027"/>
              </a:buClr>
            </a:pPr>
            <a:r>
              <a:rPr lang="en-US" dirty="0">
                <a:solidFill>
                  <a:srgbClr val="494848"/>
                </a:solidFill>
              </a:rPr>
              <a:t>50+ AWS Edge locations - local points of presence commonly supporting AWS services like:</a:t>
            </a:r>
          </a:p>
          <a:p>
            <a:pPr marL="457189" indent="-457189">
              <a:buClr>
                <a:srgbClr val="F7C027"/>
              </a:buClr>
            </a:pPr>
            <a:r>
              <a:rPr lang="en-US" dirty="0">
                <a:solidFill>
                  <a:srgbClr val="494848"/>
                </a:solidFill>
              </a:rPr>
              <a:t>Amazon Route 53</a:t>
            </a:r>
          </a:p>
          <a:p>
            <a:pPr marL="457189" indent="-457189">
              <a:buClr>
                <a:srgbClr val="F7C027"/>
              </a:buClr>
            </a:pPr>
            <a:r>
              <a:rPr lang="en-US" dirty="0">
                <a:solidFill>
                  <a:srgbClr val="494848"/>
                </a:solidFill>
              </a:rPr>
              <a:t>Amazon </a:t>
            </a:r>
            <a:r>
              <a:rPr lang="en-US" dirty="0" err="1">
                <a:solidFill>
                  <a:srgbClr val="494848"/>
                </a:solidFill>
              </a:rPr>
              <a:t>CloudFront</a:t>
            </a:r>
            <a:endParaRPr lang="en-US" dirty="0">
              <a:solidFill>
                <a:srgbClr val="494848"/>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355" y="1699376"/>
            <a:ext cx="426901" cy="5193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236" y="2309578"/>
            <a:ext cx="432831" cy="519399"/>
          </a:xfrm>
          <a:prstGeom prst="rect">
            <a:avLst/>
          </a:prstGeom>
        </p:spPr>
      </p:pic>
    </p:spTree>
    <p:extLst>
      <p:ext uri="{BB962C8B-B14F-4D97-AF65-F5344CB8AC3E}">
        <p14:creationId xmlns:p14="http://schemas.microsoft.com/office/powerpoint/2010/main" val="9722696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2866960" y="1648595"/>
            <a:ext cx="8303779" cy="3148664"/>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8" name="Content Placeholder 2"/>
          <p:cNvSpPr>
            <a:spLocks noGrp="1"/>
          </p:cNvSpPr>
          <p:nvPr>
            <p:ph idx="1"/>
          </p:nvPr>
        </p:nvSpPr>
        <p:spPr>
          <a:xfrm>
            <a:off x="2942541" y="1975977"/>
            <a:ext cx="7971265" cy="4351338"/>
          </a:xfrm>
        </p:spPr>
        <p:txBody>
          <a:bodyPr/>
          <a:lstStyle/>
          <a:p>
            <a:r>
              <a:rPr lang="en-US" dirty="0">
                <a:sym typeface="Chalkduster" charset="0"/>
              </a:rPr>
              <a:t>Cost-efficient and resizable capacity</a:t>
            </a:r>
          </a:p>
          <a:p>
            <a:r>
              <a:rPr lang="en-US" dirty="0">
                <a:sym typeface="Chalkduster" charset="0"/>
              </a:rPr>
              <a:t>Manages time-consuming database administration tasks</a:t>
            </a:r>
          </a:p>
          <a:p>
            <a:r>
              <a:rPr lang="en-US" dirty="0">
                <a:sym typeface="Chalkduster" charset="0"/>
              </a:rPr>
              <a:t>Access to the full capabilities of Amazon Aurora, MySQL, MariaDB, Microsoft SQL Server, Oracle, and PostgreSQL databases</a:t>
            </a:r>
          </a:p>
        </p:txBody>
      </p:sp>
      <p:sp>
        <p:nvSpPr>
          <p:cNvPr id="2" name="Title 1"/>
          <p:cNvSpPr>
            <a:spLocks noGrp="1"/>
          </p:cNvSpPr>
          <p:nvPr>
            <p:ph type="title"/>
          </p:nvPr>
        </p:nvSpPr>
        <p:spPr/>
        <p:txBody>
          <a:bodyPr/>
          <a:lstStyle/>
          <a:p>
            <a:r>
              <a:rPr lang="en-US"/>
              <a:t>Amazon Relational Database Service (RDS)</a:t>
            </a:r>
            <a:endParaRPr lang="en-US" dirty="0"/>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1" name="Rectangle 10"/>
          <p:cNvSpPr>
            <a:spLocks/>
          </p:cNvSpPr>
          <p:nvPr/>
        </p:nvSpPr>
        <p:spPr bwMode="auto">
          <a:xfrm>
            <a:off x="936304" y="3413418"/>
            <a:ext cx="1710073" cy="87924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anchor="ctr"/>
          <a:lstStyle/>
          <a:p>
            <a:pPr algn="ctr">
              <a:defRPr/>
            </a:pPr>
            <a:r>
              <a:rPr lang="en-US" sz="2133" dirty="0">
                <a:solidFill>
                  <a:srgbClr val="494848"/>
                </a:solidFill>
                <a:latin typeface="Fira Sans" panose="020B0503050000020004" pitchFamily="34" charset="0"/>
                <a:cs typeface="Chalkduster" charset="0"/>
                <a:sym typeface="Chalkduster" charset="0"/>
              </a:rPr>
              <a:t>Amazon</a:t>
            </a:r>
            <a:r>
              <a:rPr lang="en-US" sz="2133" dirty="0">
                <a:solidFill>
                  <a:srgbClr val="494848"/>
                </a:solidFill>
                <a:cs typeface="Chalkduster" charset="0"/>
                <a:sym typeface="Chalkduster" charset="0"/>
              </a:rPr>
              <a:t> RDS</a:t>
            </a:r>
          </a:p>
        </p:txBody>
      </p:sp>
      <p:pic>
        <p:nvPicPr>
          <p:cNvPr id="14" name="Picture 13" descr="RD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0713" y="2245829"/>
            <a:ext cx="975360" cy="975360"/>
          </a:xfrm>
          <a:prstGeom prst="rect">
            <a:avLst/>
          </a:prstGeom>
        </p:spPr>
      </p:pic>
    </p:spTree>
    <p:extLst>
      <p:ext uri="{BB962C8B-B14F-4D97-AF65-F5344CB8AC3E}">
        <p14:creationId xmlns:p14="http://schemas.microsoft.com/office/powerpoint/2010/main" val="3469871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10532698" y="915426"/>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3" name="Content Placeholder 2"/>
          <p:cNvSpPr>
            <a:spLocks noGrp="1"/>
          </p:cNvSpPr>
          <p:nvPr>
            <p:ph idx="1"/>
          </p:nvPr>
        </p:nvSpPr>
        <p:spPr>
          <a:xfrm>
            <a:off x="680884" y="1228725"/>
            <a:ext cx="10515600" cy="4351338"/>
          </a:xfrm>
        </p:spPr>
        <p:txBody>
          <a:bodyPr/>
          <a:lstStyle/>
          <a:p>
            <a:r>
              <a:rPr lang="en-US" dirty="0"/>
              <a:t>Simple and fast to deploy</a:t>
            </a:r>
          </a:p>
          <a:p>
            <a:r>
              <a:rPr lang="en-US" dirty="0"/>
              <a:t>Manages common database administrative tasks</a:t>
            </a:r>
          </a:p>
          <a:p>
            <a:r>
              <a:rPr lang="en-US" dirty="0"/>
              <a:t>Compatible with your applications</a:t>
            </a:r>
          </a:p>
          <a:p>
            <a:r>
              <a:rPr lang="en-US" dirty="0"/>
              <a:t>Fast, predictable performance</a:t>
            </a:r>
          </a:p>
          <a:p>
            <a:r>
              <a:rPr lang="en-US" dirty="0"/>
              <a:t>Simple and fast to scale</a:t>
            </a:r>
          </a:p>
          <a:p>
            <a:r>
              <a:rPr lang="en-US" dirty="0"/>
              <a:t>Secure</a:t>
            </a:r>
          </a:p>
          <a:p>
            <a:r>
              <a:rPr lang="en-US" dirty="0"/>
              <a:t>Cost-effective</a:t>
            </a:r>
            <a:br>
              <a:rPr lang="en-US" dirty="0"/>
            </a:br>
            <a:endParaRPr lang="en-US" dirty="0"/>
          </a:p>
        </p:txBody>
      </p:sp>
      <p:sp>
        <p:nvSpPr>
          <p:cNvPr id="2" name="Title 1"/>
          <p:cNvSpPr>
            <a:spLocks noGrp="1"/>
          </p:cNvSpPr>
          <p:nvPr>
            <p:ph type="title"/>
          </p:nvPr>
        </p:nvSpPr>
        <p:spPr/>
        <p:txBody>
          <a:bodyPr/>
          <a:lstStyle/>
          <a:p>
            <a:r>
              <a:rPr lang="en-US"/>
              <a:t>Amazon RDS</a:t>
            </a:r>
            <a:endParaRPr lang="en-US" dirty="0"/>
          </a:p>
        </p:txBody>
      </p:sp>
      <p:pic>
        <p:nvPicPr>
          <p:cNvPr id="8" name="Picture 7" descr="RD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051" y="1082810"/>
            <a:ext cx="975360" cy="975360"/>
          </a:xfrm>
          <a:prstGeom prst="rect">
            <a:avLst/>
          </a:prstGeom>
        </p:spPr>
      </p:pic>
      <p:pic>
        <p:nvPicPr>
          <p:cNvPr id="6" name="Picture 5" descr="Logo-mysql-300x218.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7355" y="2890436"/>
            <a:ext cx="1016000" cy="738293"/>
          </a:xfrm>
          <a:prstGeom prst="rect">
            <a:avLst/>
          </a:prstGeom>
        </p:spPr>
      </p:pic>
      <p:pic>
        <p:nvPicPr>
          <p:cNvPr id="7" name="Picture 6" descr="logo_postgresql_sm.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2457" y="2837087"/>
            <a:ext cx="1016000" cy="802640"/>
          </a:xfrm>
          <a:prstGeom prst="rect">
            <a:avLst/>
          </a:prstGeom>
        </p:spPr>
      </p:pic>
      <p:pic>
        <p:nvPicPr>
          <p:cNvPr id="9" name="Picture 8"/>
          <p:cNvPicPr>
            <a:picLocks noChangeAspect="1"/>
          </p:cNvPicPr>
          <p:nvPr/>
        </p:nvPicPr>
        <p:blipFill>
          <a:blip r:embed="rId6"/>
          <a:stretch>
            <a:fillRect/>
          </a:stretch>
        </p:blipFill>
        <p:spPr>
          <a:xfrm>
            <a:off x="10013744" y="2823908"/>
            <a:ext cx="965200" cy="802640"/>
          </a:xfrm>
          <a:prstGeom prst="rect">
            <a:avLst/>
          </a:prstGeom>
        </p:spPr>
      </p:pic>
      <p:pic>
        <p:nvPicPr>
          <p:cNvPr id="10" name="Picture 9" descr="orac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8834" y="4859360"/>
            <a:ext cx="1286933" cy="338667"/>
          </a:xfrm>
          <a:prstGeom prst="rect">
            <a:avLst/>
          </a:prstGeom>
        </p:spPr>
      </p:pic>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l="3972" t="6117" r="5463" b="10603"/>
          <a:stretch/>
        </p:blipFill>
        <p:spPr>
          <a:xfrm>
            <a:off x="9304422" y="3898233"/>
            <a:ext cx="1395663" cy="641684"/>
          </a:xfrm>
          <a:prstGeom prst="rect">
            <a:avLst/>
          </a:prstGeom>
          <a:ln>
            <a:noFill/>
          </a:ln>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0935" y="3738430"/>
            <a:ext cx="1501365" cy="772761"/>
          </a:xfrm>
          <a:prstGeom prst="rect">
            <a:avLst/>
          </a:prstGeom>
        </p:spPr>
      </p:pic>
    </p:spTree>
    <p:extLst>
      <p:ext uri="{BB962C8B-B14F-4D97-AF65-F5344CB8AC3E}">
        <p14:creationId xmlns:p14="http://schemas.microsoft.com/office/powerpoint/2010/main" val="5145254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078" y="1248390"/>
            <a:ext cx="10515600" cy="4351338"/>
          </a:xfrm>
        </p:spPr>
        <p:txBody>
          <a:bodyPr/>
          <a:lstStyle/>
          <a:p>
            <a:r>
              <a:rPr lang="en-US" dirty="0"/>
              <a:t>DB Instances are the basic building blocks of Amazon RDS.</a:t>
            </a:r>
          </a:p>
          <a:p>
            <a:r>
              <a:rPr lang="en-US" dirty="0"/>
              <a:t>They are an isolated database environment in the cloud.</a:t>
            </a:r>
          </a:p>
          <a:p>
            <a:r>
              <a:rPr lang="en-US" dirty="0"/>
              <a:t>They can contain multiple user-created databases.</a:t>
            </a:r>
          </a:p>
        </p:txBody>
      </p:sp>
      <p:sp>
        <p:nvSpPr>
          <p:cNvPr id="2" name="Title 1"/>
          <p:cNvSpPr>
            <a:spLocks noGrp="1"/>
          </p:cNvSpPr>
          <p:nvPr>
            <p:ph type="title"/>
          </p:nvPr>
        </p:nvSpPr>
        <p:spPr/>
        <p:txBody>
          <a:bodyPr/>
          <a:lstStyle/>
          <a:p>
            <a:r>
              <a:rPr lang="en-US"/>
              <a:t>DB Instances</a:t>
            </a:r>
            <a:endParaRPr lang="en-US" dirty="0"/>
          </a:p>
        </p:txBody>
      </p:sp>
      <p:sp>
        <p:nvSpPr>
          <p:cNvPr id="9" name="Rounded Rectangle 13">
            <a:extLst>
              <a:ext uri="{FF2B5EF4-FFF2-40B4-BE49-F238E27FC236}">
                <a16:creationId xmlns:a16="http://schemas.microsoft.com/office/drawing/2014/main" id="{528ECC14-8FD3-4F67-A788-E1704FBD9D42}"/>
              </a:ext>
            </a:extLst>
          </p:cNvPr>
          <p:cNvSpPr/>
          <p:nvPr/>
        </p:nvSpPr>
        <p:spPr bwMode="auto">
          <a:xfrm>
            <a:off x="10532698" y="915426"/>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9" descr="RDS.png">
            <a:extLst>
              <a:ext uri="{FF2B5EF4-FFF2-40B4-BE49-F238E27FC236}">
                <a16:creationId xmlns:a16="http://schemas.microsoft.com/office/drawing/2014/main" id="{E7CDA897-8F73-4B59-A4D7-2B7E14B8BD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051" y="1082810"/>
            <a:ext cx="975360" cy="975360"/>
          </a:xfrm>
          <a:prstGeom prst="rect">
            <a:avLst/>
          </a:prstGeom>
        </p:spPr>
      </p:pic>
    </p:spTree>
    <p:extLst>
      <p:ext uri="{BB962C8B-B14F-4D97-AF65-F5344CB8AC3E}">
        <p14:creationId xmlns:p14="http://schemas.microsoft.com/office/powerpoint/2010/main" val="1106915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4406" y="1094484"/>
            <a:ext cx="10515600" cy="4351338"/>
          </a:xfrm>
        </p:spPr>
        <p:txBody>
          <a:bodyPr/>
          <a:lstStyle/>
          <a:p>
            <a:r>
              <a:rPr lang="en-US" b="1" dirty="0"/>
              <a:t>Automatic Backups:</a:t>
            </a:r>
          </a:p>
          <a:p>
            <a:pPr lvl="1"/>
            <a:r>
              <a:rPr lang="en-US" dirty="0"/>
              <a:t>Restore your database to a point in time.</a:t>
            </a:r>
          </a:p>
          <a:p>
            <a:pPr lvl="1"/>
            <a:r>
              <a:rPr lang="en-US" dirty="0"/>
              <a:t>Are enabled by default.</a:t>
            </a:r>
          </a:p>
          <a:p>
            <a:pPr lvl="1"/>
            <a:r>
              <a:rPr lang="en-US" dirty="0"/>
              <a:t>Let you choose a retention period up to 35 days.</a:t>
            </a:r>
          </a:p>
          <a:p>
            <a:pPr lvl="1"/>
            <a:endParaRPr lang="en-US" dirty="0"/>
          </a:p>
          <a:p>
            <a:r>
              <a:rPr lang="en-US" b="1" dirty="0"/>
              <a:t>Manual Snapshots:</a:t>
            </a:r>
          </a:p>
          <a:p>
            <a:pPr lvl="1"/>
            <a:r>
              <a:rPr lang="en-US" dirty="0"/>
              <a:t>Let you build a new database instance from a snapshot.</a:t>
            </a:r>
          </a:p>
          <a:p>
            <a:pPr lvl="1"/>
            <a:r>
              <a:rPr lang="en-US" dirty="0"/>
              <a:t>Are initiated by the user.</a:t>
            </a:r>
          </a:p>
          <a:p>
            <a:pPr lvl="1"/>
            <a:r>
              <a:rPr lang="en-US" dirty="0"/>
              <a:t>Persist until the user deletes them.</a:t>
            </a:r>
          </a:p>
          <a:p>
            <a:pPr lvl="1"/>
            <a:r>
              <a:rPr lang="en-US" dirty="0"/>
              <a:t>Are stored in Amazon S3.</a:t>
            </a:r>
          </a:p>
        </p:txBody>
      </p:sp>
      <p:sp>
        <p:nvSpPr>
          <p:cNvPr id="2" name="Title 1"/>
          <p:cNvSpPr>
            <a:spLocks noGrp="1"/>
          </p:cNvSpPr>
          <p:nvPr>
            <p:ph type="title"/>
          </p:nvPr>
        </p:nvSpPr>
        <p:spPr/>
        <p:txBody>
          <a:bodyPr/>
          <a:lstStyle/>
          <a:p>
            <a:r>
              <a:rPr lang="en-US"/>
              <a:t>How Amazon RDS Backups Work</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841" y="3621033"/>
            <a:ext cx="1824789" cy="1824789"/>
          </a:xfrm>
          <a:prstGeom prst="rect">
            <a:avLst/>
          </a:prstGeom>
        </p:spPr>
      </p:pic>
      <p:sp>
        <p:nvSpPr>
          <p:cNvPr id="10" name="Rounded Rectangle 13">
            <a:extLst>
              <a:ext uri="{FF2B5EF4-FFF2-40B4-BE49-F238E27FC236}">
                <a16:creationId xmlns:a16="http://schemas.microsoft.com/office/drawing/2014/main" id="{48481423-1569-41F3-9B94-83F2802F8851}"/>
              </a:ext>
            </a:extLst>
          </p:cNvPr>
          <p:cNvSpPr/>
          <p:nvPr/>
        </p:nvSpPr>
        <p:spPr bwMode="auto">
          <a:xfrm>
            <a:off x="10532698" y="915426"/>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1" name="Picture 10" descr="RDS.png">
            <a:extLst>
              <a:ext uri="{FF2B5EF4-FFF2-40B4-BE49-F238E27FC236}">
                <a16:creationId xmlns:a16="http://schemas.microsoft.com/office/drawing/2014/main" id="{243164C6-A756-4A00-B67A-F2074E620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04051" y="1082810"/>
            <a:ext cx="975360" cy="975360"/>
          </a:xfrm>
          <a:prstGeom prst="rect">
            <a:avLst/>
          </a:prstGeom>
        </p:spPr>
      </p:pic>
    </p:spTree>
    <p:extLst>
      <p:ext uri="{BB962C8B-B14F-4D97-AF65-F5344CB8AC3E}">
        <p14:creationId xmlns:p14="http://schemas.microsoft.com/office/powerpoint/2010/main" val="11403335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DS_Cx_Reg_Snapshots_Lar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3854" y="3122671"/>
            <a:ext cx="5708972" cy="3612749"/>
          </a:xfrm>
          <a:prstGeom prst="rect">
            <a:avLst/>
          </a:prstGeom>
        </p:spPr>
      </p:pic>
      <p:sp>
        <p:nvSpPr>
          <p:cNvPr id="3" name="Content Placeholder 2"/>
          <p:cNvSpPr>
            <a:spLocks noGrp="1"/>
          </p:cNvSpPr>
          <p:nvPr>
            <p:ph idx="1"/>
          </p:nvPr>
        </p:nvSpPr>
        <p:spPr>
          <a:xfrm>
            <a:off x="513735" y="1209061"/>
            <a:ext cx="9694498" cy="4351338"/>
          </a:xfrm>
        </p:spPr>
        <p:txBody>
          <a:bodyPr/>
          <a:lstStyle/>
          <a:p>
            <a:r>
              <a:rPr lang="en-US" dirty="0"/>
              <a:t>Are a copy of a database snapshot stored in a different AWS Region.</a:t>
            </a:r>
          </a:p>
          <a:p>
            <a:r>
              <a:rPr lang="en-US" dirty="0"/>
              <a:t>Provide a backup for disaster recovery.</a:t>
            </a:r>
          </a:p>
          <a:p>
            <a:r>
              <a:rPr lang="en-US" dirty="0"/>
              <a:t>Can be used as a base for migration to a different region.</a:t>
            </a:r>
          </a:p>
          <a:p>
            <a:endParaRPr lang="en-US" dirty="0"/>
          </a:p>
        </p:txBody>
      </p:sp>
      <p:sp>
        <p:nvSpPr>
          <p:cNvPr id="2" name="Title 1"/>
          <p:cNvSpPr>
            <a:spLocks noGrp="1"/>
          </p:cNvSpPr>
          <p:nvPr>
            <p:ph type="title"/>
          </p:nvPr>
        </p:nvSpPr>
        <p:spPr/>
        <p:txBody>
          <a:bodyPr/>
          <a:lstStyle/>
          <a:p>
            <a:r>
              <a:rPr lang="en-US"/>
              <a:t>Cross-Region Snapshots</a:t>
            </a:r>
            <a:endParaRPr lang="en-US" dirty="0"/>
          </a:p>
        </p:txBody>
      </p:sp>
      <p:sp>
        <p:nvSpPr>
          <p:cNvPr id="10" name="Rounded Rectangle 13">
            <a:extLst>
              <a:ext uri="{FF2B5EF4-FFF2-40B4-BE49-F238E27FC236}">
                <a16:creationId xmlns:a16="http://schemas.microsoft.com/office/drawing/2014/main" id="{57B629B4-B2F1-4E6E-8240-78A9D2C61E97}"/>
              </a:ext>
            </a:extLst>
          </p:cNvPr>
          <p:cNvSpPr/>
          <p:nvPr/>
        </p:nvSpPr>
        <p:spPr bwMode="auto">
          <a:xfrm>
            <a:off x="10532698" y="915426"/>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1" name="Picture 10" descr="RDS.png">
            <a:extLst>
              <a:ext uri="{FF2B5EF4-FFF2-40B4-BE49-F238E27FC236}">
                <a16:creationId xmlns:a16="http://schemas.microsoft.com/office/drawing/2014/main" id="{437DC535-0B61-481D-A150-7C5B74BEAE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04051" y="1082810"/>
            <a:ext cx="975360" cy="975360"/>
          </a:xfrm>
          <a:prstGeom prst="rect">
            <a:avLst/>
          </a:prstGeom>
        </p:spPr>
      </p:pic>
    </p:spTree>
    <p:extLst>
      <p:ext uri="{BB962C8B-B14F-4D97-AF65-F5344CB8AC3E}">
        <p14:creationId xmlns:p14="http://schemas.microsoft.com/office/powerpoint/2010/main" val="30698657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915426"/>
            <a:ext cx="10515600" cy="4351338"/>
          </a:xfrm>
        </p:spPr>
        <p:txBody>
          <a:bodyPr/>
          <a:lstStyle/>
          <a:p>
            <a:r>
              <a:rPr lang="en-US" dirty="0"/>
              <a:t>Run your DB instance in an Amazon VPC.</a:t>
            </a:r>
          </a:p>
          <a:p>
            <a:r>
              <a:rPr lang="en-US" dirty="0"/>
              <a:t>Use IAM policies to grant access to Amazon RDS resources.</a:t>
            </a:r>
          </a:p>
          <a:p>
            <a:r>
              <a:rPr lang="en-US" dirty="0"/>
              <a:t>Use security groups.</a:t>
            </a:r>
          </a:p>
          <a:p>
            <a:r>
              <a:rPr lang="en-US" dirty="0"/>
              <a:t>Use Secure Socket Layer (SSL) connections with DB instances (Amazon Aurora, Oracle, MySQL, MariaDB, PostgreSQL, Microsoft SQL Server).</a:t>
            </a:r>
          </a:p>
          <a:p>
            <a:r>
              <a:rPr lang="en-US" dirty="0"/>
              <a:t>Use Amazon RDS encryption to secure your RDS instances and snapshots at rest.</a:t>
            </a:r>
          </a:p>
          <a:p>
            <a:r>
              <a:rPr lang="en-US" dirty="0"/>
              <a:t>Use network encryption and transparent data encryption (TDE) with Oracle DB and Microsoft SQL Server instances.</a:t>
            </a:r>
          </a:p>
          <a:p>
            <a:r>
              <a:rPr lang="en-US" dirty="0"/>
              <a:t>Use the security features of your DB engine to control access to your DB instance.</a:t>
            </a:r>
          </a:p>
        </p:txBody>
      </p:sp>
      <p:sp>
        <p:nvSpPr>
          <p:cNvPr id="2" name="Title 1"/>
          <p:cNvSpPr>
            <a:spLocks noGrp="1"/>
          </p:cNvSpPr>
          <p:nvPr>
            <p:ph type="title"/>
          </p:nvPr>
        </p:nvSpPr>
        <p:spPr/>
        <p:txBody>
          <a:bodyPr/>
          <a:lstStyle/>
          <a:p>
            <a:r>
              <a:rPr lang="en-US"/>
              <a:t>Amazon RDS Security</a:t>
            </a:r>
            <a:endParaRPr lang="en-US" dirty="0"/>
          </a:p>
        </p:txBody>
      </p:sp>
      <p:sp>
        <p:nvSpPr>
          <p:cNvPr id="9" name="Rounded Rectangle 13">
            <a:extLst>
              <a:ext uri="{FF2B5EF4-FFF2-40B4-BE49-F238E27FC236}">
                <a16:creationId xmlns:a16="http://schemas.microsoft.com/office/drawing/2014/main" id="{6D1F6E8D-1B0B-409B-B107-15FBBC207532}"/>
              </a:ext>
            </a:extLst>
          </p:cNvPr>
          <p:cNvSpPr/>
          <p:nvPr/>
        </p:nvSpPr>
        <p:spPr bwMode="auto">
          <a:xfrm>
            <a:off x="10532698" y="915426"/>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9" descr="RDS.png">
            <a:extLst>
              <a:ext uri="{FF2B5EF4-FFF2-40B4-BE49-F238E27FC236}">
                <a16:creationId xmlns:a16="http://schemas.microsoft.com/office/drawing/2014/main" id="{6033E275-5114-43A8-B78B-3148987856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051" y="1082810"/>
            <a:ext cx="975360" cy="975360"/>
          </a:xfrm>
          <a:prstGeom prst="rect">
            <a:avLst/>
          </a:prstGeom>
        </p:spPr>
      </p:pic>
    </p:spTree>
    <p:extLst>
      <p:ext uri="{BB962C8B-B14F-4D97-AF65-F5344CB8AC3E}">
        <p14:creationId xmlns:p14="http://schemas.microsoft.com/office/powerpoint/2010/main" val="19454374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stCxn id="7" idx="0"/>
            <a:endCxn id="17" idx="2"/>
          </p:cNvCxnSpPr>
          <p:nvPr/>
        </p:nvCxnSpPr>
        <p:spPr>
          <a:xfrm flipH="1" flipV="1">
            <a:off x="4569657" y="3604561"/>
            <a:ext cx="420052" cy="53636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6" idx="2"/>
            <a:endCxn id="17" idx="0"/>
          </p:cNvCxnSpPr>
          <p:nvPr/>
        </p:nvCxnSpPr>
        <p:spPr>
          <a:xfrm flipH="1">
            <a:off x="4569656" y="2257256"/>
            <a:ext cx="420053" cy="575155"/>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A Simple Application Architecture</a:t>
            </a:r>
            <a:endParaRPr lang="en-US" dirty="0"/>
          </a:p>
        </p:txBody>
      </p:sp>
      <p:cxnSp>
        <p:nvCxnSpPr>
          <p:cNvPr id="4" name="Straight Connector 3"/>
          <p:cNvCxnSpPr>
            <a:stCxn id="16" idx="2"/>
            <a:endCxn id="5" idx="0"/>
          </p:cNvCxnSpPr>
          <p:nvPr/>
        </p:nvCxnSpPr>
        <p:spPr>
          <a:xfrm>
            <a:off x="4989710" y="2257256"/>
            <a:ext cx="394428" cy="575155"/>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5" name="Picture 4" descr="EC2-Instance.png"/>
          <p:cNvPicPr>
            <a:picLocks noChangeAspect="1"/>
          </p:cNvPicPr>
          <p:nvPr/>
        </p:nvPicPr>
        <p:blipFill rotWithShape="1">
          <a:blip r:embed="rId3" cstate="screen">
            <a:extLst>
              <a:ext uri="{28A0092B-C50C-407E-A947-70E740481C1C}">
                <a14:useLocalDpi xmlns:a14="http://schemas.microsoft.com/office/drawing/2010/main"/>
              </a:ext>
            </a:extLst>
          </a:blip>
          <a:srcRect t="8798" b="12037"/>
          <a:stretch/>
        </p:blipFill>
        <p:spPr>
          <a:xfrm>
            <a:off x="4896457" y="2832411"/>
            <a:ext cx="975360" cy="772149"/>
          </a:xfrm>
          <a:prstGeom prst="rect">
            <a:avLst/>
          </a:prstGeom>
        </p:spPr>
      </p:pic>
      <p:pic>
        <p:nvPicPr>
          <p:cNvPr id="7" name="Picture 6" descr="RDS-DB-Instac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94408" y="4140924"/>
            <a:ext cx="990600" cy="990600"/>
          </a:xfrm>
          <a:prstGeom prst="rect">
            <a:avLst/>
          </a:prstGeom>
        </p:spPr>
      </p:pic>
      <p:sp>
        <p:nvSpPr>
          <p:cNvPr id="8" name="TextBox 7"/>
          <p:cNvSpPr txBox="1"/>
          <p:nvPr/>
        </p:nvSpPr>
        <p:spPr>
          <a:xfrm>
            <a:off x="5952395" y="4226161"/>
            <a:ext cx="3596351" cy="830997"/>
          </a:xfrm>
          <a:prstGeom prst="rect">
            <a:avLst/>
          </a:prstGeom>
          <a:noFill/>
          <a:ln w="38100">
            <a:solidFill>
              <a:srgbClr val="2479BE"/>
            </a:solidFill>
          </a:ln>
        </p:spPr>
        <p:txBody>
          <a:bodyPr wrap="square" rtlCol="0">
            <a:spAutoFit/>
          </a:bodyPr>
          <a:lstStyle/>
          <a:p>
            <a:r>
              <a:rPr lang="en-US" sz="2400" dirty="0">
                <a:solidFill>
                  <a:srgbClr val="494848"/>
                </a:solidFill>
                <a:latin typeface="Fira Sans" panose="020B0503050000020004" pitchFamily="34" charset="0"/>
              </a:rPr>
              <a:t>Amazon RDS database instance</a:t>
            </a:r>
          </a:p>
        </p:txBody>
      </p:sp>
      <p:sp>
        <p:nvSpPr>
          <p:cNvPr id="9" name="TextBox 8"/>
          <p:cNvSpPr txBox="1"/>
          <p:nvPr/>
        </p:nvSpPr>
        <p:spPr>
          <a:xfrm>
            <a:off x="5960793" y="2810770"/>
            <a:ext cx="3596351" cy="830997"/>
          </a:xfrm>
          <a:prstGeom prst="rect">
            <a:avLst/>
          </a:prstGeom>
          <a:noFill/>
          <a:ln w="38100">
            <a:solidFill>
              <a:srgbClr val="2479BE"/>
            </a:solidFill>
          </a:ln>
        </p:spPr>
        <p:txBody>
          <a:bodyPr wrap="square" rtlCol="0">
            <a:spAutoFit/>
          </a:bodyPr>
          <a:lstStyle/>
          <a:p>
            <a:r>
              <a:rPr lang="en-US" sz="2400" dirty="0">
                <a:solidFill>
                  <a:srgbClr val="494848"/>
                </a:solidFill>
                <a:latin typeface="Fira Sans" panose="020B0503050000020004" pitchFamily="34" charset="0"/>
              </a:rPr>
              <a:t>Amazon EC2 Application Servers</a:t>
            </a:r>
          </a:p>
        </p:txBody>
      </p:sp>
      <p:sp>
        <p:nvSpPr>
          <p:cNvPr id="10" name="TextBox 9"/>
          <p:cNvSpPr txBox="1"/>
          <p:nvPr/>
        </p:nvSpPr>
        <p:spPr>
          <a:xfrm>
            <a:off x="5969191" y="1395482"/>
            <a:ext cx="3596351" cy="830997"/>
          </a:xfrm>
          <a:prstGeom prst="rect">
            <a:avLst/>
          </a:prstGeom>
          <a:noFill/>
          <a:ln w="38100">
            <a:solidFill>
              <a:srgbClr val="2479BE"/>
            </a:solidFill>
          </a:ln>
        </p:spPr>
        <p:txBody>
          <a:bodyPr wrap="square" rtlCol="0">
            <a:spAutoFit/>
          </a:bodyPr>
          <a:lstStyle/>
          <a:p>
            <a:r>
              <a:rPr lang="en-US" sz="2400" dirty="0">
                <a:solidFill>
                  <a:srgbClr val="494848"/>
                </a:solidFill>
                <a:latin typeface="Fira Sans" panose="020B0503050000020004" pitchFamily="34" charset="0"/>
              </a:rPr>
              <a:t>Elastic Load Balancing load balancer instance</a:t>
            </a:r>
          </a:p>
        </p:txBody>
      </p:sp>
      <p:pic>
        <p:nvPicPr>
          <p:cNvPr id="11" name="Picture 10" descr="S3-Bucke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81435" y="4104898"/>
            <a:ext cx="1064839" cy="1064839"/>
          </a:xfrm>
          <a:prstGeom prst="rect">
            <a:avLst/>
          </a:prstGeom>
        </p:spPr>
      </p:pic>
      <p:sp>
        <p:nvSpPr>
          <p:cNvPr id="12" name="TextBox 11"/>
          <p:cNvSpPr txBox="1"/>
          <p:nvPr/>
        </p:nvSpPr>
        <p:spPr>
          <a:xfrm>
            <a:off x="1683391" y="5238522"/>
            <a:ext cx="2493988" cy="830997"/>
          </a:xfrm>
          <a:prstGeom prst="rect">
            <a:avLst/>
          </a:prstGeom>
          <a:noFill/>
          <a:ln w="38100">
            <a:solidFill>
              <a:srgbClr val="2479BE"/>
            </a:solidFill>
          </a:ln>
        </p:spPr>
        <p:txBody>
          <a:bodyPr wrap="square" rtlCol="0">
            <a:spAutoFit/>
          </a:bodyPr>
          <a:lstStyle/>
          <a:p>
            <a:pPr algn="ctr"/>
            <a:r>
              <a:rPr lang="en-US" sz="2400" dirty="0">
                <a:solidFill>
                  <a:srgbClr val="494848"/>
                </a:solidFill>
                <a:latin typeface="Fira Sans" panose="020B0503050000020004" pitchFamily="34" charset="0"/>
              </a:rPr>
              <a:t>DB snapshots in </a:t>
            </a:r>
            <a:br>
              <a:rPr lang="en-US" sz="2400" dirty="0">
                <a:solidFill>
                  <a:srgbClr val="494848"/>
                </a:solidFill>
                <a:latin typeface="Fira Sans" panose="020B0503050000020004" pitchFamily="34" charset="0"/>
              </a:rPr>
            </a:br>
            <a:r>
              <a:rPr lang="en-US" sz="2400" dirty="0">
                <a:solidFill>
                  <a:srgbClr val="494848"/>
                </a:solidFill>
                <a:latin typeface="Fira Sans" panose="020B0503050000020004" pitchFamily="34" charset="0"/>
              </a:rPr>
              <a:t>Amazon S3</a:t>
            </a:r>
          </a:p>
        </p:txBody>
      </p:sp>
      <p:cxnSp>
        <p:nvCxnSpPr>
          <p:cNvPr id="13" name="Straight Connector 12"/>
          <p:cNvCxnSpPr>
            <a:stCxn id="11" idx="3"/>
            <a:endCxn id="7" idx="1"/>
          </p:cNvCxnSpPr>
          <p:nvPr/>
        </p:nvCxnSpPr>
        <p:spPr>
          <a:xfrm flipV="1">
            <a:off x="3446274" y="4636224"/>
            <a:ext cx="1048135" cy="109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26522" y="1385608"/>
            <a:ext cx="726375" cy="871649"/>
          </a:xfrm>
          <a:prstGeom prst="rect">
            <a:avLst/>
          </a:prstGeom>
        </p:spPr>
      </p:pic>
      <p:pic>
        <p:nvPicPr>
          <p:cNvPr id="17" name="Picture 16" descr="EC2-Instance.png"/>
          <p:cNvPicPr>
            <a:picLocks noChangeAspect="1"/>
          </p:cNvPicPr>
          <p:nvPr/>
        </p:nvPicPr>
        <p:blipFill rotWithShape="1">
          <a:blip r:embed="rId3" cstate="screen">
            <a:extLst>
              <a:ext uri="{28A0092B-C50C-407E-A947-70E740481C1C}">
                <a14:useLocalDpi xmlns:a14="http://schemas.microsoft.com/office/drawing/2010/main"/>
              </a:ext>
            </a:extLst>
          </a:blip>
          <a:srcRect t="10203" b="10632"/>
          <a:stretch/>
        </p:blipFill>
        <p:spPr>
          <a:xfrm>
            <a:off x="4081976" y="2832411"/>
            <a:ext cx="975360" cy="772149"/>
          </a:xfrm>
          <a:prstGeom prst="rect">
            <a:avLst/>
          </a:prstGeom>
        </p:spPr>
      </p:pic>
      <p:cxnSp>
        <p:nvCxnSpPr>
          <p:cNvPr id="24" name="Straight Connector 23"/>
          <p:cNvCxnSpPr>
            <a:stCxn id="7" idx="0"/>
            <a:endCxn id="5" idx="2"/>
          </p:cNvCxnSpPr>
          <p:nvPr/>
        </p:nvCxnSpPr>
        <p:spPr>
          <a:xfrm flipV="1">
            <a:off x="4989708" y="3604561"/>
            <a:ext cx="394429" cy="53636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2" name="Rounded Rectangle 13">
            <a:extLst>
              <a:ext uri="{FF2B5EF4-FFF2-40B4-BE49-F238E27FC236}">
                <a16:creationId xmlns:a16="http://schemas.microsoft.com/office/drawing/2014/main" id="{E1AB1B0E-3840-4577-9E1D-A498966CA273}"/>
              </a:ext>
            </a:extLst>
          </p:cNvPr>
          <p:cNvSpPr/>
          <p:nvPr/>
        </p:nvSpPr>
        <p:spPr bwMode="auto">
          <a:xfrm>
            <a:off x="10532698" y="915426"/>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3" name="Picture 22" descr="RDS.png">
            <a:extLst>
              <a:ext uri="{FF2B5EF4-FFF2-40B4-BE49-F238E27FC236}">
                <a16:creationId xmlns:a16="http://schemas.microsoft.com/office/drawing/2014/main" id="{17C858F5-D061-41C4-8BD8-0BC7B43383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04051" y="1082810"/>
            <a:ext cx="975360" cy="975360"/>
          </a:xfrm>
          <a:prstGeom prst="rect">
            <a:avLst/>
          </a:prstGeom>
        </p:spPr>
      </p:pic>
    </p:spTree>
    <p:extLst>
      <p:ext uri="{BB962C8B-B14F-4D97-AF65-F5344CB8AC3E}">
        <p14:creationId xmlns:p14="http://schemas.microsoft.com/office/powerpoint/2010/main" val="3906426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244" y="915426"/>
            <a:ext cx="10515600" cy="4351338"/>
          </a:xfrm>
        </p:spPr>
        <p:txBody>
          <a:bodyPr/>
          <a:lstStyle/>
          <a:p>
            <a:r>
              <a:rPr lang="en-US" dirty="0"/>
              <a:t>With Multi-AZ operation, your database is synchronously replicated to another Availability Zone in the same AWS Region.</a:t>
            </a:r>
          </a:p>
          <a:p>
            <a:r>
              <a:rPr lang="en-US" dirty="0"/>
              <a:t>Failover to the standby automatically occurs in case of master database failure.</a:t>
            </a:r>
          </a:p>
          <a:p>
            <a:r>
              <a:rPr lang="en-US" dirty="0"/>
              <a:t>Planned maintenance is applied first to standby databases.</a:t>
            </a:r>
          </a:p>
          <a:p>
            <a:endParaRPr lang="en-US" dirty="0"/>
          </a:p>
        </p:txBody>
      </p:sp>
      <p:sp>
        <p:nvSpPr>
          <p:cNvPr id="2" name="Title 1"/>
          <p:cNvSpPr>
            <a:spLocks noGrp="1"/>
          </p:cNvSpPr>
          <p:nvPr>
            <p:ph type="title"/>
          </p:nvPr>
        </p:nvSpPr>
        <p:spPr/>
        <p:txBody>
          <a:bodyPr/>
          <a:lstStyle/>
          <a:p>
            <a:r>
              <a:rPr lang="en-US"/>
              <a:t>Multi-AZ RDS Deployment</a:t>
            </a:r>
            <a:endParaRPr lang="en-US" dirty="0"/>
          </a:p>
        </p:txBody>
      </p:sp>
      <p:sp>
        <p:nvSpPr>
          <p:cNvPr id="9" name="Rounded Rectangle 13">
            <a:extLst>
              <a:ext uri="{FF2B5EF4-FFF2-40B4-BE49-F238E27FC236}">
                <a16:creationId xmlns:a16="http://schemas.microsoft.com/office/drawing/2014/main" id="{CE50E980-6625-4B4F-88FD-CDE8E54F9949}"/>
              </a:ext>
            </a:extLst>
          </p:cNvPr>
          <p:cNvSpPr/>
          <p:nvPr/>
        </p:nvSpPr>
        <p:spPr bwMode="auto">
          <a:xfrm>
            <a:off x="10532698" y="915426"/>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9" descr="RDS.png">
            <a:extLst>
              <a:ext uri="{FF2B5EF4-FFF2-40B4-BE49-F238E27FC236}">
                <a16:creationId xmlns:a16="http://schemas.microsoft.com/office/drawing/2014/main" id="{663B5798-A65B-4352-A3FD-92B3B61A5D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051" y="1082810"/>
            <a:ext cx="975360" cy="975360"/>
          </a:xfrm>
          <a:prstGeom prst="rect">
            <a:avLst/>
          </a:prstGeom>
        </p:spPr>
      </p:pic>
    </p:spTree>
    <p:extLst>
      <p:ext uri="{BB962C8B-B14F-4D97-AF65-F5344CB8AC3E}">
        <p14:creationId xmlns:p14="http://schemas.microsoft.com/office/powerpoint/2010/main" val="8826250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Resilient, Durable Application Architecture</a:t>
            </a:r>
            <a:endParaRPr lang="en-US" dirty="0"/>
          </a:p>
        </p:txBody>
      </p:sp>
      <p:cxnSp>
        <p:nvCxnSpPr>
          <p:cNvPr id="4" name="Straight Connector 3"/>
          <p:cNvCxnSpPr>
            <a:stCxn id="29" idx="2"/>
            <a:endCxn id="28" idx="0"/>
          </p:cNvCxnSpPr>
          <p:nvPr/>
        </p:nvCxnSpPr>
        <p:spPr>
          <a:xfrm flipH="1">
            <a:off x="2135696" y="2287940"/>
            <a:ext cx="1399856" cy="51771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7" name="Picture 6" descr="RDS-DB-Insta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0251" y="4123253"/>
            <a:ext cx="990600" cy="990600"/>
          </a:xfrm>
          <a:prstGeom prst="rect">
            <a:avLst/>
          </a:prstGeom>
        </p:spPr>
      </p:pic>
      <p:sp>
        <p:nvSpPr>
          <p:cNvPr id="8" name="TextBox 7"/>
          <p:cNvSpPr txBox="1"/>
          <p:nvPr/>
        </p:nvSpPr>
        <p:spPr>
          <a:xfrm>
            <a:off x="6308671" y="4167254"/>
            <a:ext cx="5080787" cy="830997"/>
          </a:xfrm>
          <a:prstGeom prst="rect">
            <a:avLst/>
          </a:prstGeom>
          <a:noFill/>
          <a:ln w="38100">
            <a:solidFill>
              <a:schemeClr val="tx1"/>
            </a:solidFill>
          </a:ln>
        </p:spPr>
        <p:txBody>
          <a:bodyPr wrap="square" rtlCol="0">
            <a:spAutoFit/>
          </a:bodyPr>
          <a:lstStyle/>
          <a:p>
            <a:r>
              <a:rPr lang="en-US" sz="2400" dirty="0">
                <a:solidFill>
                  <a:srgbClr val="494848"/>
                </a:solidFill>
                <a:latin typeface="Fira Sans" panose="020B0503050000020004" pitchFamily="34" charset="0"/>
              </a:rPr>
              <a:t>Amazon RDS database instances:</a:t>
            </a:r>
            <a:br>
              <a:rPr lang="en-US" sz="2400" dirty="0">
                <a:solidFill>
                  <a:srgbClr val="494848"/>
                </a:solidFill>
                <a:latin typeface="Fira Sans" panose="020B0503050000020004" pitchFamily="34" charset="0"/>
              </a:rPr>
            </a:br>
            <a:r>
              <a:rPr lang="en-US" sz="2400" dirty="0">
                <a:solidFill>
                  <a:srgbClr val="494848"/>
                </a:solidFill>
                <a:latin typeface="Fira Sans" panose="020B0503050000020004" pitchFamily="34" charset="0"/>
              </a:rPr>
              <a:t>Master and Multi-AZ standby</a:t>
            </a:r>
          </a:p>
        </p:txBody>
      </p:sp>
      <p:sp>
        <p:nvSpPr>
          <p:cNvPr id="9" name="TextBox 8"/>
          <p:cNvSpPr txBox="1"/>
          <p:nvPr/>
        </p:nvSpPr>
        <p:spPr>
          <a:xfrm>
            <a:off x="6317070" y="2810770"/>
            <a:ext cx="3596351" cy="830997"/>
          </a:xfrm>
          <a:prstGeom prst="rect">
            <a:avLst/>
          </a:prstGeom>
          <a:noFill/>
          <a:ln w="38100">
            <a:solidFill>
              <a:schemeClr val="tx1"/>
            </a:solidFill>
          </a:ln>
        </p:spPr>
        <p:txBody>
          <a:bodyPr wrap="square" rtlCol="0">
            <a:spAutoFit/>
          </a:bodyPr>
          <a:lstStyle/>
          <a:p>
            <a:r>
              <a:rPr lang="en-US" sz="2400" dirty="0">
                <a:solidFill>
                  <a:srgbClr val="494848"/>
                </a:solidFill>
                <a:latin typeface="Fira Sans" panose="020B0503050000020004" pitchFamily="34" charset="0"/>
              </a:rPr>
              <a:t>Application, in Amazon EC2 instances</a:t>
            </a:r>
          </a:p>
        </p:txBody>
      </p:sp>
      <p:sp>
        <p:nvSpPr>
          <p:cNvPr id="10" name="TextBox 9"/>
          <p:cNvSpPr txBox="1"/>
          <p:nvPr/>
        </p:nvSpPr>
        <p:spPr>
          <a:xfrm>
            <a:off x="6325469" y="1395482"/>
            <a:ext cx="3596351" cy="830997"/>
          </a:xfrm>
          <a:prstGeom prst="rect">
            <a:avLst/>
          </a:prstGeom>
          <a:noFill/>
          <a:ln w="38100">
            <a:solidFill>
              <a:schemeClr val="tx1"/>
            </a:solidFill>
          </a:ln>
        </p:spPr>
        <p:txBody>
          <a:bodyPr wrap="square" rtlCol="0">
            <a:spAutoFit/>
          </a:bodyPr>
          <a:lstStyle/>
          <a:p>
            <a:r>
              <a:rPr lang="en-US" sz="2400" dirty="0">
                <a:solidFill>
                  <a:srgbClr val="494848"/>
                </a:solidFill>
                <a:latin typeface="Fira Sans" panose="020B0503050000020004" pitchFamily="34" charset="0"/>
              </a:rPr>
              <a:t>Elastic Load Balancing load balancer instance</a:t>
            </a:r>
          </a:p>
        </p:txBody>
      </p:sp>
      <p:pic>
        <p:nvPicPr>
          <p:cNvPr id="13" name="Picture 12" descr="EC2-Instance.png"/>
          <p:cNvPicPr>
            <a:picLocks noChangeAspect="1"/>
          </p:cNvPicPr>
          <p:nvPr/>
        </p:nvPicPr>
        <p:blipFill rotWithShape="1">
          <a:blip r:embed="rId4" cstate="screen">
            <a:extLst>
              <a:ext uri="{28A0092B-C50C-407E-A947-70E740481C1C}">
                <a14:useLocalDpi xmlns:a14="http://schemas.microsoft.com/office/drawing/2010/main"/>
              </a:ext>
            </a:extLst>
          </a:blip>
          <a:srcRect t="9029" b="8249"/>
          <a:stretch/>
        </p:blipFill>
        <p:spPr>
          <a:xfrm>
            <a:off x="2539757" y="2805653"/>
            <a:ext cx="975360" cy="806841"/>
          </a:xfrm>
          <a:prstGeom prst="rect">
            <a:avLst/>
          </a:prstGeom>
        </p:spPr>
      </p:pic>
      <p:cxnSp>
        <p:nvCxnSpPr>
          <p:cNvPr id="14" name="Straight Connector 13"/>
          <p:cNvCxnSpPr>
            <a:stCxn id="29" idx="2"/>
            <a:endCxn id="31" idx="0"/>
          </p:cNvCxnSpPr>
          <p:nvPr/>
        </p:nvCxnSpPr>
        <p:spPr>
          <a:xfrm>
            <a:off x="3535553" y="2287940"/>
            <a:ext cx="1275367" cy="51771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29" idx="2"/>
            <a:endCxn id="13" idx="0"/>
          </p:cNvCxnSpPr>
          <p:nvPr/>
        </p:nvCxnSpPr>
        <p:spPr>
          <a:xfrm flipH="1">
            <a:off x="3027437" y="2287940"/>
            <a:ext cx="508115" cy="51771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29" idx="2"/>
            <a:endCxn id="30" idx="0"/>
          </p:cNvCxnSpPr>
          <p:nvPr/>
        </p:nvCxnSpPr>
        <p:spPr>
          <a:xfrm>
            <a:off x="3535552" y="2287940"/>
            <a:ext cx="383627" cy="51771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7" idx="0"/>
            <a:endCxn id="28" idx="2"/>
          </p:cNvCxnSpPr>
          <p:nvPr/>
        </p:nvCxnSpPr>
        <p:spPr>
          <a:xfrm flipH="1" flipV="1">
            <a:off x="2135697" y="3612493"/>
            <a:ext cx="1399855" cy="5107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7" idx="0"/>
            <a:endCxn id="31" idx="2"/>
          </p:cNvCxnSpPr>
          <p:nvPr/>
        </p:nvCxnSpPr>
        <p:spPr>
          <a:xfrm flipV="1">
            <a:off x="3535551" y="3612493"/>
            <a:ext cx="1275368" cy="5107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0"/>
            <a:endCxn id="13" idx="2"/>
          </p:cNvCxnSpPr>
          <p:nvPr/>
        </p:nvCxnSpPr>
        <p:spPr>
          <a:xfrm flipH="1" flipV="1">
            <a:off x="3027438" y="3612493"/>
            <a:ext cx="508113" cy="5107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7" idx="0"/>
            <a:endCxn id="30" idx="2"/>
          </p:cNvCxnSpPr>
          <p:nvPr/>
        </p:nvCxnSpPr>
        <p:spPr>
          <a:xfrm flipV="1">
            <a:off x="3535551" y="3612493"/>
            <a:ext cx="383628" cy="5107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1" name="Picture 20" descr="RDS-DB-Instace-tandby-Multi-AZ-.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61321" y="4123252"/>
            <a:ext cx="975360" cy="975360"/>
          </a:xfrm>
          <a:prstGeom prst="rect">
            <a:avLst/>
          </a:prstGeom>
        </p:spPr>
      </p:pic>
      <p:cxnSp>
        <p:nvCxnSpPr>
          <p:cNvPr id="22" name="Straight Connector 21"/>
          <p:cNvCxnSpPr/>
          <p:nvPr/>
        </p:nvCxnSpPr>
        <p:spPr>
          <a:xfrm>
            <a:off x="3906262" y="4670826"/>
            <a:ext cx="379389" cy="482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3" name="Picture 22" descr="S3-Bucke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80493" y="4143408"/>
            <a:ext cx="935049" cy="935049"/>
          </a:xfrm>
          <a:prstGeom prst="rect">
            <a:avLst/>
          </a:prstGeom>
        </p:spPr>
      </p:pic>
      <p:sp>
        <p:nvSpPr>
          <p:cNvPr id="24" name="TextBox 23"/>
          <p:cNvSpPr txBox="1"/>
          <p:nvPr/>
        </p:nvSpPr>
        <p:spPr>
          <a:xfrm>
            <a:off x="233245" y="5238522"/>
            <a:ext cx="2493988" cy="830997"/>
          </a:xfrm>
          <a:prstGeom prst="rect">
            <a:avLst/>
          </a:prstGeom>
          <a:noFill/>
          <a:ln w="38100">
            <a:solidFill>
              <a:schemeClr val="tx1"/>
            </a:solidFill>
          </a:ln>
        </p:spPr>
        <p:txBody>
          <a:bodyPr wrap="square" rtlCol="0">
            <a:spAutoFit/>
          </a:bodyPr>
          <a:lstStyle/>
          <a:p>
            <a:pPr algn="ctr"/>
            <a:r>
              <a:rPr lang="en-US" sz="2400" dirty="0">
                <a:solidFill>
                  <a:srgbClr val="494848"/>
                </a:solidFill>
                <a:latin typeface="Fira Sans" panose="020B0503050000020004" pitchFamily="34" charset="0"/>
              </a:rPr>
              <a:t>DB snapshots in </a:t>
            </a:r>
            <a:br>
              <a:rPr lang="en-US" sz="2400" dirty="0">
                <a:solidFill>
                  <a:srgbClr val="494848"/>
                </a:solidFill>
                <a:latin typeface="Fira Sans" panose="020B0503050000020004" pitchFamily="34" charset="0"/>
              </a:rPr>
            </a:br>
            <a:r>
              <a:rPr lang="en-US" sz="2400" dirty="0">
                <a:solidFill>
                  <a:srgbClr val="494848"/>
                </a:solidFill>
                <a:latin typeface="Fira Sans" panose="020B0503050000020004" pitchFamily="34" charset="0"/>
              </a:rPr>
              <a:t>Amazon S3</a:t>
            </a:r>
          </a:p>
        </p:txBody>
      </p:sp>
      <p:cxnSp>
        <p:nvCxnSpPr>
          <p:cNvPr id="25" name="Straight Connector 24"/>
          <p:cNvCxnSpPr>
            <a:stCxn id="23" idx="3"/>
            <a:endCxn id="7" idx="1"/>
          </p:cNvCxnSpPr>
          <p:nvPr/>
        </p:nvCxnSpPr>
        <p:spPr>
          <a:xfrm>
            <a:off x="2115542" y="4610932"/>
            <a:ext cx="924709" cy="762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172365" y="1416292"/>
            <a:ext cx="726375" cy="871649"/>
          </a:xfrm>
          <a:prstGeom prst="rect">
            <a:avLst/>
          </a:prstGeom>
        </p:spPr>
      </p:pic>
      <p:pic>
        <p:nvPicPr>
          <p:cNvPr id="28" name="Picture 27" descr="EC2-Instance.png"/>
          <p:cNvPicPr>
            <a:picLocks noChangeAspect="1"/>
          </p:cNvPicPr>
          <p:nvPr/>
        </p:nvPicPr>
        <p:blipFill rotWithShape="1">
          <a:blip r:embed="rId4" cstate="screen">
            <a:extLst>
              <a:ext uri="{28A0092B-C50C-407E-A947-70E740481C1C}">
                <a14:useLocalDpi xmlns:a14="http://schemas.microsoft.com/office/drawing/2010/main"/>
              </a:ext>
            </a:extLst>
          </a:blip>
          <a:srcRect t="9029" b="8249"/>
          <a:stretch/>
        </p:blipFill>
        <p:spPr>
          <a:xfrm>
            <a:off x="1648016" y="2805653"/>
            <a:ext cx="975360" cy="806841"/>
          </a:xfrm>
          <a:prstGeom prst="rect">
            <a:avLst/>
          </a:prstGeom>
        </p:spPr>
      </p:pic>
      <p:pic>
        <p:nvPicPr>
          <p:cNvPr id="30" name="Picture 29" descr="EC2-Instance.png"/>
          <p:cNvPicPr>
            <a:picLocks noChangeAspect="1"/>
          </p:cNvPicPr>
          <p:nvPr/>
        </p:nvPicPr>
        <p:blipFill rotWithShape="1">
          <a:blip r:embed="rId4" cstate="screen">
            <a:extLst>
              <a:ext uri="{28A0092B-C50C-407E-A947-70E740481C1C}">
                <a14:useLocalDpi xmlns:a14="http://schemas.microsoft.com/office/drawing/2010/main"/>
              </a:ext>
            </a:extLst>
          </a:blip>
          <a:srcRect t="9029" b="8249"/>
          <a:stretch/>
        </p:blipFill>
        <p:spPr>
          <a:xfrm>
            <a:off x="3431499" y="2805653"/>
            <a:ext cx="975360" cy="806841"/>
          </a:xfrm>
          <a:prstGeom prst="rect">
            <a:avLst/>
          </a:prstGeom>
        </p:spPr>
      </p:pic>
      <p:pic>
        <p:nvPicPr>
          <p:cNvPr id="31" name="Picture 30" descr="EC2-Instance.png"/>
          <p:cNvPicPr>
            <a:picLocks noChangeAspect="1"/>
          </p:cNvPicPr>
          <p:nvPr/>
        </p:nvPicPr>
        <p:blipFill rotWithShape="1">
          <a:blip r:embed="rId4" cstate="screen">
            <a:extLst>
              <a:ext uri="{28A0092B-C50C-407E-A947-70E740481C1C}">
                <a14:useLocalDpi xmlns:a14="http://schemas.microsoft.com/office/drawing/2010/main"/>
              </a:ext>
            </a:extLst>
          </a:blip>
          <a:srcRect t="9029" b="8249"/>
          <a:stretch/>
        </p:blipFill>
        <p:spPr>
          <a:xfrm>
            <a:off x="4323239" y="2805653"/>
            <a:ext cx="975360" cy="806841"/>
          </a:xfrm>
          <a:prstGeom prst="rect">
            <a:avLst/>
          </a:prstGeom>
        </p:spPr>
      </p:pic>
    </p:spTree>
    <p:extLst>
      <p:ext uri="{BB962C8B-B14F-4D97-AF65-F5344CB8AC3E}">
        <p14:creationId xmlns:p14="http://schemas.microsoft.com/office/powerpoint/2010/main" val="1001687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885" y="915426"/>
            <a:ext cx="10075813" cy="4351338"/>
          </a:xfrm>
        </p:spPr>
        <p:txBody>
          <a:bodyPr/>
          <a:lstStyle/>
          <a:p>
            <a:r>
              <a:rPr lang="en-US" sz="2400" dirty="0"/>
              <a:t>Monitor your memory, CPU, and storage usage.</a:t>
            </a:r>
          </a:p>
          <a:p>
            <a:r>
              <a:rPr lang="en-US" sz="2400" dirty="0"/>
              <a:t>Use Multi-AZ deployments to automatically provision and maintain a synchronous standby in a different Availability Zone.</a:t>
            </a:r>
          </a:p>
          <a:p>
            <a:r>
              <a:rPr lang="en-US" sz="2400" dirty="0"/>
              <a:t>Enable automatic backups.</a:t>
            </a:r>
          </a:p>
          <a:p>
            <a:r>
              <a:rPr lang="en-US" sz="2400" dirty="0"/>
              <a:t>Set the backup window to occur during the daily low in </a:t>
            </a:r>
            <a:r>
              <a:rPr lang="en-US" sz="2400" dirty="0" err="1"/>
              <a:t>WriteIOPS</a:t>
            </a:r>
            <a:r>
              <a:rPr lang="en-US" sz="2400" dirty="0"/>
              <a:t>.</a:t>
            </a:r>
          </a:p>
          <a:p>
            <a:r>
              <a:rPr lang="en-US" sz="2400" dirty="0"/>
              <a:t>To increase the I/O capacity of a DB instance:</a:t>
            </a:r>
          </a:p>
          <a:p>
            <a:pPr lvl="1"/>
            <a:r>
              <a:rPr lang="en-US" sz="2000" dirty="0"/>
              <a:t>Migrate to a DB instance class with high I/O capacity.</a:t>
            </a:r>
          </a:p>
          <a:p>
            <a:pPr lvl="1"/>
            <a:r>
              <a:rPr lang="en-US" sz="2000" dirty="0"/>
              <a:t>Convert from standard storage to provisioned IOPS storage and use a DB instance class optimized for provisioned IOPS.</a:t>
            </a:r>
          </a:p>
          <a:p>
            <a:pPr lvl="1"/>
            <a:r>
              <a:rPr lang="en-US" sz="2000" dirty="0"/>
              <a:t>Provision additional throughput capacity (if using provisioned IOPS storage).</a:t>
            </a:r>
          </a:p>
          <a:p>
            <a:r>
              <a:rPr lang="en-US" sz="2400" dirty="0"/>
              <a:t>If your client application is caching the DNS data of your DB instances, set a TTL of less than 30 seconds.</a:t>
            </a:r>
          </a:p>
          <a:p>
            <a:r>
              <a:rPr lang="en-US" sz="2400" dirty="0"/>
              <a:t>Test failover for your DB instance.</a:t>
            </a:r>
          </a:p>
        </p:txBody>
      </p:sp>
      <p:sp>
        <p:nvSpPr>
          <p:cNvPr id="2" name="Title 1"/>
          <p:cNvSpPr>
            <a:spLocks noGrp="1"/>
          </p:cNvSpPr>
          <p:nvPr>
            <p:ph type="title"/>
          </p:nvPr>
        </p:nvSpPr>
        <p:spPr/>
        <p:txBody>
          <a:bodyPr/>
          <a:lstStyle/>
          <a:p>
            <a:r>
              <a:rPr lang="en-US"/>
              <a:t>Amazon RDS Best Practices</a:t>
            </a:r>
            <a:endParaRPr lang="en-US" dirty="0"/>
          </a:p>
        </p:txBody>
      </p:sp>
      <p:sp>
        <p:nvSpPr>
          <p:cNvPr id="4" name="Rectangle 3"/>
          <p:cNvSpPr/>
          <p:nvPr/>
        </p:nvSpPr>
        <p:spPr>
          <a:xfrm>
            <a:off x="3048000" y="2813448"/>
            <a:ext cx="6096000" cy="461665"/>
          </a:xfrm>
          <a:prstGeom prst="rect">
            <a:avLst/>
          </a:prstGeom>
        </p:spPr>
        <p:txBody>
          <a:bodyPr>
            <a:spAutoFit/>
          </a:bodyPr>
          <a:lstStyle/>
          <a:p>
            <a:endParaRPr lang="en-US" sz="2400" dirty="0"/>
          </a:p>
        </p:txBody>
      </p:sp>
      <p:sp>
        <p:nvSpPr>
          <p:cNvPr id="12" name="Rounded Rectangle 13">
            <a:extLst>
              <a:ext uri="{FF2B5EF4-FFF2-40B4-BE49-F238E27FC236}">
                <a16:creationId xmlns:a16="http://schemas.microsoft.com/office/drawing/2014/main" id="{E33B1759-0898-44F4-9CFF-903FE4CF4413}"/>
              </a:ext>
            </a:extLst>
          </p:cNvPr>
          <p:cNvSpPr/>
          <p:nvPr/>
        </p:nvSpPr>
        <p:spPr bwMode="auto">
          <a:xfrm>
            <a:off x="10532698" y="915426"/>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3" name="Picture 12" descr="RDS.png">
            <a:extLst>
              <a:ext uri="{FF2B5EF4-FFF2-40B4-BE49-F238E27FC236}">
                <a16:creationId xmlns:a16="http://schemas.microsoft.com/office/drawing/2014/main" id="{3C7AA698-CAEB-4440-B498-3D03879B7B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051" y="1082810"/>
            <a:ext cx="975360" cy="975360"/>
          </a:xfrm>
          <a:prstGeom prst="rect">
            <a:avLst/>
          </a:prstGeom>
        </p:spPr>
      </p:pic>
    </p:spTree>
    <p:extLst>
      <p:ext uri="{BB962C8B-B14F-4D97-AF65-F5344CB8AC3E}">
        <p14:creationId xmlns:p14="http://schemas.microsoft.com/office/powerpoint/2010/main" val="37446981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br>
              <a:rPr lang="en-US" dirty="0">
                <a:solidFill>
                  <a:srgbClr val="2479BE"/>
                </a:solidFill>
                <a:latin typeface="Fira Sans" panose="020B0503050000020004" pitchFamily="34" charset="0"/>
              </a:rPr>
            </a:br>
            <a:r>
              <a:rPr lang="en-US" dirty="0">
                <a:solidFill>
                  <a:srgbClr val="2479BE"/>
                </a:solidFill>
                <a:latin typeface="Fira Sans" panose="020B0503050000020004" pitchFamily="34" charset="0"/>
              </a:rPr>
              <a:t>AWS Foundational Services</a:t>
            </a:r>
          </a:p>
        </p:txBody>
      </p:sp>
    </p:spTree>
    <p:extLst>
      <p:ext uri="{BB962C8B-B14F-4D97-AF65-F5344CB8AC3E}">
        <p14:creationId xmlns:p14="http://schemas.microsoft.com/office/powerpoint/2010/main" val="17832193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2866960" y="1648594"/>
            <a:ext cx="8223827" cy="4063947"/>
          </a:xfrm>
          <a:prstGeom prst="roundRect">
            <a:avLst>
              <a:gd name="adj" fmla="val 9818"/>
            </a:avLst>
          </a:prstGeom>
          <a:solidFill>
            <a:schemeClr val="bg1"/>
          </a:solidFill>
          <a:ln w="19050">
            <a:solidFill>
              <a:srgbClr val="2479BE"/>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8" name="Content Placeholder 2"/>
          <p:cNvSpPr>
            <a:spLocks noGrp="1"/>
          </p:cNvSpPr>
          <p:nvPr>
            <p:ph idx="1"/>
          </p:nvPr>
        </p:nvSpPr>
        <p:spPr>
          <a:xfrm>
            <a:off x="2942541" y="1778325"/>
            <a:ext cx="7686367" cy="4351338"/>
          </a:xfrm>
        </p:spPr>
        <p:txBody>
          <a:bodyPr/>
          <a:lstStyle/>
          <a:p>
            <a:r>
              <a:rPr lang="en-US" dirty="0">
                <a:sym typeface="Chalkduster" charset="0"/>
              </a:rPr>
              <a:t>Allows you to store any amount of data with no limits.</a:t>
            </a:r>
          </a:p>
          <a:p>
            <a:r>
              <a:rPr lang="en-US" dirty="0">
                <a:sym typeface="Chalkduster" charset="0"/>
              </a:rPr>
              <a:t>Provides fast, predictable performance using SSDs.</a:t>
            </a:r>
          </a:p>
          <a:p>
            <a:r>
              <a:rPr lang="en-US" dirty="0">
                <a:sym typeface="Chalkduster" charset="0"/>
              </a:rPr>
              <a:t>Allows you to easily provision and change the request capacity needed for each table.</a:t>
            </a:r>
          </a:p>
          <a:p>
            <a:r>
              <a:rPr lang="en-US" dirty="0">
                <a:sym typeface="Chalkduster" charset="0"/>
              </a:rPr>
              <a:t>Is a fully managed, NoSQL database service.</a:t>
            </a:r>
          </a:p>
        </p:txBody>
      </p:sp>
      <p:sp>
        <p:nvSpPr>
          <p:cNvPr id="2" name="Title 1"/>
          <p:cNvSpPr>
            <a:spLocks noGrp="1"/>
          </p:cNvSpPr>
          <p:nvPr>
            <p:ph type="title"/>
          </p:nvPr>
        </p:nvSpPr>
        <p:spPr/>
        <p:txBody>
          <a:bodyPr/>
          <a:lstStyle/>
          <a:p>
            <a:r>
              <a:rPr lang="en-US"/>
              <a:t>Amazon DynamoDB</a:t>
            </a:r>
            <a:endParaRPr lang="en-US" dirty="0"/>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1" name="Rectangle 10"/>
          <p:cNvSpPr>
            <a:spLocks/>
          </p:cNvSpPr>
          <p:nvPr/>
        </p:nvSpPr>
        <p:spPr bwMode="auto">
          <a:xfrm>
            <a:off x="936304" y="3413418"/>
            <a:ext cx="1710073" cy="125075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anchor="ctr"/>
          <a:lstStyle/>
          <a:p>
            <a:pPr algn="ctr">
              <a:defRPr/>
            </a:pPr>
            <a:r>
              <a:rPr lang="en-US" sz="2133" dirty="0">
                <a:latin typeface="Fira Sans" panose="020B0503050000020004" pitchFamily="34" charset="0"/>
                <a:cs typeface="Chalkduster" charset="0"/>
                <a:sym typeface="Chalkduster" charset="0"/>
              </a:rPr>
              <a:t>Amazon </a:t>
            </a:r>
            <a:r>
              <a:rPr lang="en-US" sz="2133" dirty="0">
                <a:solidFill>
                  <a:srgbClr val="494848"/>
                </a:solidFill>
                <a:latin typeface="Fira Sans" panose="020B0503050000020004" pitchFamily="34" charset="0"/>
                <a:cs typeface="Chalkduster" charset="0"/>
                <a:sym typeface="Chalkduster" charset="0"/>
              </a:rPr>
              <a:t>DynamoDB</a:t>
            </a:r>
          </a:p>
        </p:txBody>
      </p:sp>
      <p:pic>
        <p:nvPicPr>
          <p:cNvPr id="10" name="Picture 9" descr="DynamoD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4341" y="2236409"/>
            <a:ext cx="975360" cy="975360"/>
          </a:xfrm>
          <a:prstGeom prst="rect">
            <a:avLst/>
          </a:prstGeom>
        </p:spPr>
      </p:pic>
    </p:spTree>
    <p:extLst>
      <p:ext uri="{BB962C8B-B14F-4D97-AF65-F5344CB8AC3E}">
        <p14:creationId xmlns:p14="http://schemas.microsoft.com/office/powerpoint/2010/main" val="42352795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DynamoDB Data Model</a:t>
            </a:r>
            <a:endParaRPr lang="en-US" dirty="0"/>
          </a:p>
        </p:txBody>
      </p:sp>
      <p:sp>
        <p:nvSpPr>
          <p:cNvPr id="31" name="Rounded Rectangle 30"/>
          <p:cNvSpPr/>
          <p:nvPr/>
        </p:nvSpPr>
        <p:spPr>
          <a:xfrm>
            <a:off x="3182008" y="2034528"/>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2" name="Rounded Rectangle 31"/>
          <p:cNvSpPr/>
          <p:nvPr/>
        </p:nvSpPr>
        <p:spPr>
          <a:xfrm>
            <a:off x="4150019" y="2032908"/>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3" name="Rounded Rectangle 32"/>
          <p:cNvSpPr/>
          <p:nvPr/>
        </p:nvSpPr>
        <p:spPr>
          <a:xfrm>
            <a:off x="5119606" y="2032909"/>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4" name="Rounded Rectangle 33"/>
          <p:cNvSpPr/>
          <p:nvPr/>
        </p:nvSpPr>
        <p:spPr>
          <a:xfrm>
            <a:off x="6087616" y="2031289"/>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5" name="Rounded Rectangle 34"/>
          <p:cNvSpPr/>
          <p:nvPr/>
        </p:nvSpPr>
        <p:spPr>
          <a:xfrm>
            <a:off x="3176795" y="2481891"/>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6" name="Rounded Rectangle 35"/>
          <p:cNvSpPr/>
          <p:nvPr/>
        </p:nvSpPr>
        <p:spPr>
          <a:xfrm>
            <a:off x="4162024" y="2481891"/>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7" name="Rounded Rectangle 36"/>
          <p:cNvSpPr/>
          <p:nvPr/>
        </p:nvSpPr>
        <p:spPr>
          <a:xfrm>
            <a:off x="5131611" y="2481892"/>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8" name="Rounded Rectangle 37"/>
          <p:cNvSpPr/>
          <p:nvPr/>
        </p:nvSpPr>
        <p:spPr>
          <a:xfrm>
            <a:off x="3180359" y="2920456"/>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9" name="Rounded Rectangle 38"/>
          <p:cNvSpPr/>
          <p:nvPr/>
        </p:nvSpPr>
        <p:spPr>
          <a:xfrm>
            <a:off x="4148370" y="2918836"/>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0" name="Rounded Rectangle 39"/>
          <p:cNvSpPr/>
          <p:nvPr/>
        </p:nvSpPr>
        <p:spPr>
          <a:xfrm>
            <a:off x="5117956" y="2918837"/>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1" name="Rounded Rectangle 40"/>
          <p:cNvSpPr/>
          <p:nvPr/>
        </p:nvSpPr>
        <p:spPr>
          <a:xfrm>
            <a:off x="6085967" y="2917217"/>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2" name="Rounded Rectangle 41"/>
          <p:cNvSpPr/>
          <p:nvPr/>
        </p:nvSpPr>
        <p:spPr>
          <a:xfrm>
            <a:off x="7053942" y="2915599"/>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3" name="Rounded Rectangle 42"/>
          <p:cNvSpPr/>
          <p:nvPr/>
        </p:nvSpPr>
        <p:spPr>
          <a:xfrm>
            <a:off x="3180359" y="3357401"/>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4" name="Rounded Rectangle 43"/>
          <p:cNvSpPr/>
          <p:nvPr/>
        </p:nvSpPr>
        <p:spPr>
          <a:xfrm>
            <a:off x="4148370" y="3355781"/>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5" name="Rounded Rectangle 44"/>
          <p:cNvSpPr/>
          <p:nvPr/>
        </p:nvSpPr>
        <p:spPr>
          <a:xfrm>
            <a:off x="5117956" y="3355783"/>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6" name="Rounded Rectangle 45"/>
          <p:cNvSpPr/>
          <p:nvPr/>
        </p:nvSpPr>
        <p:spPr>
          <a:xfrm>
            <a:off x="6085967" y="3354163"/>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grpSp>
        <p:nvGrpSpPr>
          <p:cNvPr id="64" name="Group 63"/>
          <p:cNvGrpSpPr/>
          <p:nvPr/>
        </p:nvGrpSpPr>
        <p:grpSpPr>
          <a:xfrm>
            <a:off x="1478900" y="1925293"/>
            <a:ext cx="1593853" cy="1829711"/>
            <a:chOff x="1109175" y="1443969"/>
            <a:chExt cx="1195390" cy="1372283"/>
          </a:xfrm>
        </p:grpSpPr>
        <p:sp>
          <p:nvSpPr>
            <p:cNvPr id="47" name="Left Brace 46"/>
            <p:cNvSpPr/>
            <p:nvPr/>
          </p:nvSpPr>
          <p:spPr>
            <a:xfrm>
              <a:off x="2140684" y="1443969"/>
              <a:ext cx="163881" cy="1372283"/>
            </a:xfrm>
            <a:prstGeom prst="leftBrace">
              <a:avLst/>
            </a:prstGeom>
            <a:ln>
              <a:solidFill>
                <a:srgbClr val="2479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Fira Sans" panose="020B0503050000020004" pitchFamily="34" charset="0"/>
              </a:endParaRPr>
            </a:p>
          </p:txBody>
        </p:sp>
        <p:sp>
          <p:nvSpPr>
            <p:cNvPr id="48" name="TextBox 47"/>
            <p:cNvSpPr txBox="1"/>
            <p:nvPr/>
          </p:nvSpPr>
          <p:spPr>
            <a:xfrm>
              <a:off x="1109175" y="1841249"/>
              <a:ext cx="1157407" cy="623248"/>
            </a:xfrm>
            <a:prstGeom prst="rect">
              <a:avLst/>
            </a:prstGeom>
            <a:noFill/>
            <a:ln>
              <a:noFill/>
            </a:ln>
          </p:spPr>
          <p:txBody>
            <a:bodyPr wrap="square" rtlCol="0">
              <a:spAutoFit/>
            </a:bodyPr>
            <a:lstStyle/>
            <a:p>
              <a:r>
                <a:rPr lang="en-US" sz="2400" dirty="0">
                  <a:solidFill>
                    <a:srgbClr val="494848"/>
                  </a:solidFill>
                  <a:latin typeface="Fira Sans" panose="020B0503050000020004" pitchFamily="34" charset="0"/>
                </a:rPr>
                <a:t>Table: </a:t>
              </a:r>
              <a:r>
                <a:rPr lang="en-US" sz="2400" dirty="0">
                  <a:solidFill>
                    <a:srgbClr val="F7C027"/>
                  </a:solidFill>
                  <a:latin typeface="Fira Sans" panose="020B0503050000020004" pitchFamily="34" charset="0"/>
                </a:rPr>
                <a:t>Music</a:t>
              </a:r>
            </a:p>
          </p:txBody>
        </p:sp>
      </p:grpSp>
      <p:grpSp>
        <p:nvGrpSpPr>
          <p:cNvPr id="65" name="Group 64"/>
          <p:cNvGrpSpPr/>
          <p:nvPr/>
        </p:nvGrpSpPr>
        <p:grpSpPr>
          <a:xfrm>
            <a:off x="8178700" y="2007220"/>
            <a:ext cx="1626795" cy="1730891"/>
            <a:chOff x="6134025" y="1505415"/>
            <a:chExt cx="1220096" cy="1298168"/>
          </a:xfrm>
        </p:grpSpPr>
        <p:sp>
          <p:nvSpPr>
            <p:cNvPr id="49" name="Right Brace 48"/>
            <p:cNvSpPr/>
            <p:nvPr/>
          </p:nvSpPr>
          <p:spPr>
            <a:xfrm>
              <a:off x="6165990" y="1505415"/>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Fira Sans" panose="020B0503050000020004" pitchFamily="34" charset="0"/>
              </a:endParaRPr>
            </a:p>
          </p:txBody>
        </p:sp>
        <p:sp>
          <p:nvSpPr>
            <p:cNvPr id="50" name="Right Brace 49"/>
            <p:cNvSpPr/>
            <p:nvPr/>
          </p:nvSpPr>
          <p:spPr>
            <a:xfrm>
              <a:off x="6308148" y="1862633"/>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Fira Sans" panose="020B0503050000020004" pitchFamily="34" charset="0"/>
              </a:endParaRPr>
            </a:p>
          </p:txBody>
        </p:sp>
        <p:sp>
          <p:nvSpPr>
            <p:cNvPr id="51" name="Right Brace 50"/>
            <p:cNvSpPr/>
            <p:nvPr/>
          </p:nvSpPr>
          <p:spPr>
            <a:xfrm>
              <a:off x="6134025" y="2180102"/>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Fira Sans" panose="020B0503050000020004" pitchFamily="34" charset="0"/>
              </a:endParaRPr>
            </a:p>
          </p:txBody>
        </p:sp>
        <p:sp>
          <p:nvSpPr>
            <p:cNvPr id="52" name="Right Brace 51"/>
            <p:cNvSpPr/>
            <p:nvPr/>
          </p:nvSpPr>
          <p:spPr>
            <a:xfrm>
              <a:off x="6276183" y="2537320"/>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Fira Sans" panose="020B0503050000020004" pitchFamily="34" charset="0"/>
              </a:endParaRPr>
            </a:p>
          </p:txBody>
        </p:sp>
        <p:sp>
          <p:nvSpPr>
            <p:cNvPr id="53" name="TextBox 52"/>
            <p:cNvSpPr txBox="1"/>
            <p:nvPr/>
          </p:nvSpPr>
          <p:spPr>
            <a:xfrm>
              <a:off x="6502755" y="1965042"/>
              <a:ext cx="851366" cy="346249"/>
            </a:xfrm>
            <a:prstGeom prst="rect">
              <a:avLst/>
            </a:prstGeom>
            <a:noFill/>
          </p:spPr>
          <p:txBody>
            <a:bodyPr wrap="square" rtlCol="0">
              <a:spAutoFit/>
            </a:bodyPr>
            <a:lstStyle/>
            <a:p>
              <a:r>
                <a:rPr lang="en-US" sz="2400" dirty="0">
                  <a:solidFill>
                    <a:srgbClr val="494848"/>
                  </a:solidFill>
                  <a:latin typeface="Fira Sans" panose="020B0503050000020004" pitchFamily="34" charset="0"/>
                </a:rPr>
                <a:t>Items</a:t>
              </a:r>
            </a:p>
          </p:txBody>
        </p:sp>
      </p:grpSp>
      <p:sp>
        <p:nvSpPr>
          <p:cNvPr id="58" name="Rounded Rectangle 57"/>
          <p:cNvSpPr/>
          <p:nvPr/>
        </p:nvSpPr>
        <p:spPr bwMode="auto">
          <a:xfrm>
            <a:off x="10507579" y="926422"/>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9" name="Picture 58" descr="DynamoD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2340" y="1109203"/>
            <a:ext cx="975360" cy="975360"/>
          </a:xfrm>
          <a:prstGeom prst="rect">
            <a:avLst/>
          </a:prstGeom>
        </p:spPr>
      </p:pic>
      <p:grpSp>
        <p:nvGrpSpPr>
          <p:cNvPr id="6" name="Group 5"/>
          <p:cNvGrpSpPr/>
          <p:nvPr/>
        </p:nvGrpSpPr>
        <p:grpSpPr>
          <a:xfrm>
            <a:off x="3192389" y="1132193"/>
            <a:ext cx="7315191" cy="3668385"/>
            <a:chOff x="2394291" y="849144"/>
            <a:chExt cx="5486393" cy="2751289"/>
          </a:xfrm>
        </p:grpSpPr>
        <p:grpSp>
          <p:nvGrpSpPr>
            <p:cNvPr id="66" name="Group 65"/>
            <p:cNvGrpSpPr/>
            <p:nvPr/>
          </p:nvGrpSpPr>
          <p:grpSpPr>
            <a:xfrm>
              <a:off x="3554155" y="1648788"/>
              <a:ext cx="4326529" cy="1951645"/>
              <a:chOff x="3554155" y="1648788"/>
              <a:chExt cx="4326529" cy="1951645"/>
            </a:xfrm>
          </p:grpSpPr>
          <p:sp>
            <p:nvSpPr>
              <p:cNvPr id="54" name="TextBox 53"/>
              <p:cNvSpPr txBox="1"/>
              <p:nvPr/>
            </p:nvSpPr>
            <p:spPr>
              <a:xfrm>
                <a:off x="4439654" y="3254184"/>
                <a:ext cx="3441030" cy="346249"/>
              </a:xfrm>
              <a:prstGeom prst="rect">
                <a:avLst/>
              </a:prstGeom>
              <a:noFill/>
            </p:spPr>
            <p:txBody>
              <a:bodyPr wrap="square" rtlCol="0">
                <a:spAutoFit/>
              </a:bodyPr>
              <a:lstStyle/>
              <a:p>
                <a:r>
                  <a:rPr lang="en-US" sz="2400" dirty="0">
                    <a:solidFill>
                      <a:srgbClr val="494848"/>
                    </a:solidFill>
                    <a:latin typeface="Fira Sans" panose="020B0503050000020004" pitchFamily="34" charset="0"/>
                  </a:rPr>
                  <a:t>Attributes (name-value pairs)</a:t>
                </a:r>
              </a:p>
            </p:txBody>
          </p:sp>
          <p:cxnSp>
            <p:nvCxnSpPr>
              <p:cNvPr id="55" name="Straight Arrow Connector 54"/>
              <p:cNvCxnSpPr>
                <a:stCxn id="54" idx="0"/>
              </p:cNvCxnSpPr>
              <p:nvPr/>
            </p:nvCxnSpPr>
            <p:spPr>
              <a:xfrm flipH="1" flipV="1">
                <a:off x="5510474" y="2293967"/>
                <a:ext cx="649696" cy="960218"/>
              </a:xfrm>
              <a:prstGeom prst="straightConnector1">
                <a:avLst/>
              </a:prstGeom>
              <a:ln>
                <a:solidFill>
                  <a:srgbClr val="F7C027"/>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4" idx="0"/>
              </p:cNvCxnSpPr>
              <p:nvPr/>
            </p:nvCxnSpPr>
            <p:spPr>
              <a:xfrm flipH="1" flipV="1">
                <a:off x="4219918" y="1648788"/>
                <a:ext cx="1940251" cy="1605396"/>
              </a:xfrm>
              <a:prstGeom prst="straightConnector1">
                <a:avLst/>
              </a:prstGeom>
              <a:ln>
                <a:solidFill>
                  <a:srgbClr val="F7C027"/>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4" idx="0"/>
              </p:cNvCxnSpPr>
              <p:nvPr/>
            </p:nvCxnSpPr>
            <p:spPr>
              <a:xfrm flipH="1" flipV="1">
                <a:off x="3554155" y="2324688"/>
                <a:ext cx="2606014" cy="929496"/>
              </a:xfrm>
              <a:prstGeom prst="straightConnector1">
                <a:avLst/>
              </a:prstGeom>
              <a:ln>
                <a:solidFill>
                  <a:srgbClr val="F7C027"/>
                </a:solidFill>
                <a:tailEnd type="arrow"/>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394291" y="849144"/>
              <a:ext cx="3821046" cy="625134"/>
              <a:chOff x="2394291" y="849144"/>
              <a:chExt cx="3821046" cy="625134"/>
            </a:xfrm>
          </p:grpSpPr>
          <p:sp>
            <p:nvSpPr>
              <p:cNvPr id="60" name="TextBox 59"/>
              <p:cNvSpPr txBox="1"/>
              <p:nvPr/>
            </p:nvSpPr>
            <p:spPr>
              <a:xfrm>
                <a:off x="2394291" y="853381"/>
                <a:ext cx="727227" cy="346249"/>
              </a:xfrm>
              <a:prstGeom prst="rect">
                <a:avLst/>
              </a:prstGeom>
              <a:noFill/>
            </p:spPr>
            <p:txBody>
              <a:bodyPr wrap="square" rtlCol="0">
                <a:spAutoFit/>
              </a:bodyPr>
              <a:lstStyle/>
              <a:p>
                <a:r>
                  <a:rPr lang="en-US" sz="2400" dirty="0">
                    <a:solidFill>
                      <a:srgbClr val="F7C027"/>
                    </a:solidFill>
                    <a:latin typeface="Fira Sans" panose="020B0503050000020004" pitchFamily="34" charset="0"/>
                  </a:rPr>
                  <a:t>Artist</a:t>
                </a:r>
              </a:p>
            </p:txBody>
          </p:sp>
          <p:sp>
            <p:nvSpPr>
              <p:cNvPr id="61" name="TextBox 60"/>
              <p:cNvSpPr txBox="1"/>
              <p:nvPr/>
            </p:nvSpPr>
            <p:spPr>
              <a:xfrm>
                <a:off x="3111277" y="849144"/>
                <a:ext cx="727227" cy="623248"/>
              </a:xfrm>
              <a:prstGeom prst="rect">
                <a:avLst/>
              </a:prstGeom>
              <a:noFill/>
            </p:spPr>
            <p:txBody>
              <a:bodyPr wrap="square" rtlCol="0">
                <a:spAutoFit/>
              </a:bodyPr>
              <a:lstStyle/>
              <a:p>
                <a:r>
                  <a:rPr lang="en-US" sz="2400" dirty="0">
                    <a:solidFill>
                      <a:srgbClr val="F7C027"/>
                    </a:solidFill>
                    <a:latin typeface="Fira Sans" panose="020B0503050000020004" pitchFamily="34" charset="0"/>
                  </a:rPr>
                  <a:t>Song Title</a:t>
                </a:r>
              </a:p>
            </p:txBody>
          </p:sp>
          <p:sp>
            <p:nvSpPr>
              <p:cNvPr id="62" name="TextBox 61"/>
              <p:cNvSpPr txBox="1"/>
              <p:nvPr/>
            </p:nvSpPr>
            <p:spPr>
              <a:xfrm>
                <a:off x="3807765" y="851030"/>
                <a:ext cx="864027" cy="623248"/>
              </a:xfrm>
              <a:prstGeom prst="rect">
                <a:avLst/>
              </a:prstGeom>
              <a:noFill/>
            </p:spPr>
            <p:txBody>
              <a:bodyPr wrap="square" rtlCol="0">
                <a:spAutoFit/>
              </a:bodyPr>
              <a:lstStyle/>
              <a:p>
                <a:r>
                  <a:rPr lang="en-US" sz="2400" dirty="0">
                    <a:solidFill>
                      <a:srgbClr val="F7C027"/>
                    </a:solidFill>
                    <a:latin typeface="Fira Sans" panose="020B0503050000020004" pitchFamily="34" charset="0"/>
                  </a:rPr>
                  <a:t>Album Title</a:t>
                </a:r>
              </a:p>
            </p:txBody>
          </p:sp>
          <p:sp>
            <p:nvSpPr>
              <p:cNvPr id="63" name="TextBox 62"/>
              <p:cNvSpPr txBox="1"/>
              <p:nvPr/>
            </p:nvSpPr>
            <p:spPr>
              <a:xfrm>
                <a:off x="4564475" y="851030"/>
                <a:ext cx="727227" cy="346249"/>
              </a:xfrm>
              <a:prstGeom prst="rect">
                <a:avLst/>
              </a:prstGeom>
              <a:noFill/>
            </p:spPr>
            <p:txBody>
              <a:bodyPr wrap="square" rtlCol="0">
                <a:spAutoFit/>
              </a:bodyPr>
              <a:lstStyle/>
              <a:p>
                <a:r>
                  <a:rPr lang="en-US" sz="2400" dirty="0">
                    <a:solidFill>
                      <a:srgbClr val="F7C027"/>
                    </a:solidFill>
                    <a:latin typeface="Fira Sans" panose="020B0503050000020004" pitchFamily="34" charset="0"/>
                  </a:rPr>
                  <a:t>Year</a:t>
                </a:r>
              </a:p>
            </p:txBody>
          </p:sp>
          <p:sp>
            <p:nvSpPr>
              <p:cNvPr id="67" name="TextBox 66"/>
              <p:cNvSpPr txBox="1"/>
              <p:nvPr/>
            </p:nvSpPr>
            <p:spPr>
              <a:xfrm>
                <a:off x="5286040" y="858641"/>
                <a:ext cx="929297" cy="346249"/>
              </a:xfrm>
              <a:prstGeom prst="rect">
                <a:avLst/>
              </a:prstGeom>
              <a:noFill/>
            </p:spPr>
            <p:txBody>
              <a:bodyPr wrap="square" rtlCol="0">
                <a:spAutoFit/>
              </a:bodyPr>
              <a:lstStyle/>
              <a:p>
                <a:r>
                  <a:rPr lang="en-US" sz="2400" dirty="0">
                    <a:solidFill>
                      <a:srgbClr val="F7C027"/>
                    </a:solidFill>
                    <a:latin typeface="Fira Sans" panose="020B0503050000020004" pitchFamily="34" charset="0"/>
                  </a:rPr>
                  <a:t>Genre</a:t>
                </a:r>
              </a:p>
            </p:txBody>
          </p:sp>
        </p:grpSp>
      </p:grpSp>
    </p:spTree>
    <p:extLst>
      <p:ext uri="{BB962C8B-B14F-4D97-AF65-F5344CB8AC3E}">
        <p14:creationId xmlns:p14="http://schemas.microsoft.com/office/powerpoint/2010/main" val="32092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193037" y="2045456"/>
            <a:ext cx="4792144" cy="1681131"/>
            <a:chOff x="2534996" y="1675867"/>
            <a:chExt cx="3594108" cy="1260848"/>
          </a:xfrm>
        </p:grpSpPr>
        <p:sp>
          <p:nvSpPr>
            <p:cNvPr id="26" name="Rounded Rectangle 25"/>
            <p:cNvSpPr/>
            <p:nvPr/>
          </p:nvSpPr>
          <p:spPr>
            <a:xfrm>
              <a:off x="2538906" y="167829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27" name="Rounded Rectangle 26"/>
            <p:cNvSpPr/>
            <p:nvPr/>
          </p:nvSpPr>
          <p:spPr>
            <a:xfrm>
              <a:off x="3264914" y="167708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28" name="Rounded Rectangle 27"/>
            <p:cNvSpPr/>
            <p:nvPr/>
          </p:nvSpPr>
          <p:spPr>
            <a:xfrm>
              <a:off x="3992104" y="167708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29" name="Rounded Rectangle 28"/>
            <p:cNvSpPr/>
            <p:nvPr/>
          </p:nvSpPr>
          <p:spPr>
            <a:xfrm>
              <a:off x="4718112" y="167586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0" name="Rounded Rectangle 29"/>
            <p:cNvSpPr/>
            <p:nvPr/>
          </p:nvSpPr>
          <p:spPr>
            <a:xfrm>
              <a:off x="2534996" y="201381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1" name="Rounded Rectangle 30"/>
            <p:cNvSpPr/>
            <p:nvPr/>
          </p:nvSpPr>
          <p:spPr>
            <a:xfrm>
              <a:off x="3273918" y="201381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2" name="Rounded Rectangle 31"/>
            <p:cNvSpPr/>
            <p:nvPr/>
          </p:nvSpPr>
          <p:spPr>
            <a:xfrm>
              <a:off x="4001108" y="201381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3" name="Rounded Rectangle 32"/>
            <p:cNvSpPr/>
            <p:nvPr/>
          </p:nvSpPr>
          <p:spPr>
            <a:xfrm>
              <a:off x="2537669" y="234274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4" name="Rounded Rectangle 33"/>
            <p:cNvSpPr/>
            <p:nvPr/>
          </p:nvSpPr>
          <p:spPr>
            <a:xfrm>
              <a:off x="3263677" y="234152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5" name="Rounded Rectangle 34"/>
            <p:cNvSpPr/>
            <p:nvPr/>
          </p:nvSpPr>
          <p:spPr>
            <a:xfrm>
              <a:off x="3990867" y="234152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6" name="Rounded Rectangle 35"/>
            <p:cNvSpPr/>
            <p:nvPr/>
          </p:nvSpPr>
          <p:spPr>
            <a:xfrm>
              <a:off x="4716875" y="2340313"/>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7" name="Rounded Rectangle 36"/>
            <p:cNvSpPr/>
            <p:nvPr/>
          </p:nvSpPr>
          <p:spPr>
            <a:xfrm>
              <a:off x="5442856" y="233909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8" name="Rounded Rectangle 37"/>
            <p:cNvSpPr/>
            <p:nvPr/>
          </p:nvSpPr>
          <p:spPr>
            <a:xfrm>
              <a:off x="2537669" y="267045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39" name="Rounded Rectangle 38"/>
            <p:cNvSpPr/>
            <p:nvPr/>
          </p:nvSpPr>
          <p:spPr>
            <a:xfrm>
              <a:off x="3263677" y="266923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40" name="Rounded Rectangle 39"/>
            <p:cNvSpPr/>
            <p:nvPr/>
          </p:nvSpPr>
          <p:spPr>
            <a:xfrm>
              <a:off x="3990867" y="266923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sp>
          <p:nvSpPr>
            <p:cNvPr id="41" name="Rounded Rectangle 40"/>
            <p:cNvSpPr/>
            <p:nvPr/>
          </p:nvSpPr>
          <p:spPr>
            <a:xfrm>
              <a:off x="4716875" y="266802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Fira Sans" panose="020B0503050000020004" pitchFamily="34" charset="0"/>
              </a:endParaRPr>
            </a:p>
          </p:txBody>
        </p:sp>
      </p:grpSp>
      <p:sp>
        <p:nvSpPr>
          <p:cNvPr id="2" name="Title 1"/>
          <p:cNvSpPr>
            <a:spLocks noGrp="1"/>
          </p:cNvSpPr>
          <p:nvPr>
            <p:ph type="title"/>
          </p:nvPr>
        </p:nvSpPr>
        <p:spPr>
          <a:xfrm>
            <a:off x="449052" y="153248"/>
            <a:ext cx="10940405" cy="726923"/>
          </a:xfrm>
        </p:spPr>
        <p:txBody>
          <a:bodyPr/>
          <a:lstStyle/>
          <a:p>
            <a:r>
              <a:rPr lang="en-US"/>
              <a:t>Primary Keys</a:t>
            </a:r>
            <a:endParaRPr lang="en-US" dirty="0"/>
          </a:p>
        </p:txBody>
      </p:sp>
      <p:grpSp>
        <p:nvGrpSpPr>
          <p:cNvPr id="3" name="Group 2"/>
          <p:cNvGrpSpPr/>
          <p:nvPr/>
        </p:nvGrpSpPr>
        <p:grpSpPr>
          <a:xfrm>
            <a:off x="1347735" y="2050775"/>
            <a:ext cx="4605603" cy="2656813"/>
            <a:chOff x="1010801" y="1538081"/>
            <a:chExt cx="3454202" cy="1992610"/>
          </a:xfrm>
        </p:grpSpPr>
        <p:sp>
          <p:nvSpPr>
            <p:cNvPr id="4" name="Rounded Rectangle 3"/>
            <p:cNvSpPr/>
            <p:nvPr/>
          </p:nvSpPr>
          <p:spPr>
            <a:xfrm>
              <a:off x="2396018" y="1538081"/>
              <a:ext cx="686248" cy="26626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8" name="Rounded Rectangle 7"/>
            <p:cNvSpPr/>
            <p:nvPr/>
          </p:nvSpPr>
          <p:spPr>
            <a:xfrm>
              <a:off x="2394778" y="1873603"/>
              <a:ext cx="686248" cy="26626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11" name="Rounded Rectangle 10"/>
            <p:cNvSpPr/>
            <p:nvPr/>
          </p:nvSpPr>
          <p:spPr>
            <a:xfrm>
              <a:off x="2394781" y="2202527"/>
              <a:ext cx="686248" cy="26626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16" name="Rounded Rectangle 15"/>
            <p:cNvSpPr/>
            <p:nvPr/>
          </p:nvSpPr>
          <p:spPr>
            <a:xfrm>
              <a:off x="2394778" y="2521210"/>
              <a:ext cx="686248" cy="26626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20" name="TextBox 19"/>
            <p:cNvSpPr txBox="1"/>
            <p:nvPr/>
          </p:nvSpPr>
          <p:spPr>
            <a:xfrm>
              <a:off x="1010801" y="3184442"/>
              <a:ext cx="3454202" cy="346249"/>
            </a:xfrm>
            <a:prstGeom prst="rect">
              <a:avLst/>
            </a:prstGeom>
            <a:noFill/>
          </p:spPr>
          <p:txBody>
            <a:bodyPr wrap="square" rtlCol="0">
              <a:spAutoFit/>
            </a:bodyPr>
            <a:lstStyle/>
            <a:p>
              <a:pPr algn="ctr"/>
              <a:r>
                <a:rPr lang="en-US" sz="2400" dirty="0">
                  <a:solidFill>
                    <a:srgbClr val="494848"/>
                  </a:solidFill>
                  <a:latin typeface="Fira Sans" panose="020B0503050000020004" pitchFamily="34" charset="0"/>
                </a:rPr>
                <a:t>Partition Key</a:t>
              </a:r>
            </a:p>
          </p:txBody>
        </p:sp>
        <p:sp>
          <p:nvSpPr>
            <p:cNvPr id="21" name="Right Brace 20"/>
            <p:cNvSpPr/>
            <p:nvPr/>
          </p:nvSpPr>
          <p:spPr>
            <a:xfrm rot="5400000">
              <a:off x="2662343" y="2633811"/>
              <a:ext cx="194585" cy="7476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solidFill>
                  <a:srgbClr val="494848"/>
                </a:solidFill>
                <a:latin typeface="Fira Sans" panose="020B0503050000020004" pitchFamily="34" charset="0"/>
              </a:endParaRPr>
            </a:p>
          </p:txBody>
        </p:sp>
      </p:grpSp>
      <p:grpSp>
        <p:nvGrpSpPr>
          <p:cNvPr id="43" name="Group 42"/>
          <p:cNvGrpSpPr/>
          <p:nvPr/>
        </p:nvGrpSpPr>
        <p:grpSpPr>
          <a:xfrm>
            <a:off x="2330340" y="2045456"/>
            <a:ext cx="4605603" cy="3805566"/>
            <a:chOff x="1747755" y="1534092"/>
            <a:chExt cx="3454202" cy="2854175"/>
          </a:xfrm>
        </p:grpSpPr>
        <p:sp>
          <p:nvSpPr>
            <p:cNvPr id="5" name="Rounded Rectangle 4"/>
            <p:cNvSpPr/>
            <p:nvPr/>
          </p:nvSpPr>
          <p:spPr>
            <a:xfrm>
              <a:off x="3124696" y="1534092"/>
              <a:ext cx="686248"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9" name="Rounded Rectangle 8"/>
            <p:cNvSpPr/>
            <p:nvPr/>
          </p:nvSpPr>
          <p:spPr>
            <a:xfrm>
              <a:off x="3133700" y="1870829"/>
              <a:ext cx="686248"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12" name="Rounded Rectangle 11"/>
            <p:cNvSpPr/>
            <p:nvPr/>
          </p:nvSpPr>
          <p:spPr>
            <a:xfrm>
              <a:off x="3123459" y="2198538"/>
              <a:ext cx="686248"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17" name="Rounded Rectangle 16"/>
            <p:cNvSpPr/>
            <p:nvPr/>
          </p:nvSpPr>
          <p:spPr>
            <a:xfrm>
              <a:off x="3123459" y="2526247"/>
              <a:ext cx="686248"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22" name="Right Brace 21"/>
            <p:cNvSpPr/>
            <p:nvPr/>
          </p:nvSpPr>
          <p:spPr>
            <a:xfrm rot="5400000">
              <a:off x="3378811" y="3255353"/>
              <a:ext cx="194585" cy="7476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solidFill>
                  <a:srgbClr val="494848"/>
                </a:solidFill>
                <a:latin typeface="Fira Sans" panose="020B0503050000020004" pitchFamily="34" charset="0"/>
              </a:endParaRPr>
            </a:p>
          </p:txBody>
        </p:sp>
        <p:sp>
          <p:nvSpPr>
            <p:cNvPr id="23" name="TextBox 22"/>
            <p:cNvSpPr txBox="1"/>
            <p:nvPr/>
          </p:nvSpPr>
          <p:spPr>
            <a:xfrm>
              <a:off x="1747755" y="3765019"/>
              <a:ext cx="3454202" cy="623248"/>
            </a:xfrm>
            <a:prstGeom prst="rect">
              <a:avLst/>
            </a:prstGeom>
            <a:noFill/>
          </p:spPr>
          <p:txBody>
            <a:bodyPr wrap="square" rtlCol="0">
              <a:spAutoFit/>
            </a:bodyPr>
            <a:lstStyle/>
            <a:p>
              <a:pPr algn="ctr"/>
              <a:r>
                <a:rPr lang="en-US" sz="2400" dirty="0">
                  <a:solidFill>
                    <a:srgbClr val="494848"/>
                  </a:solidFill>
                  <a:latin typeface="Fira Sans" panose="020B0503050000020004" pitchFamily="34" charset="0"/>
                </a:rPr>
                <a:t>Sort Key </a:t>
              </a:r>
              <a:br>
                <a:rPr lang="en-US" sz="2400" dirty="0">
                  <a:solidFill>
                    <a:srgbClr val="494848"/>
                  </a:solidFill>
                  <a:latin typeface="Fira Sans" panose="020B0503050000020004" pitchFamily="34" charset="0"/>
                </a:rPr>
              </a:br>
              <a:endParaRPr lang="en-US" sz="2400" dirty="0">
                <a:solidFill>
                  <a:srgbClr val="494848"/>
                </a:solidFill>
                <a:latin typeface="Fira Sans" panose="020B0503050000020004" pitchFamily="34" charset="0"/>
              </a:endParaRPr>
            </a:p>
          </p:txBody>
        </p:sp>
      </p:grpSp>
      <p:sp>
        <p:nvSpPr>
          <p:cNvPr id="6" name="TextBox 5"/>
          <p:cNvSpPr txBox="1"/>
          <p:nvPr/>
        </p:nvSpPr>
        <p:spPr>
          <a:xfrm>
            <a:off x="8687208" y="2592087"/>
            <a:ext cx="2965877" cy="1200329"/>
          </a:xfrm>
          <a:prstGeom prst="rect">
            <a:avLst/>
          </a:prstGeom>
          <a:noFill/>
        </p:spPr>
        <p:txBody>
          <a:bodyPr wrap="none" rtlCol="0">
            <a:spAutoFit/>
          </a:bodyPr>
          <a:lstStyle/>
          <a:p>
            <a:r>
              <a:rPr lang="en-US" sz="2400" dirty="0">
                <a:solidFill>
                  <a:srgbClr val="494848"/>
                </a:solidFill>
                <a:latin typeface="Fira Sans" panose="020B0503050000020004" pitchFamily="34" charset="0"/>
              </a:rPr>
              <a:t>Table: </a:t>
            </a:r>
            <a:r>
              <a:rPr lang="en-US" sz="2400" dirty="0">
                <a:solidFill>
                  <a:srgbClr val="F7C027"/>
                </a:solidFill>
                <a:latin typeface="Fira Sans" panose="020B0503050000020004" pitchFamily="34" charset="0"/>
              </a:rPr>
              <a:t>Music</a:t>
            </a:r>
          </a:p>
          <a:p>
            <a:r>
              <a:rPr lang="en-US" sz="2400" dirty="0">
                <a:solidFill>
                  <a:srgbClr val="494848"/>
                </a:solidFill>
                <a:latin typeface="Fira Sans" panose="020B0503050000020004" pitchFamily="34" charset="0"/>
              </a:rPr>
              <a:t>Partition Key: </a:t>
            </a:r>
            <a:r>
              <a:rPr lang="en-US" sz="2400" dirty="0">
                <a:solidFill>
                  <a:srgbClr val="F7C027"/>
                </a:solidFill>
                <a:latin typeface="Fira Sans" panose="020B0503050000020004" pitchFamily="34" charset="0"/>
              </a:rPr>
              <a:t>Artist</a:t>
            </a:r>
          </a:p>
          <a:p>
            <a:r>
              <a:rPr lang="en-US" sz="2400" dirty="0">
                <a:solidFill>
                  <a:srgbClr val="494848"/>
                </a:solidFill>
                <a:latin typeface="Fira Sans" panose="020B0503050000020004" pitchFamily="34" charset="0"/>
              </a:rPr>
              <a:t>Sort Key: </a:t>
            </a:r>
            <a:r>
              <a:rPr lang="en-US" sz="2400" dirty="0">
                <a:solidFill>
                  <a:srgbClr val="F7C027"/>
                </a:solidFill>
                <a:latin typeface="Fira Sans" panose="020B0503050000020004" pitchFamily="34" charset="0"/>
              </a:rPr>
              <a:t>Song</a:t>
            </a:r>
            <a:r>
              <a:rPr lang="en-US" sz="2400" dirty="0">
                <a:solidFill>
                  <a:schemeClr val="accent1"/>
                </a:solidFill>
                <a:latin typeface="Fira Sans" panose="020B0503050000020004" pitchFamily="34" charset="0"/>
              </a:rPr>
              <a:t> </a:t>
            </a:r>
            <a:r>
              <a:rPr lang="en-US" sz="2400" dirty="0">
                <a:solidFill>
                  <a:srgbClr val="F7C027"/>
                </a:solidFill>
                <a:latin typeface="Fira Sans" panose="020B0503050000020004" pitchFamily="34" charset="0"/>
              </a:rPr>
              <a:t>Title</a:t>
            </a:r>
            <a:r>
              <a:rPr lang="en-US" sz="2400" dirty="0">
                <a:solidFill>
                  <a:schemeClr val="accent1"/>
                </a:solidFill>
                <a:latin typeface="Fira Sans" panose="020B0503050000020004" pitchFamily="34" charset="0"/>
              </a:rPr>
              <a:t> </a:t>
            </a:r>
          </a:p>
        </p:txBody>
      </p:sp>
      <p:sp>
        <p:nvSpPr>
          <p:cNvPr id="7" name="Rectangle 6"/>
          <p:cNvSpPr/>
          <p:nvPr/>
        </p:nvSpPr>
        <p:spPr>
          <a:xfrm>
            <a:off x="289646" y="5614611"/>
            <a:ext cx="9607237" cy="420564"/>
          </a:xfrm>
          <a:prstGeom prst="rect">
            <a:avLst/>
          </a:prstGeom>
        </p:spPr>
        <p:txBody>
          <a:bodyPr wrap="square">
            <a:spAutoFit/>
          </a:bodyPr>
          <a:lstStyle/>
          <a:p>
            <a:pPr algn="ctr"/>
            <a:r>
              <a:rPr lang="en-US" sz="2133" dirty="0">
                <a:solidFill>
                  <a:srgbClr val="494848"/>
                </a:solidFill>
              </a:rPr>
              <a:t>(</a:t>
            </a:r>
            <a:r>
              <a:rPr lang="en-US" sz="2133" dirty="0" err="1">
                <a:solidFill>
                  <a:srgbClr val="494848"/>
                </a:solidFill>
              </a:rPr>
              <a:t>DynamoDB</a:t>
            </a:r>
            <a:r>
              <a:rPr lang="en-US" sz="2133" dirty="0">
                <a:solidFill>
                  <a:srgbClr val="494848"/>
                </a:solidFill>
              </a:rPr>
              <a:t> maintains a sorted index for both keys)</a:t>
            </a:r>
          </a:p>
        </p:txBody>
      </p:sp>
      <p:sp>
        <p:nvSpPr>
          <p:cNvPr id="42" name="TextBox 41"/>
          <p:cNvSpPr txBox="1"/>
          <p:nvPr/>
        </p:nvSpPr>
        <p:spPr>
          <a:xfrm>
            <a:off x="1651613" y="2508514"/>
            <a:ext cx="1543209" cy="830997"/>
          </a:xfrm>
          <a:prstGeom prst="rect">
            <a:avLst/>
          </a:prstGeom>
          <a:noFill/>
        </p:spPr>
        <p:txBody>
          <a:bodyPr wrap="square" rtlCol="0">
            <a:spAutoFit/>
          </a:bodyPr>
          <a:lstStyle/>
          <a:p>
            <a:r>
              <a:rPr lang="en-US" sz="2400" dirty="0">
                <a:solidFill>
                  <a:srgbClr val="494848"/>
                </a:solidFill>
                <a:latin typeface="Fira Sans" panose="020B0503050000020004" pitchFamily="34" charset="0"/>
              </a:rPr>
              <a:t>Table: </a:t>
            </a:r>
            <a:r>
              <a:rPr lang="en-US" sz="2400" dirty="0">
                <a:solidFill>
                  <a:srgbClr val="F7C027"/>
                </a:solidFill>
                <a:latin typeface="Fira Sans" panose="020B0503050000020004" pitchFamily="34" charset="0"/>
              </a:rPr>
              <a:t>Music</a:t>
            </a:r>
          </a:p>
        </p:txBody>
      </p:sp>
      <p:sp>
        <p:nvSpPr>
          <p:cNvPr id="47" name="Left Brace 46"/>
          <p:cNvSpPr/>
          <p:nvPr/>
        </p:nvSpPr>
        <p:spPr>
          <a:xfrm>
            <a:off x="2855218" y="2024545"/>
            <a:ext cx="218508" cy="182971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Fira Sans" panose="020B0503050000020004" pitchFamily="34" charset="0"/>
            </a:endParaRPr>
          </a:p>
        </p:txBody>
      </p:sp>
      <p:sp>
        <p:nvSpPr>
          <p:cNvPr id="48" name="TextBox 47"/>
          <p:cNvSpPr txBox="1"/>
          <p:nvPr/>
        </p:nvSpPr>
        <p:spPr>
          <a:xfrm>
            <a:off x="3192389" y="1137842"/>
            <a:ext cx="969636" cy="461665"/>
          </a:xfrm>
          <a:prstGeom prst="rect">
            <a:avLst/>
          </a:prstGeom>
          <a:noFill/>
        </p:spPr>
        <p:txBody>
          <a:bodyPr wrap="square" rtlCol="0">
            <a:spAutoFit/>
          </a:bodyPr>
          <a:lstStyle/>
          <a:p>
            <a:r>
              <a:rPr lang="en-US" sz="2400" dirty="0">
                <a:solidFill>
                  <a:srgbClr val="F7C027"/>
                </a:solidFill>
                <a:latin typeface="Fira Sans" panose="020B0503050000020004" pitchFamily="34" charset="0"/>
              </a:rPr>
              <a:t>Artist</a:t>
            </a:r>
          </a:p>
        </p:txBody>
      </p:sp>
      <p:sp>
        <p:nvSpPr>
          <p:cNvPr id="49" name="TextBox 48"/>
          <p:cNvSpPr txBox="1"/>
          <p:nvPr/>
        </p:nvSpPr>
        <p:spPr>
          <a:xfrm>
            <a:off x="4148370" y="1132193"/>
            <a:ext cx="969636" cy="830997"/>
          </a:xfrm>
          <a:prstGeom prst="rect">
            <a:avLst/>
          </a:prstGeom>
          <a:noFill/>
        </p:spPr>
        <p:txBody>
          <a:bodyPr wrap="square" rtlCol="0">
            <a:spAutoFit/>
          </a:bodyPr>
          <a:lstStyle/>
          <a:p>
            <a:r>
              <a:rPr lang="en-US" sz="2400" dirty="0">
                <a:solidFill>
                  <a:srgbClr val="F7C027"/>
                </a:solidFill>
                <a:latin typeface="Fira Sans" panose="020B0503050000020004" pitchFamily="34" charset="0"/>
              </a:rPr>
              <a:t>Song Title</a:t>
            </a:r>
          </a:p>
        </p:txBody>
      </p:sp>
      <p:sp>
        <p:nvSpPr>
          <p:cNvPr id="50" name="TextBox 49"/>
          <p:cNvSpPr txBox="1"/>
          <p:nvPr/>
        </p:nvSpPr>
        <p:spPr>
          <a:xfrm>
            <a:off x="5077021" y="1134707"/>
            <a:ext cx="1152036" cy="830997"/>
          </a:xfrm>
          <a:prstGeom prst="rect">
            <a:avLst/>
          </a:prstGeom>
          <a:noFill/>
        </p:spPr>
        <p:txBody>
          <a:bodyPr wrap="square" rtlCol="0">
            <a:spAutoFit/>
          </a:bodyPr>
          <a:lstStyle/>
          <a:p>
            <a:r>
              <a:rPr lang="en-US" sz="2400" dirty="0">
                <a:solidFill>
                  <a:srgbClr val="F7C027"/>
                </a:solidFill>
                <a:latin typeface="Fira Sans" panose="020B0503050000020004" pitchFamily="34" charset="0"/>
              </a:rPr>
              <a:t>Album Title</a:t>
            </a:r>
          </a:p>
        </p:txBody>
      </p:sp>
      <p:sp>
        <p:nvSpPr>
          <p:cNvPr id="51" name="TextBox 50"/>
          <p:cNvSpPr txBox="1"/>
          <p:nvPr/>
        </p:nvSpPr>
        <p:spPr>
          <a:xfrm>
            <a:off x="6085967" y="1134708"/>
            <a:ext cx="969636" cy="461665"/>
          </a:xfrm>
          <a:prstGeom prst="rect">
            <a:avLst/>
          </a:prstGeom>
          <a:noFill/>
        </p:spPr>
        <p:txBody>
          <a:bodyPr wrap="square" rtlCol="0">
            <a:spAutoFit/>
          </a:bodyPr>
          <a:lstStyle/>
          <a:p>
            <a:r>
              <a:rPr lang="en-US" sz="2400" dirty="0">
                <a:solidFill>
                  <a:srgbClr val="F7C027"/>
                </a:solidFill>
                <a:latin typeface="Fira Sans" panose="020B0503050000020004" pitchFamily="34" charset="0"/>
              </a:rPr>
              <a:t>Year</a:t>
            </a:r>
          </a:p>
        </p:txBody>
      </p:sp>
      <p:sp>
        <p:nvSpPr>
          <p:cNvPr id="52" name="TextBox 51"/>
          <p:cNvSpPr txBox="1"/>
          <p:nvPr/>
        </p:nvSpPr>
        <p:spPr>
          <a:xfrm>
            <a:off x="7048054" y="1144855"/>
            <a:ext cx="1239063" cy="461665"/>
          </a:xfrm>
          <a:prstGeom prst="rect">
            <a:avLst/>
          </a:prstGeom>
          <a:noFill/>
        </p:spPr>
        <p:txBody>
          <a:bodyPr wrap="square" rtlCol="0">
            <a:spAutoFit/>
          </a:bodyPr>
          <a:lstStyle/>
          <a:p>
            <a:r>
              <a:rPr lang="en-US" sz="2400" dirty="0">
                <a:solidFill>
                  <a:srgbClr val="F7C027"/>
                </a:solidFill>
                <a:latin typeface="Fira Sans" panose="020B0503050000020004" pitchFamily="34" charset="0"/>
              </a:rPr>
              <a:t>Genre</a:t>
            </a:r>
          </a:p>
        </p:txBody>
      </p:sp>
      <p:sp>
        <p:nvSpPr>
          <p:cNvPr id="53" name="Rounded Rectangle 57">
            <a:extLst>
              <a:ext uri="{FF2B5EF4-FFF2-40B4-BE49-F238E27FC236}">
                <a16:creationId xmlns:a16="http://schemas.microsoft.com/office/drawing/2014/main" id="{46434962-13BB-4236-88A6-1EEFC1C5BFAD}"/>
              </a:ext>
            </a:extLst>
          </p:cNvPr>
          <p:cNvSpPr/>
          <p:nvPr/>
        </p:nvSpPr>
        <p:spPr bwMode="auto">
          <a:xfrm>
            <a:off x="10507579" y="926422"/>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4" name="Picture 53" descr="DynamoDB.png">
            <a:extLst>
              <a:ext uri="{FF2B5EF4-FFF2-40B4-BE49-F238E27FC236}">
                <a16:creationId xmlns:a16="http://schemas.microsoft.com/office/drawing/2014/main" id="{6A4F5D22-FE8B-4064-A55F-E554423A9C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2340" y="1109203"/>
            <a:ext cx="975360" cy="975360"/>
          </a:xfrm>
          <a:prstGeom prst="rect">
            <a:avLst/>
          </a:prstGeom>
        </p:spPr>
      </p:pic>
    </p:spTree>
    <p:extLst>
      <p:ext uri="{BB962C8B-B14F-4D97-AF65-F5344CB8AC3E}">
        <p14:creationId xmlns:p14="http://schemas.microsoft.com/office/powerpoint/2010/main" val="67982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p:cNvSpPr>
            <a:spLocks noGrp="1"/>
          </p:cNvSpPr>
          <p:nvPr>
            <p:ph idx="1"/>
          </p:nvPr>
        </p:nvSpPr>
        <p:spPr>
          <a:xfrm>
            <a:off x="357773" y="926422"/>
            <a:ext cx="10173472" cy="4351338"/>
          </a:xfrm>
        </p:spPr>
        <p:txBody>
          <a:bodyPr/>
          <a:lstStyle/>
          <a:p>
            <a:r>
              <a:rPr lang="en-US" dirty="0"/>
              <a:t>You specify how much provisioned throughput capacity you need for reads and writes.</a:t>
            </a:r>
          </a:p>
          <a:p>
            <a:r>
              <a:rPr lang="en-US" dirty="0"/>
              <a:t>Amazon DynamoDB allocates the necessary machine resources to meet your needs.</a:t>
            </a:r>
          </a:p>
        </p:txBody>
      </p:sp>
      <p:sp>
        <p:nvSpPr>
          <p:cNvPr id="2" name="Title 1"/>
          <p:cNvSpPr>
            <a:spLocks noGrp="1"/>
          </p:cNvSpPr>
          <p:nvPr>
            <p:ph type="title"/>
          </p:nvPr>
        </p:nvSpPr>
        <p:spPr/>
        <p:txBody>
          <a:bodyPr/>
          <a:lstStyle/>
          <a:p>
            <a:r>
              <a:rPr lang="en-US"/>
              <a:t>Provisioned Throughput</a:t>
            </a:r>
            <a:endParaRPr lang="en-US" dirty="0"/>
          </a:p>
        </p:txBody>
      </p:sp>
      <p:sp>
        <p:nvSpPr>
          <p:cNvPr id="9" name="Rounded Rectangle 57">
            <a:extLst>
              <a:ext uri="{FF2B5EF4-FFF2-40B4-BE49-F238E27FC236}">
                <a16:creationId xmlns:a16="http://schemas.microsoft.com/office/drawing/2014/main" id="{8EFFB827-44C3-4D0D-985D-BC174A1C7E5E}"/>
              </a:ext>
            </a:extLst>
          </p:cNvPr>
          <p:cNvSpPr/>
          <p:nvPr/>
        </p:nvSpPr>
        <p:spPr bwMode="auto">
          <a:xfrm>
            <a:off x="10507579" y="926422"/>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9" descr="DynamoDB.png">
            <a:extLst>
              <a:ext uri="{FF2B5EF4-FFF2-40B4-BE49-F238E27FC236}">
                <a16:creationId xmlns:a16="http://schemas.microsoft.com/office/drawing/2014/main" id="{7D2BC08C-3A70-46D5-A63D-8481DD10D9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2340" y="1109203"/>
            <a:ext cx="975360" cy="975360"/>
          </a:xfrm>
          <a:prstGeom prst="rect">
            <a:avLst/>
          </a:prstGeom>
        </p:spPr>
      </p:pic>
    </p:spTree>
    <p:extLst>
      <p:ext uri="{BB962C8B-B14F-4D97-AF65-F5344CB8AC3E}">
        <p14:creationId xmlns:p14="http://schemas.microsoft.com/office/powerpoint/2010/main" val="6538348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6740" y="926422"/>
            <a:ext cx="10515600" cy="4351338"/>
          </a:xfrm>
        </p:spPr>
        <p:txBody>
          <a:bodyPr/>
          <a:lstStyle/>
          <a:p>
            <a:r>
              <a:rPr lang="en-US" b="1" dirty="0"/>
              <a:t>Query:</a:t>
            </a:r>
          </a:p>
          <a:p>
            <a:pPr lvl="1"/>
            <a:r>
              <a:rPr lang="en-US" dirty="0"/>
              <a:t>Query a table using the partition key and an optional sort key filter.</a:t>
            </a:r>
          </a:p>
          <a:p>
            <a:pPr lvl="1"/>
            <a:r>
              <a:rPr lang="en-US" dirty="0"/>
              <a:t>If the table has a secondary index, query using its key.</a:t>
            </a:r>
          </a:p>
          <a:p>
            <a:pPr lvl="1"/>
            <a:r>
              <a:rPr lang="en-US" dirty="0"/>
              <a:t>It is the most efficient way to retrieve items from a table or secondary index.</a:t>
            </a:r>
          </a:p>
          <a:p>
            <a:r>
              <a:rPr lang="en-US" b="1" dirty="0"/>
              <a:t>Scan:</a:t>
            </a:r>
          </a:p>
          <a:p>
            <a:pPr lvl="1"/>
            <a:r>
              <a:rPr lang="en-US" dirty="0"/>
              <a:t>You can scan a table or secondary index.</a:t>
            </a:r>
          </a:p>
          <a:p>
            <a:pPr lvl="1"/>
            <a:r>
              <a:rPr lang="en-US" dirty="0"/>
              <a:t>Scan reads every item – slower than querying.</a:t>
            </a:r>
          </a:p>
          <a:p>
            <a:r>
              <a:rPr lang="en-US" dirty="0"/>
              <a:t>You can use conditional expressions in both Query and Scan operations.</a:t>
            </a:r>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a:t>Supported Operations</a:t>
            </a:r>
            <a:endParaRPr lang="en-US" dirty="0"/>
          </a:p>
        </p:txBody>
      </p:sp>
      <p:sp>
        <p:nvSpPr>
          <p:cNvPr id="9" name="Rounded Rectangle 57">
            <a:extLst>
              <a:ext uri="{FF2B5EF4-FFF2-40B4-BE49-F238E27FC236}">
                <a16:creationId xmlns:a16="http://schemas.microsoft.com/office/drawing/2014/main" id="{8300975A-CC98-4A15-BF66-886F35CD2B6B}"/>
              </a:ext>
            </a:extLst>
          </p:cNvPr>
          <p:cNvSpPr/>
          <p:nvPr/>
        </p:nvSpPr>
        <p:spPr bwMode="auto">
          <a:xfrm>
            <a:off x="10507579" y="926422"/>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9" descr="DynamoDB.png">
            <a:extLst>
              <a:ext uri="{FF2B5EF4-FFF2-40B4-BE49-F238E27FC236}">
                <a16:creationId xmlns:a16="http://schemas.microsoft.com/office/drawing/2014/main" id="{FF12199F-D063-47E0-A995-6DC8A0F87A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2340" y="1109203"/>
            <a:ext cx="975360" cy="975360"/>
          </a:xfrm>
          <a:prstGeom prst="rect">
            <a:avLst/>
          </a:prstGeom>
        </p:spPr>
      </p:pic>
    </p:spTree>
    <p:extLst>
      <p:ext uri="{BB962C8B-B14F-4D97-AF65-F5344CB8AC3E}">
        <p14:creationId xmlns:p14="http://schemas.microsoft.com/office/powerpoint/2010/main" val="39007780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Application Architecture</a:t>
            </a:r>
            <a:endParaRPr lang="en-US" dirty="0"/>
          </a:p>
        </p:txBody>
      </p:sp>
      <p:sp>
        <p:nvSpPr>
          <p:cNvPr id="5" name="TextBox 4"/>
          <p:cNvSpPr txBox="1">
            <a:spLocks noChangeArrowheads="1"/>
          </p:cNvSpPr>
          <p:nvPr/>
        </p:nvSpPr>
        <p:spPr bwMode="auto">
          <a:xfrm>
            <a:off x="4040333" y="3841367"/>
            <a:ext cx="1263651" cy="410241"/>
          </a:xfrm>
          <a:prstGeom prst="rect">
            <a:avLst/>
          </a:prstGeom>
          <a:noFill/>
          <a:ln w="9525">
            <a:noFill/>
            <a:miter lim="800000"/>
            <a:headEnd/>
            <a:tailEnd/>
          </a:ln>
        </p:spPr>
        <p:txBody>
          <a:bodyPr lIns="0" tIns="0" rIns="0" bIns="0">
            <a:spAutoFit/>
          </a:bodyPr>
          <a:lstStyle/>
          <a:p>
            <a:pPr algn="ctr"/>
            <a:r>
              <a:rPr lang="en-US" sz="1333" dirty="0">
                <a:solidFill>
                  <a:srgbClr val="494848"/>
                </a:solidFill>
                <a:latin typeface="Fira Sans" panose="020B0503050000020004" pitchFamily="34" charset="0"/>
                <a:ea typeface="Verdana" pitchFamily="34" charset="0"/>
                <a:cs typeface="Arial"/>
              </a:rPr>
              <a:t>Elastic Load</a:t>
            </a:r>
          </a:p>
          <a:p>
            <a:pPr algn="ctr"/>
            <a:r>
              <a:rPr lang="en-US" sz="1333" dirty="0">
                <a:solidFill>
                  <a:srgbClr val="494848"/>
                </a:solidFill>
                <a:latin typeface="Fira Sans" panose="020B0503050000020004" pitchFamily="34" charset="0"/>
                <a:ea typeface="Verdana" pitchFamily="34" charset="0"/>
                <a:cs typeface="Arial"/>
              </a:rPr>
              <a:t>Balancing</a:t>
            </a:r>
          </a:p>
        </p:txBody>
      </p:sp>
      <p:pic>
        <p:nvPicPr>
          <p:cNvPr id="6" name="Picture 5" descr="EC2-Instan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756" y="2797985"/>
            <a:ext cx="1289065" cy="1289065"/>
          </a:xfrm>
          <a:prstGeom prst="rect">
            <a:avLst/>
          </a:prstGeom>
        </p:spPr>
      </p:pic>
      <p:sp>
        <p:nvSpPr>
          <p:cNvPr id="7" name="TextBox 6"/>
          <p:cNvSpPr txBox="1"/>
          <p:nvPr/>
        </p:nvSpPr>
        <p:spPr>
          <a:xfrm>
            <a:off x="6149977" y="4034330"/>
            <a:ext cx="1093843" cy="410241"/>
          </a:xfrm>
          <a:prstGeom prst="rect">
            <a:avLst/>
          </a:prstGeom>
          <a:noFill/>
        </p:spPr>
        <p:txBody>
          <a:bodyPr wrap="square" lIns="0" tIns="0" rIns="0" bIns="0" rtlCol="0">
            <a:spAutoFit/>
          </a:bodyPr>
          <a:lstStyle/>
          <a:p>
            <a:pPr algn="ctr"/>
            <a:r>
              <a:rPr lang="en-US" sz="1333" dirty="0">
                <a:solidFill>
                  <a:srgbClr val="494848"/>
                </a:solidFill>
                <a:latin typeface="Fira Sans" panose="020B0503050000020004" pitchFamily="34" charset="0"/>
              </a:rPr>
              <a:t>Amazon EC2 app instances</a:t>
            </a:r>
          </a:p>
        </p:txBody>
      </p:sp>
      <p:pic>
        <p:nvPicPr>
          <p:cNvPr id="8" name="Picture 7" descr="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011" y="4423671"/>
            <a:ext cx="975360" cy="975360"/>
          </a:xfrm>
          <a:prstGeom prst="rect">
            <a:avLst/>
          </a:prstGeom>
        </p:spPr>
      </p:pic>
      <p:pic>
        <p:nvPicPr>
          <p:cNvPr id="9" name="Picture 8" descr="Mobile-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876" y="3278544"/>
            <a:ext cx="975360" cy="975360"/>
          </a:xfrm>
          <a:prstGeom prst="rect">
            <a:avLst/>
          </a:prstGeom>
        </p:spPr>
      </p:pic>
      <p:cxnSp>
        <p:nvCxnSpPr>
          <p:cNvPr id="10" name="Straight Arrow Connector 9"/>
          <p:cNvCxnSpPr/>
          <p:nvPr/>
        </p:nvCxnSpPr>
        <p:spPr>
          <a:xfrm>
            <a:off x="4971012" y="3398732"/>
            <a:ext cx="1178965" cy="0"/>
          </a:xfrm>
          <a:prstGeom prst="straightConnector1">
            <a:avLst/>
          </a:prstGeom>
          <a:ln>
            <a:solidFill>
              <a:srgbClr val="2479BE"/>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a:spLocks noChangeArrowheads="1"/>
          </p:cNvSpPr>
          <p:nvPr/>
        </p:nvSpPr>
        <p:spPr bwMode="auto">
          <a:xfrm>
            <a:off x="1320865" y="5412271"/>
            <a:ext cx="1263651" cy="205121"/>
          </a:xfrm>
          <a:prstGeom prst="rect">
            <a:avLst/>
          </a:prstGeom>
          <a:noFill/>
          <a:ln w="9525">
            <a:noFill/>
            <a:miter lim="800000"/>
            <a:headEnd/>
            <a:tailEnd/>
          </a:ln>
        </p:spPr>
        <p:txBody>
          <a:bodyPr lIns="0" tIns="0" rIns="0" bIns="0">
            <a:spAutoFit/>
          </a:bodyPr>
          <a:lstStyle/>
          <a:p>
            <a:pPr algn="ctr"/>
            <a:r>
              <a:rPr lang="en-US" sz="1333" dirty="0">
                <a:solidFill>
                  <a:srgbClr val="494848"/>
                </a:solidFill>
                <a:latin typeface="Fira Sans" panose="020B0503050000020004" pitchFamily="34" charset="0"/>
                <a:ea typeface="Verdana" pitchFamily="34" charset="0"/>
                <a:cs typeface="Arial"/>
              </a:rPr>
              <a:t>Clients</a:t>
            </a:r>
          </a:p>
        </p:txBody>
      </p:sp>
      <p:cxnSp>
        <p:nvCxnSpPr>
          <p:cNvPr id="12" name="Straight Arrow Connector 11"/>
          <p:cNvCxnSpPr/>
          <p:nvPr/>
        </p:nvCxnSpPr>
        <p:spPr>
          <a:xfrm flipH="1">
            <a:off x="7045164" y="3453223"/>
            <a:ext cx="819429" cy="0"/>
          </a:xfrm>
          <a:prstGeom prst="straightConnector1">
            <a:avLst/>
          </a:prstGeom>
          <a:ln>
            <a:solidFill>
              <a:srgbClr val="2479BE"/>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13" name="Picture 12" descr="Mobile-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583" y="2118008"/>
            <a:ext cx="975360" cy="975360"/>
          </a:xfrm>
          <a:prstGeom prst="rect">
            <a:avLst/>
          </a:prstGeom>
        </p:spPr>
      </p:pic>
      <p:pic>
        <p:nvPicPr>
          <p:cNvPr id="14" name="Picture 13" descr="Tabl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6897" y="3052699"/>
            <a:ext cx="925960" cy="925960"/>
          </a:xfrm>
          <a:prstGeom prst="rect">
            <a:avLst/>
          </a:prstGeom>
        </p:spPr>
      </p:pic>
      <p:pic>
        <p:nvPicPr>
          <p:cNvPr id="15" name="Picture 14" descr="Dynamo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74567" y="1869685"/>
            <a:ext cx="589715" cy="589715"/>
          </a:xfrm>
          <a:prstGeom prst="rect">
            <a:avLst/>
          </a:prstGeom>
        </p:spPr>
      </p:pic>
      <p:sp>
        <p:nvSpPr>
          <p:cNvPr id="16" name="Rounded Rectangle 15"/>
          <p:cNvSpPr/>
          <p:nvPr/>
        </p:nvSpPr>
        <p:spPr>
          <a:xfrm>
            <a:off x="7845566" y="2202006"/>
            <a:ext cx="1326629" cy="293042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rgbClr val="494848"/>
              </a:solidFill>
              <a:latin typeface="Fira Sans" panose="020B0503050000020004" pitchFamily="34" charset="0"/>
              <a:cs typeface="Arial"/>
            </a:endParaRPr>
          </a:p>
        </p:txBody>
      </p:sp>
      <p:sp>
        <p:nvSpPr>
          <p:cNvPr id="17" name="TextBox 33"/>
          <p:cNvSpPr txBox="1">
            <a:spLocks noChangeArrowheads="1"/>
          </p:cNvSpPr>
          <p:nvPr/>
        </p:nvSpPr>
        <p:spPr bwMode="auto">
          <a:xfrm>
            <a:off x="7974075" y="4110670"/>
            <a:ext cx="1075791" cy="410241"/>
          </a:xfrm>
          <a:prstGeom prst="rect">
            <a:avLst/>
          </a:prstGeom>
          <a:noFill/>
        </p:spPr>
        <p:txBody>
          <a:bodyPr wrap="square" lIns="0" tIns="0" rIns="0" bIns="0" rtlCol="0">
            <a:spAutoFit/>
          </a:bodyPr>
          <a:lstStyle>
            <a:defPPr>
              <a:defRPr lang="en-US"/>
            </a:defPPr>
            <a:lvl1pPr algn="ctr">
              <a:defRPr sz="1000"/>
            </a:lvl1pPr>
          </a:lstStyle>
          <a:p>
            <a:r>
              <a:rPr lang="en-US" sz="1333" dirty="0">
                <a:solidFill>
                  <a:srgbClr val="494848"/>
                </a:solidFill>
                <a:latin typeface="Fira Sans" panose="020B0503050000020004" pitchFamily="34" charset="0"/>
              </a:rPr>
              <a:t>Amazon </a:t>
            </a:r>
            <a:r>
              <a:rPr lang="en-US" sz="1333" dirty="0" err="1">
                <a:solidFill>
                  <a:srgbClr val="494848"/>
                </a:solidFill>
                <a:latin typeface="Fira Sans" panose="020B0503050000020004" pitchFamily="34" charset="0"/>
              </a:rPr>
              <a:t>DynamoDB</a:t>
            </a:r>
            <a:endParaRPr lang="en-US" sz="1333" dirty="0">
              <a:solidFill>
                <a:srgbClr val="494848"/>
              </a:solidFill>
              <a:latin typeface="Fira Sans" panose="020B0503050000020004" pitchFamily="34" charset="0"/>
            </a:endParaRPr>
          </a:p>
        </p:txBody>
      </p:sp>
      <p:sp>
        <p:nvSpPr>
          <p:cNvPr id="18" name="Rounded Rectangle 17"/>
          <p:cNvSpPr/>
          <p:nvPr/>
        </p:nvSpPr>
        <p:spPr>
          <a:xfrm>
            <a:off x="4038789" y="1660634"/>
            <a:ext cx="5803448" cy="397584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rgbClr val="494848"/>
              </a:solidFill>
              <a:latin typeface="Fira Sans" panose="020B0503050000020004" pitchFamily="34" charset="0"/>
              <a:cs typeface="Arial"/>
            </a:endParaRPr>
          </a:p>
        </p:txBody>
      </p:sp>
      <p:pic>
        <p:nvPicPr>
          <p:cNvPr id="19" name="Picture 18" descr="AWS-Clou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80235" y="1145780"/>
            <a:ext cx="804672" cy="804672"/>
          </a:xfrm>
          <a:prstGeom prst="rect">
            <a:avLst/>
          </a:prstGeom>
        </p:spPr>
      </p:pic>
      <p:cxnSp>
        <p:nvCxnSpPr>
          <p:cNvPr id="20" name="Straight Arrow Connector 19"/>
          <p:cNvCxnSpPr>
            <a:endCxn id="8" idx="3"/>
          </p:cNvCxnSpPr>
          <p:nvPr/>
        </p:nvCxnSpPr>
        <p:spPr>
          <a:xfrm flipH="1">
            <a:off x="2440371" y="3322636"/>
            <a:ext cx="1824991" cy="1588715"/>
          </a:xfrm>
          <a:prstGeom prst="straightConnector1">
            <a:avLst/>
          </a:prstGeom>
          <a:ln>
            <a:solidFill>
              <a:srgbClr val="2479BE"/>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256920" y="3322636"/>
            <a:ext cx="2008443" cy="385565"/>
          </a:xfrm>
          <a:prstGeom prst="straightConnector1">
            <a:avLst/>
          </a:prstGeom>
          <a:ln>
            <a:solidFill>
              <a:srgbClr val="2479BE"/>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256921" y="2526545"/>
            <a:ext cx="2008441" cy="796091"/>
          </a:xfrm>
          <a:prstGeom prst="straightConnector1">
            <a:avLst/>
          </a:prstGeom>
          <a:ln>
            <a:solidFill>
              <a:srgbClr val="2479BE"/>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522950" y="2202005"/>
            <a:ext cx="1959852" cy="328231"/>
          </a:xfrm>
          <a:prstGeom prst="rect">
            <a:avLst/>
          </a:prstGeom>
          <a:noFill/>
        </p:spPr>
        <p:txBody>
          <a:bodyPr wrap="square" lIns="0" tIns="0" rIns="0" bIns="0" rtlCol="0">
            <a:spAutoFit/>
          </a:bodyPr>
          <a:lstStyle/>
          <a:p>
            <a:pPr algn="ctr"/>
            <a:r>
              <a:rPr lang="en-US" sz="2133" dirty="0">
                <a:solidFill>
                  <a:srgbClr val="494848"/>
                </a:solidFill>
                <a:latin typeface="Fira Sans" panose="020B0503050000020004" pitchFamily="34" charset="0"/>
              </a:rPr>
              <a:t>Business logic</a:t>
            </a:r>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8149" y="2974202"/>
            <a:ext cx="726375" cy="871649"/>
          </a:xfrm>
          <a:prstGeom prst="rect">
            <a:avLst/>
          </a:prstGeom>
        </p:spPr>
      </p:pic>
      <p:sp>
        <p:nvSpPr>
          <p:cNvPr id="28" name="Rounded Rectangle 57">
            <a:extLst>
              <a:ext uri="{FF2B5EF4-FFF2-40B4-BE49-F238E27FC236}">
                <a16:creationId xmlns:a16="http://schemas.microsoft.com/office/drawing/2014/main" id="{0E804176-DF37-4122-A962-0E76774E3652}"/>
              </a:ext>
            </a:extLst>
          </p:cNvPr>
          <p:cNvSpPr/>
          <p:nvPr/>
        </p:nvSpPr>
        <p:spPr bwMode="auto">
          <a:xfrm>
            <a:off x="10507579" y="926422"/>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9" name="Picture 28" descr="DynamoDB.png">
            <a:extLst>
              <a:ext uri="{FF2B5EF4-FFF2-40B4-BE49-F238E27FC236}">
                <a16:creationId xmlns:a16="http://schemas.microsoft.com/office/drawing/2014/main" id="{6B1D1E33-0B12-4A2F-B96C-9200EE7DC75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762340" y="1109203"/>
            <a:ext cx="975360" cy="975360"/>
          </a:xfrm>
          <a:prstGeom prst="rect">
            <a:avLst/>
          </a:prstGeom>
        </p:spPr>
      </p:pic>
    </p:spTree>
    <p:extLst>
      <p:ext uri="{BB962C8B-B14F-4D97-AF65-F5344CB8AC3E}">
        <p14:creationId xmlns:p14="http://schemas.microsoft.com/office/powerpoint/2010/main" val="28078220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Amazon RDS and Amazon DynamoDB</a:t>
            </a:r>
            <a:endParaRPr lang="en-US" dirty="0"/>
          </a:p>
        </p:txBody>
      </p:sp>
      <p:graphicFrame>
        <p:nvGraphicFramePr>
          <p:cNvPr id="16" name="Content Placeholder 5"/>
          <p:cNvGraphicFramePr>
            <a:graphicFrameLocks noGrp="1"/>
          </p:cNvGraphicFramePr>
          <p:nvPr>
            <p:ph idx="4294967295"/>
            <p:custDataLst>
              <p:tags r:id="rId1"/>
            </p:custDataLst>
            <p:extLst>
              <p:ext uri="{D42A27DB-BD31-4B8C-83A1-F6EECF244321}">
                <p14:modId xmlns:p14="http://schemas.microsoft.com/office/powerpoint/2010/main" val="2962950863"/>
              </p:ext>
            </p:extLst>
          </p:nvPr>
        </p:nvGraphicFramePr>
        <p:xfrm>
          <a:off x="368300" y="855663"/>
          <a:ext cx="11823700" cy="5343545"/>
        </p:xfrm>
        <a:graphic>
          <a:graphicData uri="http://schemas.openxmlformats.org/drawingml/2006/table">
            <a:tbl>
              <a:tblPr firstRow="1" firstCol="1">
                <a:tableStyleId>{21E4AEA4-8DFA-4A89-87EB-49C32662AFE0}</a:tableStyleId>
              </a:tblPr>
              <a:tblGrid>
                <a:gridCol w="2206193">
                  <a:extLst>
                    <a:ext uri="{9D8B030D-6E8A-4147-A177-3AD203B41FA5}">
                      <a16:colId xmlns:a16="http://schemas.microsoft.com/office/drawing/2014/main" val="20000"/>
                    </a:ext>
                  </a:extLst>
                </a:gridCol>
                <a:gridCol w="4443663">
                  <a:extLst>
                    <a:ext uri="{9D8B030D-6E8A-4147-A177-3AD203B41FA5}">
                      <a16:colId xmlns:a16="http://schemas.microsoft.com/office/drawing/2014/main" val="20001"/>
                    </a:ext>
                  </a:extLst>
                </a:gridCol>
                <a:gridCol w="5173844">
                  <a:extLst>
                    <a:ext uri="{9D8B030D-6E8A-4147-A177-3AD203B41FA5}">
                      <a16:colId xmlns:a16="http://schemas.microsoft.com/office/drawing/2014/main" val="20002"/>
                    </a:ext>
                  </a:extLst>
                </a:gridCol>
              </a:tblGrid>
              <a:tr h="41846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100" u="none" strike="noStrike" kern="1200" cap="none" normalizeH="0" baseline="0" dirty="0">
                          <a:ln>
                            <a:noFill/>
                          </a:ln>
                          <a:effectLst/>
                          <a:latin typeface="Fira Sans" panose="020B0503050000020004" pitchFamily="34" charset="0"/>
                        </a:rPr>
                        <a:t>Factors</a:t>
                      </a:r>
                      <a:endParaRPr kumimoji="0" lang="en-US" sz="2100" b="1" i="0" u="none" strike="noStrike" kern="1200"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93381" marR="93381" marT="46675" marB="46675"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Relational (Amazon RDS)</a:t>
                      </a:r>
                      <a:endParaRPr kumimoji="0" lang="en-US" sz="2100" b="1" i="0" u="none" strike="noStrike"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93381" marR="93381" marT="46675" marB="46675"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NoSQL (Amazon </a:t>
                      </a:r>
                      <a:r>
                        <a:rPr kumimoji="0" lang="en-US" sz="2100" u="none" strike="noStrike" cap="none" normalizeH="0" baseline="0" dirty="0" err="1">
                          <a:ln>
                            <a:noFill/>
                          </a:ln>
                          <a:effectLst/>
                          <a:latin typeface="Fira Sans" panose="020B0503050000020004" pitchFamily="34" charset="0"/>
                        </a:rPr>
                        <a:t>DynamoDB</a:t>
                      </a:r>
                      <a:r>
                        <a:rPr kumimoji="0" lang="en-US" sz="2100" u="none" strike="noStrike" cap="none" normalizeH="0" baseline="0" dirty="0">
                          <a:ln>
                            <a:noFill/>
                          </a:ln>
                          <a:effectLst/>
                          <a:latin typeface="Fira Sans" panose="020B0503050000020004" pitchFamily="34" charset="0"/>
                        </a:rPr>
                        <a:t>)</a:t>
                      </a:r>
                      <a:endParaRPr kumimoji="0" lang="en-US" sz="2100" b="1" i="0" u="none" strike="noStrike"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93381" marR="93381" marT="46675" marB="46675" horzOverflow="overflow"/>
                </a:tc>
                <a:extLst>
                  <a:ext uri="{0D108BD9-81ED-4DB2-BD59-A6C34878D82A}">
                    <a16:rowId xmlns:a16="http://schemas.microsoft.com/office/drawing/2014/main" val="10000"/>
                  </a:ext>
                </a:extLst>
              </a:tr>
              <a:tr h="106870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100" u="none" strike="noStrike" kern="1200" cap="none" normalizeH="0" baseline="0" dirty="0">
                          <a:ln>
                            <a:noFill/>
                          </a:ln>
                          <a:effectLst/>
                          <a:latin typeface="Fira Sans" panose="020B0503050000020004" pitchFamily="34" charset="0"/>
                        </a:rPr>
                        <a:t>Application Type</a:t>
                      </a:r>
                      <a:endParaRPr kumimoji="0" lang="en-US" sz="2100" b="1" i="0" u="none" strike="noStrike" kern="1200"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93381" marR="93381" marT="46675" marB="46675" anchor="ctr" horzOverflow="overflow"/>
                </a:tc>
                <a:tc>
                  <a:txBody>
                    <a:bodyPr/>
                    <a:lstStyle/>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Existing database apps</a:t>
                      </a:r>
                    </a:p>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Business process–centric apps</a:t>
                      </a:r>
                      <a:endParaRPr kumimoji="0" lang="en-US" sz="2100" b="0" i="0" u="none" strike="noStrike" cap="none" normalizeH="0" baseline="0" dirty="0">
                        <a:ln>
                          <a:noFill/>
                        </a:ln>
                        <a:solidFill>
                          <a:srgbClr val="494848"/>
                        </a:solidFill>
                        <a:effectLst/>
                        <a:latin typeface="Fira Sans" panose="020B0503050000020004" pitchFamily="34" charset="0"/>
                        <a:ea typeface="ＭＳ Ｐゴシック" charset="0"/>
                        <a:cs typeface="Arial" charset="0"/>
                      </a:endParaRPr>
                    </a:p>
                  </a:txBody>
                  <a:tcPr marL="93381" marR="93381" marT="46675" marB="46675" horzOverflow="overflow"/>
                </a:tc>
                <a:tc>
                  <a:txBody>
                    <a:bodyPr/>
                    <a:lstStyle/>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a:ln>
                            <a:noFill/>
                          </a:ln>
                          <a:solidFill>
                            <a:srgbClr val="494848"/>
                          </a:solidFill>
                          <a:effectLst/>
                          <a:latin typeface="Fira Sans" panose="020B0503050000020004" pitchFamily="34" charset="0"/>
                        </a:rPr>
                        <a:t>New web-scale applications</a:t>
                      </a: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a:ln>
                            <a:noFill/>
                          </a:ln>
                          <a:solidFill>
                            <a:srgbClr val="494848"/>
                          </a:solidFill>
                          <a:effectLst/>
                          <a:latin typeface="Fira Sans" panose="020B0503050000020004" pitchFamily="34" charset="0"/>
                        </a:rPr>
                        <a:t>Large number of small writes and reads</a:t>
                      </a:r>
                      <a:endParaRPr kumimoji="0" lang="en-US" sz="2100" b="0" i="0" u="none" strike="noStrike" cap="none" normalizeH="0" baseline="0" dirty="0">
                        <a:ln>
                          <a:noFill/>
                        </a:ln>
                        <a:solidFill>
                          <a:srgbClr val="494848"/>
                        </a:solidFill>
                        <a:effectLst/>
                        <a:latin typeface="Fira Sans" panose="020B0503050000020004" pitchFamily="34" charset="0"/>
                        <a:ea typeface="ＭＳ Ｐゴシック" charset="0"/>
                        <a:cs typeface="Arial" charset="0"/>
                      </a:endParaRPr>
                    </a:p>
                  </a:txBody>
                  <a:tcPr marL="93381" marR="93381" marT="46675" marB="46675" horzOverflow="overflow"/>
                </a:tc>
                <a:extLst>
                  <a:ext uri="{0D108BD9-81ED-4DB2-BD59-A6C34878D82A}">
                    <a16:rowId xmlns:a16="http://schemas.microsoft.com/office/drawing/2014/main" val="10001"/>
                  </a:ext>
                </a:extLst>
              </a:tr>
              <a:tr h="139382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100" u="none" strike="noStrike" kern="1200" cap="none" normalizeH="0" baseline="0" dirty="0">
                          <a:ln>
                            <a:noFill/>
                          </a:ln>
                          <a:effectLst/>
                          <a:latin typeface="Fira Sans" panose="020B0503050000020004" pitchFamily="34" charset="0"/>
                        </a:rPr>
                        <a:t>Application Characteristics</a:t>
                      </a:r>
                      <a:endParaRPr kumimoji="0" lang="en-US" sz="2100" b="1" i="0" u="none" strike="noStrike" kern="1200"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93381" marR="93381" marT="46675" marB="46675" anchor="ctr" horzOverflow="overflow"/>
                </a:tc>
                <a:tc>
                  <a:txBody>
                    <a:bodyPr/>
                    <a:lstStyle/>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Relational data models, transactions</a:t>
                      </a:r>
                    </a:p>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Complex queries, joins, and updates</a:t>
                      </a:r>
                      <a:endParaRPr kumimoji="0" lang="en-US" sz="2100" b="0" i="0" u="none" strike="noStrike" cap="none" normalizeH="0" baseline="0" dirty="0">
                        <a:ln>
                          <a:noFill/>
                        </a:ln>
                        <a:solidFill>
                          <a:srgbClr val="494848"/>
                        </a:solidFill>
                        <a:effectLst/>
                        <a:latin typeface="Fira Sans" panose="020B0503050000020004" pitchFamily="34" charset="0"/>
                        <a:ea typeface="ＭＳ Ｐゴシック" charset="0"/>
                        <a:cs typeface="Arial" charset="0"/>
                      </a:endParaRPr>
                    </a:p>
                  </a:txBody>
                  <a:tcPr marL="93381" marR="93381" marT="46675" marB="46675" horzOverflow="overflow"/>
                </a:tc>
                <a:tc>
                  <a:txBody>
                    <a:bodyPr/>
                    <a:lstStyle/>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Simple data models, transactions</a:t>
                      </a:r>
                    </a:p>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Range queries, simple updates</a:t>
                      </a:r>
                      <a:endParaRPr kumimoji="0" lang="en-US" sz="2100" b="0" i="0" u="none" strike="noStrike" cap="none" normalizeH="0" baseline="0" dirty="0">
                        <a:ln>
                          <a:noFill/>
                        </a:ln>
                        <a:solidFill>
                          <a:srgbClr val="494848"/>
                        </a:solidFill>
                        <a:effectLst/>
                        <a:latin typeface="Fira Sans" panose="020B0503050000020004" pitchFamily="34" charset="0"/>
                        <a:ea typeface="ＭＳ Ｐゴシック" charset="0"/>
                        <a:cs typeface="Arial" charset="0"/>
                      </a:endParaRPr>
                    </a:p>
                  </a:txBody>
                  <a:tcPr marL="93381" marR="93381" marT="46675" marB="46675" horzOverflow="overflow"/>
                </a:tc>
                <a:extLst>
                  <a:ext uri="{0D108BD9-81ED-4DB2-BD59-A6C34878D82A}">
                    <a16:rowId xmlns:a16="http://schemas.microsoft.com/office/drawing/2014/main" val="10002"/>
                  </a:ext>
                </a:extLst>
              </a:tr>
              <a:tr h="74358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100" u="none" strike="noStrike" kern="1200" cap="none" normalizeH="0" baseline="0" dirty="0">
                          <a:ln>
                            <a:noFill/>
                          </a:ln>
                          <a:effectLst/>
                          <a:latin typeface="Fira Sans" panose="020B0503050000020004" pitchFamily="34" charset="0"/>
                        </a:rPr>
                        <a:t>Scaling</a:t>
                      </a:r>
                      <a:endParaRPr kumimoji="0" lang="en-US" sz="2100" b="1" i="0" u="none" strike="noStrike" kern="1200"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93381" marR="93381" marT="46675" marB="46675" anchor="ct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solidFill>
                            <a:srgbClr val="494848"/>
                          </a:solidFill>
                          <a:effectLst/>
                          <a:latin typeface="Fira Sans" panose="020B0503050000020004" pitchFamily="34" charset="0"/>
                        </a:rPr>
                        <a:t>Application or DBA–architected (clustering, partitions, </a:t>
                      </a:r>
                      <a:r>
                        <a:rPr kumimoji="0" lang="en-US" sz="2100" u="none" strike="noStrike" cap="none" normalizeH="0" baseline="0" dirty="0" err="1">
                          <a:ln>
                            <a:noFill/>
                          </a:ln>
                          <a:solidFill>
                            <a:srgbClr val="494848"/>
                          </a:solidFill>
                          <a:effectLst/>
                          <a:latin typeface="Fira Sans" panose="020B0503050000020004" pitchFamily="34" charset="0"/>
                        </a:rPr>
                        <a:t>sharding</a:t>
                      </a:r>
                      <a:r>
                        <a:rPr kumimoji="0" lang="en-US" sz="2100" u="none" strike="noStrike" cap="none" normalizeH="0" baseline="0" dirty="0">
                          <a:ln>
                            <a:noFill/>
                          </a:ln>
                          <a:solidFill>
                            <a:srgbClr val="494848"/>
                          </a:solidFill>
                          <a:effectLst/>
                          <a:latin typeface="Fira Sans" panose="020B0503050000020004" pitchFamily="34" charset="0"/>
                        </a:rPr>
                        <a:t>)</a:t>
                      </a:r>
                      <a:endParaRPr kumimoji="0" lang="en-US" sz="2100" b="0" i="0" u="none" strike="noStrike" cap="none" normalizeH="0" baseline="0" dirty="0">
                        <a:ln>
                          <a:noFill/>
                        </a:ln>
                        <a:solidFill>
                          <a:srgbClr val="494848"/>
                        </a:solidFill>
                        <a:effectLst/>
                        <a:latin typeface="Fira Sans" panose="020B0503050000020004" pitchFamily="34" charset="0"/>
                        <a:ea typeface="ＭＳ Ｐゴシック" charset="0"/>
                        <a:cs typeface="Arial" charset="0"/>
                      </a:endParaRPr>
                    </a:p>
                  </a:txBody>
                  <a:tcPr marL="93381" marR="93381" marT="46675" marB="46675"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solidFill>
                            <a:srgbClr val="494848"/>
                          </a:solidFill>
                          <a:effectLst/>
                          <a:latin typeface="Fira Sans" panose="020B0503050000020004" pitchFamily="34" charset="0"/>
                        </a:rPr>
                        <a:t>Seamless, on-demand scaling based on application requirements</a:t>
                      </a:r>
                      <a:endParaRPr kumimoji="0" lang="en-US" sz="2100" b="0" i="0" u="none" strike="noStrike" cap="none" normalizeH="0" baseline="0" dirty="0">
                        <a:ln>
                          <a:noFill/>
                        </a:ln>
                        <a:solidFill>
                          <a:srgbClr val="494848"/>
                        </a:solidFill>
                        <a:effectLst/>
                        <a:latin typeface="Fira Sans" panose="020B0503050000020004" pitchFamily="34" charset="0"/>
                        <a:ea typeface="ＭＳ Ｐゴシック" charset="0"/>
                        <a:cs typeface="Arial" charset="0"/>
                      </a:endParaRPr>
                    </a:p>
                  </a:txBody>
                  <a:tcPr marL="93381" marR="93381" marT="46675" marB="46675" horzOverflow="overflow"/>
                </a:tc>
                <a:extLst>
                  <a:ext uri="{0D108BD9-81ED-4DB2-BD59-A6C34878D82A}">
                    <a16:rowId xmlns:a16="http://schemas.microsoft.com/office/drawing/2014/main" val="10003"/>
                  </a:ext>
                </a:extLst>
              </a:tr>
              <a:tr h="171894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100" u="none" strike="noStrike" kern="1200" cap="none" normalizeH="0" baseline="0" dirty="0" err="1">
                          <a:ln>
                            <a:noFill/>
                          </a:ln>
                          <a:effectLst/>
                          <a:latin typeface="Fira Sans" panose="020B0503050000020004" pitchFamily="34" charset="0"/>
                        </a:rPr>
                        <a:t>QoS</a:t>
                      </a:r>
                      <a:endParaRPr kumimoji="0" lang="en-US" sz="2100" b="1" i="0" u="none" strike="noStrike" kern="1200"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93381" marR="93381" marT="46675" marB="46675" anchor="ctr" horzOverflow="overflow"/>
                </a:tc>
                <a:tc>
                  <a:txBody>
                    <a:bodyPr/>
                    <a:lstStyle/>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Performance–depends on data model, indexing, query, and storage optimization</a:t>
                      </a: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Reliability and availability</a:t>
                      </a: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Durability</a:t>
                      </a:r>
                      <a:endParaRPr kumimoji="0" lang="en-US" sz="2100" b="0" i="0" u="none" strike="noStrike" cap="none" normalizeH="0" baseline="0" dirty="0">
                        <a:ln>
                          <a:noFill/>
                        </a:ln>
                        <a:solidFill>
                          <a:srgbClr val="494848"/>
                        </a:solidFill>
                        <a:effectLst/>
                        <a:latin typeface="Fira Sans" panose="020B0503050000020004" pitchFamily="34" charset="0"/>
                        <a:ea typeface="ＭＳ Ｐゴシック" charset="0"/>
                        <a:cs typeface="Arial" charset="0"/>
                      </a:endParaRPr>
                    </a:p>
                  </a:txBody>
                  <a:tcPr marL="93381" marR="93381" marT="46675" marB="46675" horzOverflow="overflow"/>
                </a:tc>
                <a:tc>
                  <a:txBody>
                    <a:bodyPr/>
                    <a:lstStyle/>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Performance–Automatically optimized by the system</a:t>
                      </a: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Reliability and availability</a:t>
                      </a: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kumimoji="0" lang="en-US" sz="2100" u="none" strike="noStrike" cap="none" normalizeH="0" baseline="0" dirty="0">
                          <a:ln>
                            <a:noFill/>
                          </a:ln>
                          <a:solidFill>
                            <a:srgbClr val="494848"/>
                          </a:solidFill>
                          <a:effectLst/>
                          <a:latin typeface="Fira Sans" panose="020B0503050000020004" pitchFamily="34" charset="0"/>
                        </a:rPr>
                        <a:t>Durability</a:t>
                      </a:r>
                      <a:endParaRPr kumimoji="0" lang="en-US" sz="2100" b="0" i="0" u="none" strike="noStrike" cap="none" normalizeH="0" baseline="0" dirty="0">
                        <a:ln>
                          <a:noFill/>
                        </a:ln>
                        <a:solidFill>
                          <a:srgbClr val="494848"/>
                        </a:solidFill>
                        <a:effectLst/>
                        <a:latin typeface="Fira Sans" panose="020B0503050000020004" pitchFamily="34" charset="0"/>
                        <a:ea typeface="ＭＳ Ｐゴシック" charset="0"/>
                        <a:cs typeface="Arial" charset="0"/>
                      </a:endParaRPr>
                    </a:p>
                  </a:txBody>
                  <a:tcPr marL="93381" marR="93381" marT="46675" marB="46675" horzOverflow="overflow"/>
                </a:tc>
                <a:extLst>
                  <a:ext uri="{0D108BD9-81ED-4DB2-BD59-A6C34878D82A}">
                    <a16:rowId xmlns:a16="http://schemas.microsoft.com/office/drawing/2014/main" val="10004"/>
                  </a:ext>
                </a:extLst>
              </a:tr>
            </a:tbl>
          </a:graphicData>
        </a:graphic>
      </p:graphicFrame>
      <p:pic>
        <p:nvPicPr>
          <p:cNvPr id="17" name="Picture 1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038118" y="822005"/>
            <a:ext cx="414035" cy="46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5"/>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099439" y="855663"/>
            <a:ext cx="361422" cy="403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610132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Considerations</a:t>
            </a:r>
            <a:endParaRPr lang="en-US" dirty="0"/>
          </a:p>
        </p:txBody>
      </p:sp>
      <p:graphicFrame>
        <p:nvGraphicFramePr>
          <p:cNvPr id="5" name="Table 4"/>
          <p:cNvGraphicFramePr>
            <a:graphicFrameLocks noGrp="1"/>
          </p:cNvGraphicFramePr>
          <p:nvPr>
            <p:custDataLst>
              <p:tags r:id="rId1"/>
            </p:custDataLst>
            <p:extLst>
              <p:ext uri="{D42A27DB-BD31-4B8C-83A1-F6EECF244321}">
                <p14:modId xmlns:p14="http://schemas.microsoft.com/office/powerpoint/2010/main" val="2991346839"/>
              </p:ext>
            </p:extLst>
          </p:nvPr>
        </p:nvGraphicFramePr>
        <p:xfrm>
          <a:off x="449052" y="798031"/>
          <a:ext cx="11302355" cy="4984460"/>
        </p:xfrm>
        <a:graphic>
          <a:graphicData uri="http://schemas.openxmlformats.org/drawingml/2006/table">
            <a:tbl>
              <a:tblPr firstRow="1" bandRow="1">
                <a:tableStyleId>{21E4AEA4-8DFA-4A89-87EB-49C32662AFE0}</a:tableStyleId>
              </a:tblPr>
              <a:tblGrid>
                <a:gridCol w="2886411">
                  <a:extLst>
                    <a:ext uri="{9D8B030D-6E8A-4147-A177-3AD203B41FA5}">
                      <a16:colId xmlns:a16="http://schemas.microsoft.com/office/drawing/2014/main" val="20000"/>
                    </a:ext>
                  </a:extLst>
                </a:gridCol>
                <a:gridCol w="8415944">
                  <a:extLst>
                    <a:ext uri="{9D8B030D-6E8A-4147-A177-3AD203B41FA5}">
                      <a16:colId xmlns:a16="http://schemas.microsoft.com/office/drawing/2014/main" val="20001"/>
                    </a:ext>
                  </a:extLst>
                </a:gridCol>
              </a:tblGrid>
              <a:tr h="559888">
                <a:tc>
                  <a:txBody>
                    <a:bodyPr/>
                    <a:lstStyle/>
                    <a:p>
                      <a:pPr algn="l"/>
                      <a:r>
                        <a:rPr lang="en-US" sz="2100" dirty="0">
                          <a:latin typeface="Fira Sans" panose="020B0503050000020004" pitchFamily="34" charset="0"/>
                        </a:rPr>
                        <a:t>If You</a:t>
                      </a:r>
                      <a:r>
                        <a:rPr lang="en-US" sz="2100" baseline="0" dirty="0">
                          <a:latin typeface="Fira Sans" panose="020B0503050000020004" pitchFamily="34" charset="0"/>
                        </a:rPr>
                        <a:t> Need</a:t>
                      </a:r>
                      <a:endParaRPr lang="en-US" sz="2100" dirty="0">
                        <a:solidFill>
                          <a:schemeClr val="bg1"/>
                        </a:solidFill>
                        <a:latin typeface="Fira Sans" panose="020B0503050000020004" pitchFamily="34" charset="0"/>
                        <a:cs typeface="Arial"/>
                      </a:endParaRPr>
                    </a:p>
                  </a:txBody>
                  <a:tcPr marL="121920" marR="121920" marT="60960" marB="60960"/>
                </a:tc>
                <a:tc>
                  <a:txBody>
                    <a:bodyPr/>
                    <a:lstStyle/>
                    <a:p>
                      <a:pPr algn="l"/>
                      <a:r>
                        <a:rPr lang="en-US" sz="2100" dirty="0">
                          <a:latin typeface="Fira Sans" panose="020B0503050000020004" pitchFamily="34" charset="0"/>
                        </a:rPr>
                        <a:t>Consider Using</a:t>
                      </a:r>
                      <a:endParaRPr lang="en-US" sz="2100" dirty="0">
                        <a:solidFill>
                          <a:schemeClr val="bg1"/>
                        </a:solidFill>
                        <a:latin typeface="Fira Sans" panose="020B0503050000020004" pitchFamily="34" charset="0"/>
                        <a:cs typeface="Arial"/>
                      </a:endParaRPr>
                    </a:p>
                  </a:txBody>
                  <a:tcPr marL="121920" marR="121920" marT="60960" marB="60960"/>
                </a:tc>
                <a:extLst>
                  <a:ext uri="{0D108BD9-81ED-4DB2-BD59-A6C34878D82A}">
                    <a16:rowId xmlns:a16="http://schemas.microsoft.com/office/drawing/2014/main" val="10000"/>
                  </a:ext>
                </a:extLst>
              </a:tr>
              <a:tr h="1869440">
                <a:tc>
                  <a:txBody>
                    <a:bodyPr/>
                    <a:lstStyle/>
                    <a:p>
                      <a:pPr algn="l" rtl="0"/>
                      <a:r>
                        <a:rPr lang="en-US" sz="2100" kern="1200" dirty="0">
                          <a:solidFill>
                            <a:srgbClr val="494848"/>
                          </a:solidFill>
                          <a:effectLst/>
                          <a:latin typeface="Fira Sans" panose="020B0503050000020004" pitchFamily="34" charset="0"/>
                        </a:rPr>
                        <a:t>A relational database service with minimal administration</a:t>
                      </a:r>
                      <a:endParaRPr lang="en-US" sz="2100" dirty="0">
                        <a:solidFill>
                          <a:srgbClr val="494848"/>
                        </a:solidFill>
                        <a:latin typeface="Fira Sans" panose="020B0503050000020004" pitchFamily="34" charset="0"/>
                        <a:cs typeface="Arial"/>
                      </a:endParaRPr>
                    </a:p>
                  </a:txBody>
                  <a:tcPr marL="121920" marR="121920" marT="60960" marB="60960"/>
                </a:tc>
                <a:tc>
                  <a:txBody>
                    <a:bodyPr/>
                    <a:lstStyle/>
                    <a:p>
                      <a:pPr marL="114300" marR="0" lvl="0" indent="0" algn="l" rtl="0">
                        <a:lnSpc>
                          <a:spcPct val="115000"/>
                        </a:lnSpc>
                      </a:pPr>
                      <a:r>
                        <a:rPr lang="en-US" sz="2100" dirty="0">
                          <a:solidFill>
                            <a:srgbClr val="494848"/>
                          </a:solidFill>
                          <a:effectLst/>
                          <a:latin typeface="Fira Sans" panose="020B0503050000020004" pitchFamily="34" charset="0"/>
                        </a:rPr>
                        <a:t>Amazon RDS </a:t>
                      </a:r>
                    </a:p>
                    <a:p>
                      <a:pPr marL="400050" marR="0" lvl="0" indent="-285750" algn="l" rtl="0">
                        <a:lnSpc>
                          <a:spcPct val="115000"/>
                        </a:lnSpc>
                        <a:buFont typeface="Arial" panose="020B0604020202020204" pitchFamily="34" charset="0"/>
                        <a:buChar char="•"/>
                      </a:pPr>
                      <a:r>
                        <a:rPr lang="en-US" sz="2100" dirty="0">
                          <a:solidFill>
                            <a:srgbClr val="494848"/>
                          </a:solidFill>
                          <a:effectLst/>
                          <a:latin typeface="Fira Sans" panose="020B0503050000020004" pitchFamily="34" charset="0"/>
                        </a:rPr>
                        <a:t>Choice of Amazon Aurora, MySQL, </a:t>
                      </a:r>
                      <a:r>
                        <a:rPr lang="en-US" sz="2100" dirty="0" err="1">
                          <a:solidFill>
                            <a:srgbClr val="494848"/>
                          </a:solidFill>
                          <a:effectLst/>
                          <a:latin typeface="Fira Sans" panose="020B0503050000020004" pitchFamily="34" charset="0"/>
                        </a:rPr>
                        <a:t>MariaDB</a:t>
                      </a:r>
                      <a:r>
                        <a:rPr lang="en-US" sz="2100" dirty="0">
                          <a:solidFill>
                            <a:srgbClr val="494848"/>
                          </a:solidFill>
                          <a:effectLst/>
                          <a:latin typeface="Fira Sans" panose="020B0503050000020004" pitchFamily="34" charset="0"/>
                        </a:rPr>
                        <a:t>, Microsoft</a:t>
                      </a:r>
                    </a:p>
                    <a:p>
                      <a:pPr marL="114300" marR="0" lvl="0" indent="0" algn="l" rtl="0">
                        <a:lnSpc>
                          <a:spcPct val="115000"/>
                        </a:lnSpc>
                        <a:buFont typeface="Arial" panose="020B0604020202020204" pitchFamily="34" charset="0"/>
                        <a:buNone/>
                      </a:pPr>
                      <a:r>
                        <a:rPr lang="en-US" sz="2100" baseline="0" dirty="0">
                          <a:solidFill>
                            <a:srgbClr val="494848"/>
                          </a:solidFill>
                          <a:effectLst/>
                          <a:latin typeface="Fira Sans" panose="020B0503050000020004" pitchFamily="34" charset="0"/>
                        </a:rPr>
                        <a:t>     </a:t>
                      </a:r>
                      <a:r>
                        <a:rPr lang="en-US" sz="2100" dirty="0">
                          <a:solidFill>
                            <a:srgbClr val="494848"/>
                          </a:solidFill>
                          <a:effectLst/>
                          <a:latin typeface="Fira Sans" panose="020B0503050000020004" pitchFamily="34" charset="0"/>
                        </a:rPr>
                        <a:t>SQL Server, Oracle, or PostgreSQL</a:t>
                      </a:r>
                      <a:r>
                        <a:rPr lang="en-US" sz="2100" baseline="0" dirty="0">
                          <a:solidFill>
                            <a:srgbClr val="494848"/>
                          </a:solidFill>
                          <a:effectLst/>
                          <a:latin typeface="Fira Sans" panose="020B0503050000020004" pitchFamily="34" charset="0"/>
                        </a:rPr>
                        <a:t> </a:t>
                      </a:r>
                      <a:r>
                        <a:rPr lang="en-US" sz="2100" dirty="0">
                          <a:solidFill>
                            <a:srgbClr val="494848"/>
                          </a:solidFill>
                          <a:effectLst/>
                          <a:latin typeface="Fira Sans" panose="020B0503050000020004" pitchFamily="34" charset="0"/>
                        </a:rPr>
                        <a:t>database engines</a:t>
                      </a:r>
                    </a:p>
                    <a:p>
                      <a:pPr marL="400050" marR="0" lvl="0" indent="-285750" algn="l" rtl="0">
                        <a:lnSpc>
                          <a:spcPct val="115000"/>
                        </a:lnSpc>
                        <a:buFont typeface="Arial" panose="020B0604020202020204" pitchFamily="34" charset="0"/>
                        <a:buChar char="•"/>
                      </a:pPr>
                      <a:r>
                        <a:rPr lang="en-US" sz="2100" dirty="0">
                          <a:solidFill>
                            <a:srgbClr val="494848"/>
                          </a:solidFill>
                          <a:effectLst/>
                          <a:latin typeface="Fira Sans" panose="020B0503050000020004" pitchFamily="34" charset="0"/>
                        </a:rPr>
                        <a:t>Scale compute and storage</a:t>
                      </a:r>
                    </a:p>
                    <a:p>
                      <a:pPr marL="400050" marR="0" lvl="0" indent="-285750" algn="l" rtl="0">
                        <a:lnSpc>
                          <a:spcPct val="115000"/>
                        </a:lnSpc>
                        <a:buFont typeface="Arial" panose="020B0604020202020204" pitchFamily="34" charset="0"/>
                        <a:buChar char="•"/>
                      </a:pPr>
                      <a:r>
                        <a:rPr lang="en-US" sz="2100" dirty="0">
                          <a:solidFill>
                            <a:srgbClr val="494848"/>
                          </a:solidFill>
                          <a:effectLst/>
                          <a:latin typeface="Fira Sans" panose="020B0503050000020004" pitchFamily="34" charset="0"/>
                        </a:rPr>
                        <a:t>Multi-AZ availability</a:t>
                      </a:r>
                      <a:endParaRPr lang="en-US" sz="2100" dirty="0">
                        <a:solidFill>
                          <a:srgbClr val="494848"/>
                        </a:solidFill>
                        <a:effectLst/>
                        <a:latin typeface="Fira Sans" panose="020B0503050000020004" pitchFamily="34" charset="0"/>
                        <a:ea typeface="Times New Roman"/>
                        <a:cs typeface="Arial"/>
                      </a:endParaRPr>
                    </a:p>
                  </a:txBody>
                  <a:tcPr marL="0" marR="0" marT="0" marB="0" anchor="ctr"/>
                </a:tc>
                <a:extLst>
                  <a:ext uri="{0D108BD9-81ED-4DB2-BD59-A6C34878D82A}">
                    <a16:rowId xmlns:a16="http://schemas.microsoft.com/office/drawing/2014/main" val="10001"/>
                  </a:ext>
                </a:extLst>
              </a:tr>
              <a:tr h="1422400">
                <a:tc>
                  <a:txBody>
                    <a:bodyPr/>
                    <a:lstStyle/>
                    <a:p>
                      <a:pPr algn="l" rtl="0"/>
                      <a:r>
                        <a:rPr lang="en-US" sz="2100" dirty="0">
                          <a:solidFill>
                            <a:srgbClr val="494848"/>
                          </a:solidFill>
                          <a:latin typeface="Fira Sans" panose="020B0503050000020004" pitchFamily="34" charset="0"/>
                        </a:rPr>
                        <a:t>A fast, highly scalable NoSQL database service</a:t>
                      </a:r>
                      <a:endParaRPr lang="en-US" sz="2100" dirty="0">
                        <a:solidFill>
                          <a:srgbClr val="494848"/>
                        </a:solidFill>
                        <a:latin typeface="Fira Sans" panose="020B0503050000020004" pitchFamily="34" charset="0"/>
                        <a:cs typeface="Arial"/>
                      </a:endParaRPr>
                    </a:p>
                  </a:txBody>
                  <a:tcPr marL="121920" marR="121920" marT="60960" marB="60960"/>
                </a:tc>
                <a:tc>
                  <a:txBody>
                    <a:bodyPr/>
                    <a:lstStyle/>
                    <a:p>
                      <a:pPr lvl="0" algn="l" rtl="0"/>
                      <a:r>
                        <a:rPr lang="en-US" sz="2100" dirty="0">
                          <a:solidFill>
                            <a:srgbClr val="494848"/>
                          </a:solidFill>
                          <a:latin typeface="Fira Sans" panose="020B0503050000020004" pitchFamily="34" charset="0"/>
                        </a:rPr>
                        <a:t>Amazon DynamoDB</a:t>
                      </a:r>
                    </a:p>
                    <a:p>
                      <a:pPr marL="285750" lvl="0" indent="-285750" algn="l" rtl="0">
                        <a:buFont typeface="Arial" panose="020B0604020202020204" pitchFamily="34" charset="0"/>
                        <a:buChar char="•"/>
                      </a:pPr>
                      <a:r>
                        <a:rPr lang="en-US" sz="2100" dirty="0">
                          <a:solidFill>
                            <a:srgbClr val="494848"/>
                          </a:solidFill>
                          <a:latin typeface="Fira Sans" panose="020B0503050000020004" pitchFamily="34" charset="0"/>
                        </a:rPr>
                        <a:t>Extremely fast performance</a:t>
                      </a:r>
                    </a:p>
                    <a:p>
                      <a:pPr marL="285750" lvl="0" indent="-285750" algn="l" rtl="0">
                        <a:buFont typeface="Arial" panose="020B0604020202020204" pitchFamily="34" charset="0"/>
                        <a:buChar char="•"/>
                      </a:pPr>
                      <a:r>
                        <a:rPr lang="en-US" sz="2100" dirty="0">
                          <a:solidFill>
                            <a:srgbClr val="494848"/>
                          </a:solidFill>
                          <a:latin typeface="Fira Sans" panose="020B0503050000020004" pitchFamily="34" charset="0"/>
                        </a:rPr>
                        <a:t>Seamless scalability and reliability</a:t>
                      </a:r>
                    </a:p>
                    <a:p>
                      <a:pPr marL="285750" lvl="0" indent="-285750" algn="l" rtl="0">
                        <a:buFont typeface="Arial" panose="020B0604020202020204" pitchFamily="34" charset="0"/>
                        <a:buChar char="•"/>
                      </a:pPr>
                      <a:r>
                        <a:rPr lang="en-US" sz="2100" dirty="0">
                          <a:solidFill>
                            <a:srgbClr val="494848"/>
                          </a:solidFill>
                          <a:latin typeface="Fira Sans" panose="020B0503050000020004" pitchFamily="34" charset="0"/>
                        </a:rPr>
                        <a:t>Low cost</a:t>
                      </a:r>
                      <a:endParaRPr lang="en-US" sz="2100" dirty="0">
                        <a:solidFill>
                          <a:srgbClr val="494848"/>
                        </a:solidFill>
                        <a:latin typeface="Fira Sans" panose="020B0503050000020004" pitchFamily="34" charset="0"/>
                        <a:cs typeface="Arial"/>
                      </a:endParaRPr>
                    </a:p>
                  </a:txBody>
                  <a:tcPr marL="121920" marR="121920" marT="60960" marB="60960"/>
                </a:tc>
                <a:extLst>
                  <a:ext uri="{0D108BD9-81ED-4DB2-BD59-A6C34878D82A}">
                    <a16:rowId xmlns:a16="http://schemas.microsoft.com/office/drawing/2014/main" val="10002"/>
                  </a:ext>
                </a:extLst>
              </a:tr>
              <a:tr h="1132732">
                <a:tc>
                  <a:txBody>
                    <a:bodyPr/>
                    <a:lstStyle/>
                    <a:p>
                      <a:pPr algn="l" rtl="0"/>
                      <a:r>
                        <a:rPr lang="en-US" sz="2100" dirty="0">
                          <a:solidFill>
                            <a:srgbClr val="494848"/>
                          </a:solidFill>
                          <a:latin typeface="Fira Sans" panose="020B0503050000020004" pitchFamily="34" charset="0"/>
                        </a:rPr>
                        <a:t>A database you can manage on your own</a:t>
                      </a:r>
                      <a:endParaRPr lang="en-US" sz="2100" dirty="0">
                        <a:solidFill>
                          <a:srgbClr val="494848"/>
                        </a:solidFill>
                        <a:latin typeface="Fira Sans" panose="020B0503050000020004" pitchFamily="34" charset="0"/>
                        <a:cs typeface="Arial"/>
                      </a:endParaRPr>
                    </a:p>
                  </a:txBody>
                  <a:tcPr marL="121920" marR="121920" marT="60960" marB="60960"/>
                </a:tc>
                <a:tc>
                  <a:txBody>
                    <a:bodyPr/>
                    <a:lstStyle/>
                    <a:p>
                      <a:pPr marL="114300" marR="0" indent="0" algn="l" rtl="0">
                        <a:lnSpc>
                          <a:spcPct val="115000"/>
                        </a:lnSpc>
                      </a:pPr>
                      <a:r>
                        <a:rPr lang="en-US" sz="2100" dirty="0">
                          <a:solidFill>
                            <a:srgbClr val="494848"/>
                          </a:solidFill>
                          <a:effectLst/>
                          <a:latin typeface="Fira Sans" panose="020B0503050000020004" pitchFamily="34" charset="0"/>
                        </a:rPr>
                        <a:t>Your choice of AMIs on Amazon EC2 </a:t>
                      </a:r>
                    </a:p>
                    <a:p>
                      <a:pPr marL="114300" marR="0" indent="0" algn="l" rtl="0">
                        <a:lnSpc>
                          <a:spcPct val="115000"/>
                        </a:lnSpc>
                      </a:pPr>
                      <a:r>
                        <a:rPr lang="en-US" sz="2100" dirty="0">
                          <a:solidFill>
                            <a:srgbClr val="494848"/>
                          </a:solidFill>
                          <a:effectLst/>
                          <a:latin typeface="Fira Sans" panose="020B0503050000020004" pitchFamily="34" charset="0"/>
                        </a:rPr>
                        <a:t>and Amazon EBS that provide scale compute and </a:t>
                      </a:r>
                    </a:p>
                    <a:p>
                      <a:pPr marL="114300" marR="0" indent="0" algn="l" rtl="0">
                        <a:lnSpc>
                          <a:spcPct val="115000"/>
                        </a:lnSpc>
                      </a:pPr>
                      <a:r>
                        <a:rPr lang="en-US" sz="2100" dirty="0">
                          <a:solidFill>
                            <a:srgbClr val="494848"/>
                          </a:solidFill>
                          <a:effectLst/>
                          <a:latin typeface="Fira Sans" panose="020B0503050000020004" pitchFamily="34" charset="0"/>
                        </a:rPr>
                        <a:t>storage, complete control over instances, and more.</a:t>
                      </a:r>
                      <a:endParaRPr lang="en-US" sz="2100" dirty="0">
                        <a:solidFill>
                          <a:srgbClr val="494848"/>
                        </a:solidFill>
                        <a:effectLst/>
                        <a:latin typeface="Fira Sans" panose="020B0503050000020004" pitchFamily="34" charset="0"/>
                        <a:ea typeface="Times New Roman"/>
                        <a:cs typeface="Arial"/>
                      </a:endParaRPr>
                    </a:p>
                  </a:txBody>
                  <a:tcPr marL="0" marR="0" marT="0" marB="0" anchor="ct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4"/>
          <a:stretch>
            <a:fillRect/>
          </a:stretch>
        </p:blipFill>
        <p:spPr>
          <a:xfrm>
            <a:off x="10659729" y="3498169"/>
            <a:ext cx="729729" cy="815580"/>
          </a:xfrm>
          <a:prstGeom prst="rect">
            <a:avLst/>
          </a:prstGeom>
        </p:spPr>
      </p:pic>
      <p:pic>
        <p:nvPicPr>
          <p:cNvPr id="7" name="Picture 6"/>
          <p:cNvPicPr>
            <a:picLocks noChangeAspect="1"/>
          </p:cNvPicPr>
          <p:nvPr/>
        </p:nvPicPr>
        <p:blipFill>
          <a:blip r:embed="rId5"/>
          <a:stretch>
            <a:fillRect/>
          </a:stretch>
        </p:blipFill>
        <p:spPr>
          <a:xfrm>
            <a:off x="10666975" y="1779693"/>
            <a:ext cx="722483" cy="807480"/>
          </a:xfrm>
          <a:prstGeom prst="rect">
            <a:avLst/>
          </a:prstGeom>
        </p:spPr>
      </p:pic>
      <p:pic>
        <p:nvPicPr>
          <p:cNvPr id="8" name="Picture 7"/>
          <p:cNvPicPr>
            <a:picLocks noChangeAspect="1"/>
          </p:cNvPicPr>
          <p:nvPr/>
        </p:nvPicPr>
        <p:blipFill>
          <a:blip r:embed="rId6"/>
          <a:stretch>
            <a:fillRect/>
          </a:stretch>
        </p:blipFill>
        <p:spPr>
          <a:xfrm>
            <a:off x="10646233" y="4775441"/>
            <a:ext cx="756719" cy="898604"/>
          </a:xfrm>
          <a:prstGeom prst="rect">
            <a:avLst/>
          </a:prstGeom>
        </p:spPr>
      </p:pic>
    </p:spTree>
    <p:extLst>
      <p:ext uri="{BB962C8B-B14F-4D97-AF65-F5344CB8AC3E}">
        <p14:creationId xmlns:p14="http://schemas.microsoft.com/office/powerpoint/2010/main" val="705299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2"/>
          <p:cNvSpPr>
            <a:spLocks noGrp="1"/>
          </p:cNvSpPr>
          <p:nvPr>
            <p:ph idx="1"/>
          </p:nvPr>
        </p:nvSpPr>
        <p:spPr>
          <a:xfrm>
            <a:off x="533400" y="1150929"/>
            <a:ext cx="10515600" cy="4351338"/>
          </a:xfrm>
        </p:spPr>
        <p:txBody>
          <a:bodyPr/>
          <a:lstStyle/>
          <a:p>
            <a:r>
              <a:rPr lang="en-US" sz="2400" dirty="0"/>
              <a:t>Q: What are the basic building blocks of Amazon Relational Database Service (RDS)?</a:t>
            </a:r>
          </a:p>
          <a:p>
            <a:endParaRPr lang="en-US" sz="2400" dirty="0"/>
          </a:p>
          <a:p>
            <a:r>
              <a:rPr lang="en-US" sz="2400" dirty="0"/>
              <a:t>True or False: Amazon DynamoDB allows you to store any amount of data with no limits.</a:t>
            </a:r>
          </a:p>
          <a:p>
            <a:endParaRPr lang="en-US" sz="2400" dirty="0"/>
          </a:p>
          <a:p>
            <a:r>
              <a:rPr lang="en-US" sz="2400" dirty="0"/>
              <a:t>True or False: Scan is the most efficient way to retrieve items from a DynamoDB table.</a:t>
            </a:r>
          </a:p>
          <a:p>
            <a:endParaRPr lang="en-US" sz="2400" dirty="0"/>
          </a:p>
          <a:p>
            <a:r>
              <a:rPr lang="en-US" sz="2400" dirty="0"/>
              <a:t>Q: You are creating a resilient, durable application using Amazon RDS.  In addition to Amazon RDS’s automatic backups, what feature should you use to ensure that your backups are durable retained?</a:t>
            </a:r>
          </a:p>
        </p:txBody>
      </p:sp>
      <p:sp>
        <p:nvSpPr>
          <p:cNvPr id="2" name="Title 1"/>
          <p:cNvSpPr>
            <a:spLocks noGrp="1"/>
          </p:cNvSpPr>
          <p:nvPr>
            <p:ph type="title"/>
          </p:nvPr>
        </p:nvSpPr>
        <p:spPr/>
        <p:txBody>
          <a:bodyPr/>
          <a:lstStyle/>
          <a:p>
            <a:r>
              <a:rPr lang="en-US"/>
              <a:t>Knowledge Check</a:t>
            </a:r>
            <a:endParaRPr lang="en-US" dirty="0"/>
          </a:p>
        </p:txBody>
      </p:sp>
      <p:sp>
        <p:nvSpPr>
          <p:cNvPr id="3" name="TextBox 2"/>
          <p:cNvSpPr txBox="1"/>
          <p:nvPr/>
        </p:nvSpPr>
        <p:spPr>
          <a:xfrm>
            <a:off x="983687" y="5961644"/>
            <a:ext cx="2797497" cy="502766"/>
          </a:xfrm>
          <a:prstGeom prst="rect">
            <a:avLst/>
          </a:prstGeom>
          <a:noFill/>
        </p:spPr>
        <p:txBody>
          <a:bodyPr wrap="none" rtlCol="0">
            <a:spAutoFit/>
          </a:bodyPr>
          <a:lstStyle/>
          <a:p>
            <a:r>
              <a:rPr lang="en-US" sz="2667" b="1" dirty="0">
                <a:solidFill>
                  <a:srgbClr val="2479BE"/>
                </a:solidFill>
              </a:rPr>
              <a:t>Manual Snapshots</a:t>
            </a:r>
          </a:p>
        </p:txBody>
      </p:sp>
      <p:sp>
        <p:nvSpPr>
          <p:cNvPr id="5" name="TextBox 4"/>
          <p:cNvSpPr txBox="1"/>
          <p:nvPr/>
        </p:nvSpPr>
        <p:spPr>
          <a:xfrm>
            <a:off x="983687" y="3075215"/>
            <a:ext cx="813171" cy="502766"/>
          </a:xfrm>
          <a:prstGeom prst="rect">
            <a:avLst/>
          </a:prstGeom>
          <a:noFill/>
        </p:spPr>
        <p:txBody>
          <a:bodyPr wrap="none" rtlCol="0">
            <a:spAutoFit/>
          </a:bodyPr>
          <a:lstStyle>
            <a:defPPr>
              <a:defRPr lang="en-US"/>
            </a:defPPr>
            <a:lvl1pPr>
              <a:defRPr sz="2000" b="1">
                <a:solidFill>
                  <a:schemeClr val="accent1"/>
                </a:solidFill>
              </a:defRPr>
            </a:lvl1pPr>
          </a:lstStyle>
          <a:p>
            <a:r>
              <a:rPr lang="en-US" sz="2667" dirty="0">
                <a:solidFill>
                  <a:srgbClr val="2479BE"/>
                </a:solidFill>
              </a:rPr>
              <a:t>True</a:t>
            </a:r>
          </a:p>
        </p:txBody>
      </p:sp>
      <p:sp>
        <p:nvSpPr>
          <p:cNvPr id="6" name="TextBox 5"/>
          <p:cNvSpPr txBox="1"/>
          <p:nvPr/>
        </p:nvSpPr>
        <p:spPr>
          <a:xfrm>
            <a:off x="983687" y="1861689"/>
            <a:ext cx="1992084" cy="502766"/>
          </a:xfrm>
          <a:prstGeom prst="rect">
            <a:avLst/>
          </a:prstGeom>
          <a:noFill/>
        </p:spPr>
        <p:txBody>
          <a:bodyPr wrap="none" rtlCol="0">
            <a:spAutoFit/>
          </a:bodyPr>
          <a:lstStyle/>
          <a:p>
            <a:r>
              <a:rPr lang="en-US" sz="2667" b="1" dirty="0">
                <a:solidFill>
                  <a:srgbClr val="2479BE"/>
                </a:solidFill>
              </a:rPr>
              <a:t>DB Instances</a:t>
            </a:r>
          </a:p>
        </p:txBody>
      </p:sp>
      <p:sp>
        <p:nvSpPr>
          <p:cNvPr id="7" name="TextBox 6"/>
          <p:cNvSpPr txBox="1"/>
          <p:nvPr/>
        </p:nvSpPr>
        <p:spPr>
          <a:xfrm>
            <a:off x="983687" y="4288741"/>
            <a:ext cx="891847" cy="502766"/>
          </a:xfrm>
          <a:prstGeom prst="rect">
            <a:avLst/>
          </a:prstGeom>
          <a:noFill/>
        </p:spPr>
        <p:txBody>
          <a:bodyPr wrap="none" rtlCol="0">
            <a:spAutoFit/>
          </a:bodyPr>
          <a:lstStyle/>
          <a:p>
            <a:r>
              <a:rPr lang="en-US" sz="2667" b="1" dirty="0">
                <a:solidFill>
                  <a:srgbClr val="2479BE"/>
                </a:solidFill>
              </a:rPr>
              <a:t>False</a:t>
            </a:r>
          </a:p>
        </p:txBody>
      </p:sp>
    </p:spTree>
    <p:extLst>
      <p:ext uri="{BB962C8B-B14F-4D97-AF65-F5344CB8AC3E}">
        <p14:creationId xmlns:p14="http://schemas.microsoft.com/office/powerpoint/2010/main" val="4231156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AWS Elasticity and </a:t>
            </a:r>
            <a:br>
              <a:rPr lang="en-US" dirty="0"/>
            </a:br>
            <a:r>
              <a:rPr lang="en-US" dirty="0"/>
              <a:t>Management Tools</a:t>
            </a:r>
          </a:p>
        </p:txBody>
      </p:sp>
    </p:spTree>
    <p:extLst>
      <p:ext uri="{BB962C8B-B14F-4D97-AF65-F5344CB8AC3E}">
        <p14:creationId xmlns:p14="http://schemas.microsoft.com/office/powerpoint/2010/main" val="26705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solidFill>
                  <a:srgbClr val="2479BE"/>
                </a:solidFill>
                <a:latin typeface="Fira Sans" panose="020B0503050000020004" pitchFamily="34" charset="0"/>
              </a:rPr>
              <a:t>Amazon Elastic Compute Cloud (EC2)</a:t>
            </a:r>
          </a:p>
        </p:txBody>
      </p:sp>
    </p:spTree>
    <p:extLst>
      <p:ext uri="{BB962C8B-B14F-4D97-AF65-F5344CB8AC3E}">
        <p14:creationId xmlns:p14="http://schemas.microsoft.com/office/powerpoint/2010/main" val="38648293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Triad of Services</a:t>
            </a:r>
            <a:endParaRPr lang="en-US" dirty="0"/>
          </a:p>
        </p:txBody>
      </p:sp>
      <p:cxnSp>
        <p:nvCxnSpPr>
          <p:cNvPr id="30" name="Straight Arrow Connector 29"/>
          <p:cNvCxnSpPr/>
          <p:nvPr/>
        </p:nvCxnSpPr>
        <p:spPr>
          <a:xfrm>
            <a:off x="6542749" y="1928092"/>
            <a:ext cx="2349500" cy="2728201"/>
          </a:xfrm>
          <a:prstGeom prst="straightConnector1">
            <a:avLst/>
          </a:prstGeom>
          <a:ln w="57150">
            <a:solidFill>
              <a:schemeClr val="accent1">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393082" y="5252265"/>
            <a:ext cx="5143567" cy="1"/>
          </a:xfrm>
          <a:prstGeom prst="straightConnector1">
            <a:avLst/>
          </a:prstGeom>
          <a:ln w="57150">
            <a:solidFill>
              <a:schemeClr val="accent5">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638745" y="3621801"/>
            <a:ext cx="1646151" cy="731991"/>
          </a:xfrm>
          <a:prstGeom prst="straightConnector1">
            <a:avLst/>
          </a:prstGeom>
          <a:ln>
            <a:solidFill>
              <a:srgbClr val="F7C027"/>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255833" y="3634293"/>
            <a:ext cx="3029063" cy="1316399"/>
          </a:xfrm>
          <a:prstGeom prst="straightConnector1">
            <a:avLst/>
          </a:prstGeom>
          <a:ln>
            <a:solidFill>
              <a:srgbClr val="F7C027"/>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a:spLocks noChangeArrowheads="1"/>
          </p:cNvSpPr>
          <p:nvPr/>
        </p:nvSpPr>
        <p:spPr bwMode="auto">
          <a:xfrm>
            <a:off x="6378839" y="1604927"/>
            <a:ext cx="917239" cy="338554"/>
          </a:xfrm>
          <a:prstGeom prst="rect">
            <a:avLst/>
          </a:prstGeom>
          <a:noFill/>
          <a:ln w="9525">
            <a:noFill/>
            <a:miter lim="800000"/>
            <a:headEnd/>
            <a:tailEnd/>
          </a:ln>
        </p:spPr>
        <p:txBody>
          <a:bodyPr wrap="none" anchor="ctr" anchorCtr="1">
            <a:spAutoFit/>
          </a:bodyPr>
          <a:lstStyle/>
          <a:p>
            <a:r>
              <a:rPr lang="en-US" sz="1600" b="1" dirty="0">
                <a:solidFill>
                  <a:srgbClr val="494848"/>
                </a:solidFill>
                <a:latin typeface="Fira Sans" panose="020B0503050000020004" pitchFamily="34" charset="0"/>
              </a:rPr>
              <a:t>Latency</a:t>
            </a:r>
          </a:p>
        </p:txBody>
      </p:sp>
      <p:sp>
        <p:nvSpPr>
          <p:cNvPr id="37" name="TextBox 36"/>
          <p:cNvSpPr txBox="1">
            <a:spLocks noChangeArrowheads="1"/>
          </p:cNvSpPr>
          <p:nvPr/>
        </p:nvSpPr>
        <p:spPr bwMode="auto">
          <a:xfrm>
            <a:off x="5693050" y="3653130"/>
            <a:ext cx="1034257" cy="307777"/>
          </a:xfrm>
          <a:prstGeom prst="rect">
            <a:avLst/>
          </a:prstGeom>
          <a:noFill/>
          <a:ln w="9525">
            <a:noFill/>
            <a:miter lim="800000"/>
            <a:headEnd/>
            <a:tailEnd/>
          </a:ln>
        </p:spPr>
        <p:txBody>
          <a:bodyPr wrap="none" anchor="ctr" anchorCtr="1">
            <a:spAutoFit/>
          </a:bodyPr>
          <a:lstStyle/>
          <a:p>
            <a:r>
              <a:rPr lang="en-US" sz="1400" b="1" dirty="0">
                <a:solidFill>
                  <a:srgbClr val="494848"/>
                </a:solidFill>
                <a:latin typeface="Fira Sans" panose="020B0503050000020004" pitchFamily="34" charset="0"/>
              </a:rPr>
              <a:t>Utilization</a:t>
            </a:r>
          </a:p>
        </p:txBody>
      </p:sp>
      <p:cxnSp>
        <p:nvCxnSpPr>
          <p:cNvPr id="38" name="Straight Arrow Connector 37"/>
          <p:cNvCxnSpPr/>
          <p:nvPr/>
        </p:nvCxnSpPr>
        <p:spPr>
          <a:xfrm flipV="1">
            <a:off x="2986748" y="1839061"/>
            <a:ext cx="2472832" cy="2817232"/>
          </a:xfrm>
          <a:prstGeom prst="straightConnector1">
            <a:avLst/>
          </a:prstGeom>
          <a:ln w="57150">
            <a:solidFill>
              <a:schemeClr val="accent2">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1" name="Picture 40" descr="Auto-Scali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89708" y="4656292"/>
            <a:ext cx="1256013" cy="1256013"/>
          </a:xfrm>
          <a:prstGeom prst="rect">
            <a:avLst/>
          </a:prstGeom>
        </p:spPr>
      </p:pic>
      <p:pic>
        <p:nvPicPr>
          <p:cNvPr id="42" name="Picture 41" descr="CloudWatch.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71180" y="4802000"/>
            <a:ext cx="964601" cy="964601"/>
          </a:xfrm>
          <a:prstGeom prst="rect">
            <a:avLst/>
          </a:prstGeom>
        </p:spPr>
      </p:pic>
      <p:sp>
        <p:nvSpPr>
          <p:cNvPr id="44" name="TextBox 43"/>
          <p:cNvSpPr txBox="1"/>
          <p:nvPr/>
        </p:nvSpPr>
        <p:spPr>
          <a:xfrm>
            <a:off x="8284895" y="5744443"/>
            <a:ext cx="1915592" cy="369332"/>
          </a:xfrm>
          <a:prstGeom prst="rect">
            <a:avLst/>
          </a:prstGeom>
          <a:noFill/>
        </p:spPr>
        <p:txBody>
          <a:bodyPr wrap="square" lIns="0" tIns="0" rIns="0" bIns="0" rtlCol="0">
            <a:spAutoFit/>
          </a:bodyPr>
          <a:lstStyle/>
          <a:p>
            <a:pPr algn="ctr"/>
            <a:r>
              <a:rPr lang="en-US" sz="2400" b="1" dirty="0">
                <a:solidFill>
                  <a:srgbClr val="494848"/>
                </a:solidFill>
                <a:latin typeface="Fira Sans" panose="020B0503050000020004" pitchFamily="34" charset="0"/>
              </a:rPr>
              <a:t>CloudWatch</a:t>
            </a:r>
          </a:p>
        </p:txBody>
      </p:sp>
      <p:sp>
        <p:nvSpPr>
          <p:cNvPr id="45" name="TextBox 44"/>
          <p:cNvSpPr txBox="1"/>
          <p:nvPr/>
        </p:nvSpPr>
        <p:spPr>
          <a:xfrm>
            <a:off x="1659919" y="5744443"/>
            <a:ext cx="1915592" cy="369332"/>
          </a:xfrm>
          <a:prstGeom prst="rect">
            <a:avLst/>
          </a:prstGeom>
          <a:noFill/>
        </p:spPr>
        <p:txBody>
          <a:bodyPr wrap="square" lIns="0" tIns="0" rIns="0" bIns="0" rtlCol="0">
            <a:spAutoFit/>
          </a:bodyPr>
          <a:lstStyle/>
          <a:p>
            <a:pPr algn="ctr"/>
            <a:r>
              <a:rPr lang="en-US" sz="2400" b="1" dirty="0">
                <a:solidFill>
                  <a:srgbClr val="494848"/>
                </a:solidFill>
                <a:latin typeface="Fira Sans" panose="020B0503050000020004" pitchFamily="34" charset="0"/>
              </a:rPr>
              <a:t>Auto Scaling</a:t>
            </a:r>
          </a:p>
        </p:txBody>
      </p:sp>
      <p:sp>
        <p:nvSpPr>
          <p:cNvPr id="46" name="TextBox 45"/>
          <p:cNvSpPr txBox="1"/>
          <p:nvPr/>
        </p:nvSpPr>
        <p:spPr>
          <a:xfrm>
            <a:off x="3695480" y="987217"/>
            <a:ext cx="1915592" cy="574644"/>
          </a:xfrm>
          <a:prstGeom prst="rect">
            <a:avLst/>
          </a:prstGeom>
          <a:noFill/>
        </p:spPr>
        <p:txBody>
          <a:bodyPr wrap="square" lIns="0" tIns="0" rIns="0" bIns="0" rtlCol="0">
            <a:spAutoFit/>
          </a:bodyPr>
          <a:lstStyle/>
          <a:p>
            <a:pPr algn="ctr"/>
            <a:r>
              <a:rPr lang="en-US" sz="1867" b="1" dirty="0">
                <a:solidFill>
                  <a:srgbClr val="494848"/>
                </a:solidFill>
                <a:latin typeface="Fira Sans" panose="020B0503050000020004" pitchFamily="34" charset="0"/>
              </a:rPr>
              <a:t>Elastic Load Balancing</a:t>
            </a:r>
          </a:p>
        </p:txBody>
      </p:sp>
      <p:pic>
        <p:nvPicPr>
          <p:cNvPr id="48" name="Picture 47" descr="EC2-Instanc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04260" y="2848628"/>
            <a:ext cx="731520" cy="731520"/>
          </a:xfrm>
          <a:prstGeom prst="rect">
            <a:avLst/>
          </a:prstGeom>
        </p:spPr>
      </p:pic>
      <p:grpSp>
        <p:nvGrpSpPr>
          <p:cNvPr id="49" name="Group 48"/>
          <p:cNvGrpSpPr/>
          <p:nvPr/>
        </p:nvGrpSpPr>
        <p:grpSpPr>
          <a:xfrm>
            <a:off x="4728060" y="2753591"/>
            <a:ext cx="2424288" cy="2345030"/>
            <a:chOff x="3776668" y="3708375"/>
            <a:chExt cx="1709738" cy="1742182"/>
          </a:xfrm>
        </p:grpSpPr>
        <p:sp>
          <p:nvSpPr>
            <p:cNvPr id="50" name="Rounded Rectangle 49"/>
            <p:cNvSpPr/>
            <p:nvPr/>
          </p:nvSpPr>
          <p:spPr>
            <a:xfrm>
              <a:off x="3776668" y="3708375"/>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494848"/>
                </a:solidFill>
                <a:latin typeface="Fira Sans" panose="020B0503050000020004" pitchFamily="34" charset="0"/>
                <a:cs typeface="Arial"/>
              </a:endParaRPr>
            </a:p>
          </p:txBody>
        </p:sp>
        <p:sp>
          <p:nvSpPr>
            <p:cNvPr id="51" name="TextBox 31"/>
            <p:cNvSpPr txBox="1">
              <a:spLocks noChangeArrowheads="1"/>
            </p:cNvSpPr>
            <p:nvPr/>
          </p:nvSpPr>
          <p:spPr bwMode="auto">
            <a:xfrm>
              <a:off x="3859218" y="5199037"/>
              <a:ext cx="1555750" cy="251520"/>
            </a:xfrm>
            <a:prstGeom prst="rect">
              <a:avLst/>
            </a:prstGeom>
            <a:noFill/>
            <a:ln w="9525">
              <a:noFill/>
              <a:miter lim="800000"/>
              <a:headEnd/>
              <a:tailEnd/>
            </a:ln>
          </p:spPr>
          <p:txBody>
            <a:bodyPr>
              <a:spAutoFit/>
            </a:bodyPr>
            <a:lstStyle/>
            <a:p>
              <a:pPr algn="ctr"/>
              <a:r>
                <a:rPr lang="en-US" sz="1600" b="1" dirty="0">
                  <a:solidFill>
                    <a:srgbClr val="494848"/>
                  </a:solidFill>
                  <a:latin typeface="Fira Sans" panose="020B0503050000020004" pitchFamily="34" charset="0"/>
                  <a:ea typeface="Verdana" pitchFamily="34" charset="0"/>
                  <a:cs typeface="Arial"/>
                </a:rPr>
                <a:t>Auto Scaling group</a:t>
              </a:r>
            </a:p>
          </p:txBody>
        </p:sp>
      </p:grpSp>
      <p:pic>
        <p:nvPicPr>
          <p:cNvPr id="52" name="Picture 51" descr="EC2-Instanc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0863" y="5079692"/>
            <a:ext cx="731520" cy="731520"/>
          </a:xfrm>
          <a:prstGeom prst="rect">
            <a:avLst/>
          </a:prstGeom>
        </p:spPr>
      </p:pic>
      <p:pic>
        <p:nvPicPr>
          <p:cNvPr id="67" name="Picture 66" descr="EC2-Instanc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53188" y="2848628"/>
            <a:ext cx="731520" cy="731520"/>
          </a:xfrm>
          <a:prstGeom prst="rect">
            <a:avLst/>
          </a:prstGeom>
        </p:spPr>
      </p:pic>
      <p:sp>
        <p:nvSpPr>
          <p:cNvPr id="68" name="TextBox 67"/>
          <p:cNvSpPr txBox="1">
            <a:spLocks noChangeArrowheads="1"/>
          </p:cNvSpPr>
          <p:nvPr/>
        </p:nvSpPr>
        <p:spPr bwMode="auto">
          <a:xfrm>
            <a:off x="7051054" y="5248252"/>
            <a:ext cx="1808665" cy="338554"/>
          </a:xfrm>
          <a:prstGeom prst="rect">
            <a:avLst/>
          </a:prstGeom>
          <a:noFill/>
          <a:ln w="9525">
            <a:noFill/>
            <a:miter lim="800000"/>
            <a:headEnd/>
            <a:tailEnd/>
          </a:ln>
        </p:spPr>
        <p:txBody>
          <a:bodyPr wrap="square">
            <a:spAutoFit/>
          </a:bodyPr>
          <a:lstStyle/>
          <a:p>
            <a:r>
              <a:rPr lang="en-US" sz="1600" b="1" dirty="0">
                <a:solidFill>
                  <a:srgbClr val="494848"/>
                </a:solidFill>
                <a:latin typeface="Fira Sans" panose="020B0503050000020004" pitchFamily="34" charset="0"/>
              </a:rPr>
              <a:t>Execute AS Policy</a:t>
            </a:r>
          </a:p>
        </p:txBody>
      </p:sp>
      <p:cxnSp>
        <p:nvCxnSpPr>
          <p:cNvPr id="69" name="Elbow Connector 68"/>
          <p:cNvCxnSpPr>
            <a:stCxn id="74" idx="2"/>
            <a:endCxn id="48" idx="0"/>
          </p:cNvCxnSpPr>
          <p:nvPr/>
        </p:nvCxnSpPr>
        <p:spPr>
          <a:xfrm rot="5400000">
            <a:off x="5028482" y="2015277"/>
            <a:ext cx="974892" cy="691812"/>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74" idx="2"/>
          </p:cNvCxnSpPr>
          <p:nvPr/>
        </p:nvCxnSpPr>
        <p:spPr>
          <a:xfrm rot="16200000" flipH="1">
            <a:off x="5752945" y="1982623"/>
            <a:ext cx="974892" cy="757116"/>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Elbow Connector 70"/>
          <p:cNvCxnSpPr/>
          <p:nvPr/>
        </p:nvCxnSpPr>
        <p:spPr>
          <a:xfrm rot="5400000">
            <a:off x="5374388" y="2361180"/>
            <a:ext cx="974891" cy="3"/>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4" name="Picture 7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22510" y="819363"/>
            <a:ext cx="878644" cy="1054373"/>
          </a:xfrm>
          <a:prstGeom prst="rect">
            <a:avLst/>
          </a:prstGeom>
        </p:spPr>
      </p:pic>
      <p:sp>
        <p:nvSpPr>
          <p:cNvPr id="35" name="Oval 34"/>
          <p:cNvSpPr/>
          <p:nvPr/>
        </p:nvSpPr>
        <p:spPr>
          <a:xfrm>
            <a:off x="12007145" y="6038696"/>
            <a:ext cx="171097" cy="17109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7639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par>
                          <p:cTn id="11" fill="hold">
                            <p:stCondLst>
                              <p:cond delay="500"/>
                            </p:stCondLst>
                            <p:childTnLst>
                              <p:par>
                                <p:cTn id="12" presetID="49" presetClass="path" presetSubtype="0" accel="50000" decel="50000" fill="hold" grpId="1" nodeType="afterEffect">
                                  <p:stCondLst>
                                    <p:cond delay="0"/>
                                  </p:stCondLst>
                                  <p:childTnLst>
                                    <p:animMotion origin="layout" path="M 2.70833E-6 -4.81481E-6 L 0.24622 0.43889 " pathEditMode="relative" rAng="0" ptsTypes="AA">
                                      <p:cBhvr>
                                        <p:cTn id="13" dur="2000" fill="hold"/>
                                        <p:tgtEl>
                                          <p:spTgt spid="36"/>
                                        </p:tgtEl>
                                        <p:attrNameLst>
                                          <p:attrName>ppt_x</p:attrName>
                                          <p:attrName>ppt_y</p:attrName>
                                        </p:attrNameLst>
                                      </p:cBhvr>
                                      <p:rCtr x="12305" y="21944"/>
                                    </p:animMotion>
                                  </p:childTnLst>
                                </p:cTn>
                              </p:par>
                            </p:childTnLst>
                          </p:cTn>
                        </p:par>
                        <p:par>
                          <p:cTn id="14" fill="hold">
                            <p:stCondLst>
                              <p:cond delay="2500"/>
                            </p:stCondLst>
                            <p:childTnLst>
                              <p:par>
                                <p:cTn id="15" presetID="22" presetClass="entr" presetSubtype="8"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par>
                                <p:cTn id="18" presetID="22" presetClass="entr" presetSubtype="8"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49" presetClass="path" presetSubtype="0" accel="50000" decel="50000" fill="hold" grpId="1" nodeType="withEffect">
                                  <p:stCondLst>
                                    <p:cond delay="0"/>
                                  </p:stCondLst>
                                  <p:childTnLst>
                                    <p:animMotion origin="layout" path="M 5E-6 -2.59259E-6 L 0.31146 0.18079 " pathEditMode="relative" rAng="0" ptsTypes="AA">
                                      <p:cBhvr>
                                        <p:cTn id="25" dur="2000" fill="hold"/>
                                        <p:tgtEl>
                                          <p:spTgt spid="37"/>
                                        </p:tgtEl>
                                        <p:attrNameLst>
                                          <p:attrName>ppt_x</p:attrName>
                                          <p:attrName>ppt_y</p:attrName>
                                        </p:attrNameLst>
                                      </p:cBhvr>
                                      <p:rCtr x="15573" y="9028"/>
                                    </p:animMotion>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2" nodeType="clickEffect">
                                  <p:stCondLst>
                                    <p:cond delay="0"/>
                                  </p:stCondLst>
                                  <p:childTnLst>
                                    <p:set>
                                      <p:cBhvr>
                                        <p:cTn id="29" dur="1" fill="hold">
                                          <p:stCondLst>
                                            <p:cond delay="0"/>
                                          </p:stCondLst>
                                        </p:cTn>
                                        <p:tgtEl>
                                          <p:spTgt spid="36"/>
                                        </p:tgtEl>
                                        <p:attrNameLst>
                                          <p:attrName>style.visibility</p:attrName>
                                        </p:attrNameLst>
                                      </p:cBhvr>
                                      <p:to>
                                        <p:strVal val="hidden"/>
                                      </p:to>
                                    </p:set>
                                  </p:childTnLst>
                                </p:cTn>
                              </p:par>
                              <p:par>
                                <p:cTn id="30" presetID="1" presetClass="exit" presetSubtype="0" fill="hold" grpId="2" nodeType="withEffect">
                                  <p:stCondLst>
                                    <p:cond delay="0"/>
                                  </p:stCondLst>
                                  <p:childTnLst>
                                    <p:set>
                                      <p:cBhvr>
                                        <p:cTn id="31" dur="1" fill="hold">
                                          <p:stCondLst>
                                            <p:cond delay="0"/>
                                          </p:stCondLst>
                                        </p:cTn>
                                        <p:tgtEl>
                                          <p:spTgt spid="37"/>
                                        </p:tgtEl>
                                        <p:attrNameLst>
                                          <p:attrName>style.visibility</p:attrName>
                                        </p:attrNameLst>
                                      </p:cBhvr>
                                      <p:to>
                                        <p:strVal val="hidden"/>
                                      </p:to>
                                    </p:set>
                                  </p:childTnLst>
                                </p:cTn>
                              </p:par>
                            </p:childTnLst>
                          </p:cTn>
                        </p:par>
                        <p:par>
                          <p:cTn id="32" fill="hold">
                            <p:stCondLst>
                              <p:cond delay="0"/>
                            </p:stCondLst>
                            <p:childTnLst>
                              <p:par>
                                <p:cTn id="33" presetID="22" presetClass="entr" presetSubtype="2"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right)">
                                      <p:cBhvr>
                                        <p:cTn id="35" dur="500"/>
                                        <p:tgtEl>
                                          <p:spTgt spid="32"/>
                                        </p:tgtEl>
                                      </p:cBhvr>
                                    </p:animEffect>
                                  </p:childTnLst>
                                </p:cTn>
                              </p:par>
                            </p:childTnLst>
                          </p:cTn>
                        </p:par>
                        <p:par>
                          <p:cTn id="36" fill="hold">
                            <p:stCondLst>
                              <p:cond delay="500"/>
                            </p:stCondLst>
                            <p:childTnLst>
                              <p:par>
                                <p:cTn id="37" presetID="1" presetClass="entr" presetSubtype="0" fill="hold" grpId="1" nodeType="after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par>
                          <p:cTn id="39" fill="hold">
                            <p:stCondLst>
                              <p:cond delay="500"/>
                            </p:stCondLst>
                            <p:childTnLst>
                              <p:par>
                                <p:cTn id="40" presetID="35" presetClass="path" presetSubtype="0" accel="50000" decel="50000" fill="hold" grpId="0" nodeType="afterEffect">
                                  <p:stCondLst>
                                    <p:cond delay="0"/>
                                  </p:stCondLst>
                                  <p:childTnLst>
                                    <p:animMotion origin="layout" path="M -3.95833E-6 -4.81481E-6 L -0.60729 0.0007 " pathEditMode="relative" rAng="0" ptsTypes="AA">
                                      <p:cBhvr>
                                        <p:cTn id="41" dur="2000" fill="hold"/>
                                        <p:tgtEl>
                                          <p:spTgt spid="68"/>
                                        </p:tgtEl>
                                        <p:attrNameLst>
                                          <p:attrName>ppt_x</p:attrName>
                                          <p:attrName>ppt_y</p:attrName>
                                        </p:attrNameLst>
                                      </p:cBhvr>
                                      <p:rCtr x="-30365" y="23"/>
                                    </p:animMotion>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2" nodeType="clickEffect">
                                  <p:stCondLst>
                                    <p:cond delay="0"/>
                                  </p:stCondLst>
                                  <p:childTnLst>
                                    <p:set>
                                      <p:cBhvr>
                                        <p:cTn id="45" dur="1" fill="hold">
                                          <p:stCondLst>
                                            <p:cond delay="0"/>
                                          </p:stCondLst>
                                        </p:cTn>
                                        <p:tgtEl>
                                          <p:spTgt spid="68"/>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par>
                          <p:cTn id="49" fill="hold">
                            <p:stCondLst>
                              <p:cond delay="0"/>
                            </p:stCondLst>
                            <p:childTnLst>
                              <p:par>
                                <p:cTn id="50" presetID="0" presetClass="path" presetSubtype="0" accel="50000" decel="50000" fill="hold" nodeType="afterEffect">
                                  <p:stCondLst>
                                    <p:cond delay="0"/>
                                  </p:stCondLst>
                                  <p:childTnLst>
                                    <p:animMotion origin="layout" path="M -1.66667E-6 1.23457E-7 L 0.34219 -0.325 " pathEditMode="relative" rAng="0" ptsTypes="AA">
                                      <p:cBhvr>
                                        <p:cTn id="51" dur="2000" fill="hold"/>
                                        <p:tgtEl>
                                          <p:spTgt spid="52"/>
                                        </p:tgtEl>
                                        <p:attrNameLst>
                                          <p:attrName>ppt_x</p:attrName>
                                          <p:attrName>ppt_y</p:attrName>
                                        </p:attrNameLst>
                                      </p:cBhvr>
                                      <p:rCtr x="16910" y="-16235"/>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up)">
                                      <p:cBhvr>
                                        <p:cTn id="61" dur="500"/>
                                        <p:tgtEl>
                                          <p:spTgt spid="71"/>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P spid="37" grpId="0"/>
      <p:bldP spid="37" grpId="1"/>
      <p:bldP spid="37" grpId="2"/>
      <p:bldP spid="68" grpId="0"/>
      <p:bldP spid="68" grpId="1"/>
      <p:bldP spid="68" grpId="2"/>
      <p:bldP spid="3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2866960" y="1648595"/>
            <a:ext cx="8303779" cy="3301651"/>
          </a:xfrm>
          <a:prstGeom prst="roundRect">
            <a:avLst>
              <a:gd name="adj" fmla="val 9818"/>
            </a:avLst>
          </a:prstGeom>
          <a:solidFill>
            <a:schemeClr val="bg1"/>
          </a:solidFill>
          <a:ln w="19050">
            <a:solidFill>
              <a:srgbClr val="2479BE"/>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8" name="Content Placeholder 2"/>
          <p:cNvSpPr>
            <a:spLocks noGrp="1"/>
          </p:cNvSpPr>
          <p:nvPr>
            <p:ph idx="1"/>
          </p:nvPr>
        </p:nvSpPr>
        <p:spPr>
          <a:xfrm>
            <a:off x="2924256" y="1823496"/>
            <a:ext cx="8068209" cy="3898717"/>
          </a:xfrm>
        </p:spPr>
        <p:txBody>
          <a:bodyPr/>
          <a:lstStyle/>
          <a:p>
            <a:r>
              <a:rPr lang="en-US" dirty="0"/>
              <a:t>Distributes traffic across multiple EC2 instances, in multiple Availability Zones</a:t>
            </a:r>
          </a:p>
          <a:p>
            <a:r>
              <a:rPr lang="en-US" dirty="0">
                <a:sym typeface="Chalkduster" charset="0"/>
              </a:rPr>
              <a:t>Supports health checks to detect unhealthy Amazon EC2 instances</a:t>
            </a:r>
          </a:p>
          <a:p>
            <a:r>
              <a:rPr lang="en-US" dirty="0">
                <a:sym typeface="Chalkduster" charset="0"/>
              </a:rPr>
              <a:t>Supports the routing and load balancing of HTTP, HTTPS, SSL, and TCP traffic to Amazon EC2 instances</a:t>
            </a:r>
          </a:p>
          <a:p>
            <a:endParaRPr lang="en-US" dirty="0"/>
          </a:p>
        </p:txBody>
      </p:sp>
      <p:sp>
        <p:nvSpPr>
          <p:cNvPr id="2" name="Title 1"/>
          <p:cNvSpPr>
            <a:spLocks noGrp="1"/>
          </p:cNvSpPr>
          <p:nvPr>
            <p:ph type="title"/>
          </p:nvPr>
        </p:nvSpPr>
        <p:spPr/>
        <p:txBody>
          <a:bodyPr/>
          <a:lstStyle/>
          <a:p>
            <a:r>
              <a:rPr lang="en-US"/>
              <a:t>Elastic Load Balancing</a:t>
            </a:r>
            <a:endParaRPr lang="en-US" dirty="0"/>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1" name="Rectangle 10"/>
          <p:cNvSpPr>
            <a:spLocks/>
          </p:cNvSpPr>
          <p:nvPr/>
        </p:nvSpPr>
        <p:spPr bwMode="auto">
          <a:xfrm>
            <a:off x="936304" y="3389227"/>
            <a:ext cx="1710073" cy="125075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anchor="ctr"/>
          <a:lstStyle/>
          <a:p>
            <a:pPr algn="ctr">
              <a:defRPr/>
            </a:pPr>
            <a:r>
              <a:rPr lang="en-US" sz="2133" dirty="0">
                <a:latin typeface="Fira Sans" panose="020B0503050000020004" pitchFamily="34" charset="0"/>
                <a:cs typeface="Chalkduster" charset="0"/>
                <a:sym typeface="Chalkduster" charset="0"/>
              </a:rPr>
              <a:t>Elastic Load Balancing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0" y="2256696"/>
            <a:ext cx="777509" cy="933011"/>
          </a:xfrm>
          <a:prstGeom prst="rect">
            <a:avLst/>
          </a:prstGeom>
        </p:spPr>
      </p:pic>
    </p:spTree>
    <p:extLst>
      <p:ext uri="{BB962C8B-B14F-4D97-AF65-F5344CB8AC3E}">
        <p14:creationId xmlns:p14="http://schemas.microsoft.com/office/powerpoint/2010/main" val="14406340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068" y="5071246"/>
            <a:ext cx="726376" cy="766729"/>
          </a:xfrm>
          <a:prstGeom prst="rect">
            <a:avLst/>
          </a:prstGeom>
        </p:spPr>
      </p:pic>
      <p:cxnSp>
        <p:nvCxnSpPr>
          <p:cNvPr id="27" name="Straight Arrow Connector 26"/>
          <p:cNvCxnSpPr/>
          <p:nvPr/>
        </p:nvCxnSpPr>
        <p:spPr>
          <a:xfrm>
            <a:off x="5584571" y="4009096"/>
            <a:ext cx="0" cy="141513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338339" y="4025947"/>
            <a:ext cx="0" cy="119508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326771" y="925482"/>
            <a:ext cx="10515600" cy="4351338"/>
          </a:xfrm>
        </p:spPr>
        <p:txBody>
          <a:bodyPr/>
          <a:lstStyle/>
          <a:p>
            <a:r>
              <a:rPr lang="en-US" dirty="0"/>
              <a:t>Register instances with your load balancer.</a:t>
            </a:r>
          </a:p>
        </p:txBody>
      </p:sp>
      <p:sp>
        <p:nvSpPr>
          <p:cNvPr id="2" name="Title 1"/>
          <p:cNvSpPr>
            <a:spLocks noGrp="1"/>
          </p:cNvSpPr>
          <p:nvPr>
            <p:ph type="title"/>
          </p:nvPr>
        </p:nvSpPr>
        <p:spPr/>
        <p:txBody>
          <a:bodyPr/>
          <a:lstStyle/>
          <a:p>
            <a:r>
              <a:rPr lang="en-US"/>
              <a:t>Classic Load Balancer - How It Works</a:t>
            </a:r>
            <a:endParaRPr lang="en-US" dirty="0"/>
          </a:p>
        </p:txBody>
      </p:sp>
      <p:sp>
        <p:nvSpPr>
          <p:cNvPr id="4" name="Rounded Rectangle 3"/>
          <p:cNvSpPr/>
          <p:nvPr/>
        </p:nvSpPr>
        <p:spPr>
          <a:xfrm>
            <a:off x="3701878" y="3141145"/>
            <a:ext cx="4733668" cy="330784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Fira Sans" panose="020B0503050000020004" pitchFamily="34" charset="0"/>
              <a:cs typeface="Aria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6316" y="2789358"/>
            <a:ext cx="804672" cy="525272"/>
          </a:xfrm>
          <a:prstGeom prst="rect">
            <a:avLst/>
          </a:prstGeom>
        </p:spPr>
      </p:pic>
      <p:pic>
        <p:nvPicPr>
          <p:cNvPr id="6" name="Picture 5"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453" y="1813998"/>
            <a:ext cx="975360" cy="975360"/>
          </a:xfrm>
          <a:prstGeom prst="rect">
            <a:avLst/>
          </a:prstGeom>
        </p:spPr>
      </p:pic>
      <p:pic>
        <p:nvPicPr>
          <p:cNvPr id="7" name="Picture 6"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8676" y="1813998"/>
            <a:ext cx="975360" cy="975360"/>
          </a:xfrm>
          <a:prstGeom prst="rect">
            <a:avLst/>
          </a:prstGeom>
        </p:spPr>
      </p:pic>
      <p:pic>
        <p:nvPicPr>
          <p:cNvPr id="8" name="Picture 7"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4899" y="1817403"/>
            <a:ext cx="975360" cy="97536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036" y="5078848"/>
            <a:ext cx="726376" cy="766729"/>
          </a:xfrm>
          <a:prstGeom prst="rect">
            <a:avLst/>
          </a:prstGeom>
        </p:spPr>
      </p:pic>
      <p:cxnSp>
        <p:nvCxnSpPr>
          <p:cNvPr id="28" name="Straight Arrow Connector 27"/>
          <p:cNvCxnSpPr/>
          <p:nvPr/>
        </p:nvCxnSpPr>
        <p:spPr>
          <a:xfrm>
            <a:off x="6907004" y="2659683"/>
            <a:ext cx="4073" cy="93555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6180899" y="2659682"/>
            <a:ext cx="10784" cy="937291"/>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5420135" y="2662714"/>
            <a:ext cx="10535" cy="93425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847044" y="4108329"/>
            <a:ext cx="0" cy="96291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7306392" y="4065934"/>
            <a:ext cx="0" cy="1315283"/>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2"/>
          <p:cNvSpPr txBox="1">
            <a:spLocks noChangeArrowheads="1"/>
          </p:cNvSpPr>
          <p:nvPr/>
        </p:nvSpPr>
        <p:spPr bwMode="auto">
          <a:xfrm>
            <a:off x="4230444" y="6001314"/>
            <a:ext cx="2076451" cy="215444"/>
          </a:xfrm>
          <a:prstGeom prst="rect">
            <a:avLst/>
          </a:prstGeom>
          <a:noFill/>
          <a:ln w="9525">
            <a:noFill/>
            <a:miter lim="800000"/>
            <a:headEnd/>
            <a:tailEnd/>
          </a:ln>
        </p:spPr>
        <p:txBody>
          <a:bodyPr>
            <a:spAutoFit/>
          </a:bodyPr>
          <a:lstStyle/>
          <a:p>
            <a:pPr algn="ctr"/>
            <a:r>
              <a:rPr lang="en-US" sz="800" b="1" dirty="0">
                <a:solidFill>
                  <a:srgbClr val="F7981F"/>
                </a:solidFill>
                <a:latin typeface="Fira Sans" panose="020B0503050000020004" pitchFamily="34" charset="0"/>
                <a:ea typeface="Verdana" pitchFamily="34" charset="0"/>
                <a:cs typeface="Helvetica Neue"/>
              </a:rPr>
              <a:t>Availability Zone A</a:t>
            </a:r>
          </a:p>
        </p:txBody>
      </p:sp>
      <p:sp>
        <p:nvSpPr>
          <p:cNvPr id="40" name="TextBox 32"/>
          <p:cNvSpPr txBox="1">
            <a:spLocks noChangeArrowheads="1"/>
          </p:cNvSpPr>
          <p:nvPr/>
        </p:nvSpPr>
        <p:spPr bwMode="auto">
          <a:xfrm>
            <a:off x="6073092" y="6001314"/>
            <a:ext cx="2076451" cy="215444"/>
          </a:xfrm>
          <a:prstGeom prst="rect">
            <a:avLst/>
          </a:prstGeom>
          <a:noFill/>
          <a:ln w="9525">
            <a:noFill/>
            <a:miter lim="800000"/>
            <a:headEnd/>
            <a:tailEnd/>
          </a:ln>
        </p:spPr>
        <p:txBody>
          <a:bodyPr>
            <a:spAutoFit/>
          </a:bodyPr>
          <a:lstStyle/>
          <a:p>
            <a:pPr algn="ctr"/>
            <a:r>
              <a:rPr lang="en-US" sz="800" b="1" dirty="0">
                <a:solidFill>
                  <a:srgbClr val="F7981F"/>
                </a:solidFill>
                <a:latin typeface="Fira Sans" panose="020B0503050000020004" pitchFamily="34" charset="0"/>
                <a:ea typeface="Verdana" pitchFamily="34" charset="0"/>
                <a:cs typeface="Helvetica Neue"/>
              </a:rPr>
              <a:t>Availability Zone B</a:t>
            </a:r>
          </a:p>
        </p:txBody>
      </p:sp>
      <p:sp>
        <p:nvSpPr>
          <p:cNvPr id="41" name="Rounded Rectangle 40"/>
          <p:cNvSpPr/>
          <p:nvPr/>
        </p:nvSpPr>
        <p:spPr>
          <a:xfrm>
            <a:off x="6314221" y="3422255"/>
            <a:ext cx="1594196" cy="282528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Fira Sans" panose="020B0503050000020004" pitchFamily="34" charset="0"/>
              <a:cs typeface="Helvetica Neue"/>
            </a:endParaRPr>
          </a:p>
        </p:txBody>
      </p:sp>
      <p:sp>
        <p:nvSpPr>
          <p:cNvPr id="42" name="Rounded Rectangle 41"/>
          <p:cNvSpPr/>
          <p:nvPr/>
        </p:nvSpPr>
        <p:spPr>
          <a:xfrm>
            <a:off x="4474515" y="3422255"/>
            <a:ext cx="1594196" cy="282528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Fira Sans" panose="020B0503050000020004" pitchFamily="34" charset="0"/>
              <a:cs typeface="Helvetica Neue"/>
            </a:endParaRPr>
          </a:p>
        </p:txBody>
      </p:sp>
      <p:cxnSp>
        <p:nvCxnSpPr>
          <p:cNvPr id="49" name="Straight Arrow Connector 48"/>
          <p:cNvCxnSpPr/>
          <p:nvPr/>
        </p:nvCxnSpPr>
        <p:spPr>
          <a:xfrm>
            <a:off x="7082629" y="4009096"/>
            <a:ext cx="0" cy="119508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4710988" y="3596973"/>
            <a:ext cx="2944709" cy="5098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133" dirty="0">
                <a:latin typeface="Fira Sans" panose="020B0503050000020004" pitchFamily="34" charset="0"/>
              </a:rPr>
              <a:t>load balancer</a:t>
            </a:r>
          </a:p>
        </p:txBody>
      </p:sp>
      <p:cxnSp>
        <p:nvCxnSpPr>
          <p:cNvPr id="57" name="Straight Arrow Connector 56"/>
          <p:cNvCxnSpPr/>
          <p:nvPr/>
        </p:nvCxnSpPr>
        <p:spPr>
          <a:xfrm>
            <a:off x="5117097" y="4125180"/>
            <a:ext cx="0" cy="96291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236900" y="5332606"/>
            <a:ext cx="364202" cy="461665"/>
          </a:xfrm>
          <a:prstGeom prst="rect">
            <a:avLst/>
          </a:prstGeom>
          <a:noFill/>
        </p:spPr>
        <p:txBody>
          <a:bodyPr wrap="none" rtlCol="0">
            <a:spAutoFit/>
          </a:bodyPr>
          <a:lstStyle/>
          <a:p>
            <a:r>
              <a:rPr lang="en-US" sz="2400" b="1" dirty="0">
                <a:solidFill>
                  <a:srgbClr val="FF0000"/>
                </a:solidFill>
                <a:latin typeface="Fira Sans" panose="020B0503050000020004" pitchFamily="34" charset="0"/>
              </a:rPr>
              <a:t>X</a:t>
            </a:r>
          </a:p>
        </p:txBody>
      </p:sp>
      <p:sp>
        <p:nvSpPr>
          <p:cNvPr id="24" name="Rounded Rectangle 23"/>
          <p:cNvSpPr/>
          <p:nvPr/>
        </p:nvSpPr>
        <p:spPr bwMode="auto">
          <a:xfrm>
            <a:off x="10572027" y="826161"/>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3313" y="965505"/>
            <a:ext cx="878644" cy="1054373"/>
          </a:xfrm>
          <a:prstGeom prst="rect">
            <a:avLst/>
          </a:prstGeom>
        </p:spPr>
      </p:pic>
    </p:spTree>
    <p:extLst>
      <p:ext uri="{BB962C8B-B14F-4D97-AF65-F5344CB8AC3E}">
        <p14:creationId xmlns:p14="http://schemas.microsoft.com/office/powerpoint/2010/main" val="8634204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1500"/>
                            </p:stCondLst>
                            <p:childTnLst>
                              <p:par>
                                <p:cTn id="8" presetID="1" presetClass="exit" presetSubtype="0" fill="hold" nodeType="afterEffect">
                                  <p:stCondLst>
                                    <p:cond delay="1250"/>
                                  </p:stCondLst>
                                  <p:childTnLst>
                                    <p:set>
                                      <p:cBhvr>
                                        <p:cTn id="9"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ed Rectangle 62"/>
          <p:cNvSpPr/>
          <p:nvPr/>
        </p:nvSpPr>
        <p:spPr>
          <a:xfrm>
            <a:off x="7911731" y="5693341"/>
            <a:ext cx="2766580" cy="1062576"/>
          </a:xfrm>
          <a:prstGeom prst="round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b"/>
          <a:lstStyle/>
          <a:p>
            <a:r>
              <a:rPr lang="en-US" sz="1467" b="1" dirty="0">
                <a:solidFill>
                  <a:srgbClr val="494848"/>
                </a:solidFill>
                <a:latin typeface="Fira Sans" panose="020B0503050000020004" pitchFamily="34" charset="0"/>
              </a:rPr>
              <a:t>Target Group /mobile   </a:t>
            </a:r>
          </a:p>
        </p:txBody>
      </p:sp>
      <p:cxnSp>
        <p:nvCxnSpPr>
          <p:cNvPr id="102" name="Elbow Connector 101"/>
          <p:cNvCxnSpPr>
            <a:endCxn id="86" idx="0"/>
          </p:cNvCxnSpPr>
          <p:nvPr/>
        </p:nvCxnSpPr>
        <p:spPr>
          <a:xfrm rot="5400000">
            <a:off x="6488369" y="4959627"/>
            <a:ext cx="1178351" cy="798904"/>
          </a:xfrm>
          <a:prstGeom prst="bentConnector3">
            <a:avLst>
              <a:gd name="adj1" fmla="val 57304"/>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Content Placeholder 2"/>
          <p:cNvSpPr>
            <a:spLocks noGrp="1"/>
          </p:cNvSpPr>
          <p:nvPr>
            <p:ph idx="1"/>
          </p:nvPr>
        </p:nvSpPr>
        <p:spPr>
          <a:xfrm>
            <a:off x="311088" y="1014192"/>
            <a:ext cx="10515600" cy="4351338"/>
          </a:xfrm>
        </p:spPr>
        <p:txBody>
          <a:bodyPr/>
          <a:lstStyle/>
          <a:p>
            <a:r>
              <a:rPr lang="en-US" dirty="0"/>
              <a:t>Register instances as targets in a target group, and route traffic to a target group.</a:t>
            </a:r>
          </a:p>
        </p:txBody>
      </p:sp>
      <p:sp>
        <p:nvSpPr>
          <p:cNvPr id="2" name="Title 1"/>
          <p:cNvSpPr>
            <a:spLocks noGrp="1"/>
          </p:cNvSpPr>
          <p:nvPr>
            <p:ph type="title"/>
          </p:nvPr>
        </p:nvSpPr>
        <p:spPr/>
        <p:txBody>
          <a:bodyPr/>
          <a:lstStyle/>
          <a:p>
            <a:r>
              <a:rPr lang="en-US"/>
              <a:t>Application Load Balancer – How It Works</a:t>
            </a:r>
            <a:endParaRPr lang="en-US" dirty="0"/>
          </a:p>
        </p:txBody>
      </p:sp>
      <p:pic>
        <p:nvPicPr>
          <p:cNvPr id="20" name="Picture 19" descr="Cli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207" y="1735338"/>
            <a:ext cx="975360" cy="975360"/>
          </a:xfrm>
          <a:prstGeom prst="rect">
            <a:avLst/>
          </a:prstGeom>
        </p:spPr>
      </p:pic>
      <p:pic>
        <p:nvPicPr>
          <p:cNvPr id="21" name="Picture 20" descr="Cli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430" y="1735338"/>
            <a:ext cx="975360" cy="975360"/>
          </a:xfrm>
          <a:prstGeom prst="rect">
            <a:avLst/>
          </a:prstGeom>
        </p:spPr>
      </p:pic>
      <p:pic>
        <p:nvPicPr>
          <p:cNvPr id="22" name="Picture 21" descr="Cli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653" y="1738743"/>
            <a:ext cx="975360" cy="975360"/>
          </a:xfrm>
          <a:prstGeom prst="rect">
            <a:avLst/>
          </a:prstGeom>
        </p:spPr>
      </p:pic>
      <p:cxnSp>
        <p:nvCxnSpPr>
          <p:cNvPr id="24" name="Straight Arrow Connector 23"/>
          <p:cNvCxnSpPr/>
          <p:nvPr/>
        </p:nvCxnSpPr>
        <p:spPr>
          <a:xfrm>
            <a:off x="6106728" y="2558044"/>
            <a:ext cx="4073" cy="93555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5380623" y="2558043"/>
            <a:ext cx="10784" cy="937291"/>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619859" y="2561075"/>
            <a:ext cx="10535" cy="93425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904742" y="3518313"/>
            <a:ext cx="2944709" cy="5098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133" dirty="0">
                <a:solidFill>
                  <a:schemeClr val="bg1"/>
                </a:solidFill>
                <a:latin typeface="Fira Sans" panose="020B0503050000020004" pitchFamily="34" charset="0"/>
              </a:rPr>
              <a:t>load balancer</a:t>
            </a:r>
          </a:p>
        </p:txBody>
      </p:sp>
      <p:cxnSp>
        <p:nvCxnSpPr>
          <p:cNvPr id="39" name="Straight Connector 38"/>
          <p:cNvCxnSpPr>
            <a:stCxn id="34" idx="2"/>
          </p:cNvCxnSpPr>
          <p:nvPr/>
        </p:nvCxnSpPr>
        <p:spPr>
          <a:xfrm rot="5400000">
            <a:off x="4666151" y="3986418"/>
            <a:ext cx="669223" cy="752673"/>
          </a:xfrm>
          <a:prstGeom prst="bentConnector2">
            <a:avLst/>
          </a:prstGeom>
          <a:ln w="19050"/>
        </p:spPr>
        <p:style>
          <a:lnRef idx="2">
            <a:schemeClr val="dk1"/>
          </a:lnRef>
          <a:fillRef idx="0">
            <a:schemeClr val="dk1"/>
          </a:fillRef>
          <a:effectRef idx="1">
            <a:schemeClr val="dk1"/>
          </a:effectRef>
          <a:fontRef idx="minor">
            <a:schemeClr val="tx1"/>
          </a:fontRef>
        </p:style>
      </p:cxnSp>
      <p:sp>
        <p:nvSpPr>
          <p:cNvPr id="45" name="Rounded Rectangle 44"/>
          <p:cNvSpPr/>
          <p:nvPr/>
        </p:nvSpPr>
        <p:spPr>
          <a:xfrm>
            <a:off x="1669178" y="4442452"/>
            <a:ext cx="2944709" cy="5098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133" dirty="0">
                <a:solidFill>
                  <a:srgbClr val="494848"/>
                </a:solidFill>
                <a:latin typeface="Fira Sans" panose="020B0503050000020004" pitchFamily="34" charset="0"/>
              </a:rPr>
              <a:t>Listener</a:t>
            </a:r>
          </a:p>
        </p:txBody>
      </p:sp>
      <p:sp>
        <p:nvSpPr>
          <p:cNvPr id="46" name="Rounded Rectangle 45"/>
          <p:cNvSpPr/>
          <p:nvPr/>
        </p:nvSpPr>
        <p:spPr>
          <a:xfrm>
            <a:off x="5988309" y="4442452"/>
            <a:ext cx="2944709" cy="5098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133" dirty="0">
                <a:solidFill>
                  <a:srgbClr val="494848"/>
                </a:solidFill>
                <a:latin typeface="Fira Sans" panose="020B0503050000020004" pitchFamily="34" charset="0"/>
              </a:rPr>
              <a:t>Listener</a:t>
            </a:r>
          </a:p>
        </p:txBody>
      </p:sp>
      <p:cxnSp>
        <p:nvCxnSpPr>
          <p:cNvPr id="50" name="Straight Connector 49"/>
          <p:cNvCxnSpPr>
            <a:endCxn id="46" idx="1"/>
          </p:cNvCxnSpPr>
          <p:nvPr/>
        </p:nvCxnSpPr>
        <p:spPr>
          <a:xfrm>
            <a:off x="5385437" y="4697366"/>
            <a:ext cx="602872" cy="1"/>
          </a:xfrm>
          <a:prstGeom prst="line">
            <a:avLst/>
          </a:prstGeom>
          <a:ln w="19050"/>
        </p:spPr>
        <p:style>
          <a:lnRef idx="2">
            <a:schemeClr val="dk1"/>
          </a:lnRef>
          <a:fillRef idx="0">
            <a:schemeClr val="dk1"/>
          </a:fillRef>
          <a:effectRef idx="1">
            <a:schemeClr val="dk1"/>
          </a:effectRef>
          <a:fontRef idx="minor">
            <a:schemeClr val="tx1"/>
          </a:fontRef>
        </p:style>
      </p:cxnSp>
      <p:sp>
        <p:nvSpPr>
          <p:cNvPr id="51" name="Oval 50"/>
          <p:cNvSpPr/>
          <p:nvPr/>
        </p:nvSpPr>
        <p:spPr>
          <a:xfrm>
            <a:off x="1737895" y="4508497"/>
            <a:ext cx="883963" cy="3777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b="1" dirty="0">
                <a:solidFill>
                  <a:srgbClr val="494848"/>
                </a:solidFill>
                <a:latin typeface="Fira Sans" panose="020B0503050000020004" pitchFamily="34" charset="0"/>
              </a:rPr>
              <a:t>Rule</a:t>
            </a:r>
          </a:p>
        </p:txBody>
      </p:sp>
      <p:sp>
        <p:nvSpPr>
          <p:cNvPr id="52" name="Oval 51"/>
          <p:cNvSpPr/>
          <p:nvPr/>
        </p:nvSpPr>
        <p:spPr>
          <a:xfrm>
            <a:off x="6037345" y="4508497"/>
            <a:ext cx="883963" cy="3777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b="1" dirty="0">
                <a:solidFill>
                  <a:srgbClr val="494848"/>
                </a:solidFill>
                <a:latin typeface="Fira Sans" panose="020B0503050000020004" pitchFamily="34" charset="0"/>
              </a:rPr>
              <a:t>Rule</a:t>
            </a:r>
          </a:p>
        </p:txBody>
      </p:sp>
      <p:sp>
        <p:nvSpPr>
          <p:cNvPr id="53" name="Oval 52"/>
          <p:cNvSpPr/>
          <p:nvPr/>
        </p:nvSpPr>
        <p:spPr>
          <a:xfrm>
            <a:off x="8034711" y="4508497"/>
            <a:ext cx="883963" cy="3777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b="1" dirty="0">
                <a:solidFill>
                  <a:srgbClr val="494848"/>
                </a:solidFill>
                <a:latin typeface="Fira Sans" panose="020B0503050000020004" pitchFamily="34" charset="0"/>
              </a:rPr>
              <a:t>Rule</a:t>
            </a:r>
          </a:p>
        </p:txBody>
      </p:sp>
      <p:sp>
        <p:nvSpPr>
          <p:cNvPr id="68" name="Rounded Rectangle 67"/>
          <p:cNvSpPr/>
          <p:nvPr/>
        </p:nvSpPr>
        <p:spPr>
          <a:xfrm>
            <a:off x="1672224" y="5693341"/>
            <a:ext cx="2766580" cy="1062576"/>
          </a:xfrm>
          <a:prstGeom prst="round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sz="1467" b="1" dirty="0">
                <a:solidFill>
                  <a:srgbClr val="494848"/>
                </a:solidFill>
                <a:latin typeface="Fira Sans" panose="020B0503050000020004" pitchFamily="34" charset="0"/>
              </a:rPr>
              <a:t>Target Group</a:t>
            </a:r>
          </a:p>
        </p:txBody>
      </p:sp>
      <p:cxnSp>
        <p:nvCxnSpPr>
          <p:cNvPr id="74" name="Elbow Connector 73"/>
          <p:cNvCxnSpPr>
            <a:stCxn id="45" idx="2"/>
            <a:endCxn id="83" idx="0"/>
          </p:cNvCxnSpPr>
          <p:nvPr/>
        </p:nvCxnSpPr>
        <p:spPr>
          <a:xfrm rot="5400000">
            <a:off x="2322887" y="5135248"/>
            <a:ext cx="1001615" cy="635681"/>
          </a:xfrm>
          <a:prstGeom prst="bentConnector3">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Rounded Rectangle 78"/>
          <p:cNvSpPr/>
          <p:nvPr/>
        </p:nvSpPr>
        <p:spPr>
          <a:xfrm>
            <a:off x="4826204" y="5693341"/>
            <a:ext cx="2766580" cy="1062576"/>
          </a:xfrm>
          <a:prstGeom prst="round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b"/>
          <a:lstStyle/>
          <a:p>
            <a:r>
              <a:rPr lang="en-US" sz="1467" b="1" dirty="0">
                <a:solidFill>
                  <a:srgbClr val="494848"/>
                </a:solidFill>
                <a:latin typeface="Fira Sans" panose="020B0503050000020004" pitchFamily="34" charset="0"/>
              </a:rPr>
              <a:t>Target Group /</a:t>
            </a:r>
            <a:r>
              <a:rPr lang="en-US" sz="1467" b="1" dirty="0" err="1">
                <a:solidFill>
                  <a:srgbClr val="494848"/>
                </a:solidFill>
                <a:latin typeface="Fira Sans" panose="020B0503050000020004" pitchFamily="34" charset="0"/>
              </a:rPr>
              <a:t>api</a:t>
            </a:r>
            <a:r>
              <a:rPr lang="en-US" sz="1467" b="1" dirty="0">
                <a:solidFill>
                  <a:srgbClr val="494848"/>
                </a:solidFill>
                <a:latin typeface="Fira Sans" panose="020B0503050000020004" pitchFamily="34" charset="0"/>
              </a:rPr>
              <a:t>   </a:t>
            </a:r>
          </a:p>
        </p:txBody>
      </p:sp>
      <p:sp>
        <p:nvSpPr>
          <p:cNvPr id="83" name="Rounded Rectangle 82"/>
          <p:cNvSpPr/>
          <p:nvPr/>
        </p:nvSpPr>
        <p:spPr>
          <a:xfrm>
            <a:off x="2063870" y="5953895"/>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67" b="1" dirty="0">
                <a:solidFill>
                  <a:srgbClr val="494848"/>
                </a:solidFill>
                <a:latin typeface="Fira Sans" panose="020B0503050000020004" pitchFamily="34" charset="0"/>
              </a:rPr>
              <a:t>Target</a:t>
            </a:r>
          </a:p>
        </p:txBody>
      </p:sp>
      <p:sp>
        <p:nvSpPr>
          <p:cNvPr id="84" name="Rounded Rectangle 83"/>
          <p:cNvSpPr/>
          <p:nvPr/>
        </p:nvSpPr>
        <p:spPr>
          <a:xfrm>
            <a:off x="3284371" y="5953895"/>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67" b="1" dirty="0">
                <a:solidFill>
                  <a:srgbClr val="494848"/>
                </a:solidFill>
                <a:latin typeface="Fira Sans" panose="020B0503050000020004" pitchFamily="34" charset="0"/>
              </a:rPr>
              <a:t>Target</a:t>
            </a:r>
          </a:p>
        </p:txBody>
      </p:sp>
      <p:sp>
        <p:nvSpPr>
          <p:cNvPr id="85" name="Rounded Rectangle 84"/>
          <p:cNvSpPr/>
          <p:nvPr/>
        </p:nvSpPr>
        <p:spPr>
          <a:xfrm>
            <a:off x="5000761" y="5953895"/>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67" b="1" dirty="0">
                <a:solidFill>
                  <a:srgbClr val="494848"/>
                </a:solidFill>
                <a:latin typeface="Fira Sans" panose="020B0503050000020004" pitchFamily="34" charset="0"/>
              </a:rPr>
              <a:t>Target</a:t>
            </a:r>
          </a:p>
        </p:txBody>
      </p:sp>
      <p:sp>
        <p:nvSpPr>
          <p:cNvPr id="86" name="Rounded Rectangle 85"/>
          <p:cNvSpPr/>
          <p:nvPr/>
        </p:nvSpPr>
        <p:spPr>
          <a:xfrm>
            <a:off x="6236110" y="5948255"/>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67" b="1" dirty="0">
                <a:solidFill>
                  <a:srgbClr val="494848"/>
                </a:solidFill>
                <a:latin typeface="Fira Sans" panose="020B0503050000020004" pitchFamily="34" charset="0"/>
              </a:rPr>
              <a:t>Target</a:t>
            </a:r>
          </a:p>
        </p:txBody>
      </p:sp>
      <p:sp>
        <p:nvSpPr>
          <p:cNvPr id="87" name="Rounded Rectangle 86"/>
          <p:cNvSpPr/>
          <p:nvPr/>
        </p:nvSpPr>
        <p:spPr>
          <a:xfrm>
            <a:off x="7353962" y="5948255"/>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67" b="1" dirty="0">
                <a:solidFill>
                  <a:srgbClr val="494848"/>
                </a:solidFill>
                <a:latin typeface="Fira Sans" panose="020B0503050000020004" pitchFamily="34" charset="0"/>
              </a:rPr>
              <a:t>Target</a:t>
            </a:r>
          </a:p>
        </p:txBody>
      </p:sp>
      <p:sp>
        <p:nvSpPr>
          <p:cNvPr id="88" name="Rounded Rectangle 87"/>
          <p:cNvSpPr/>
          <p:nvPr/>
        </p:nvSpPr>
        <p:spPr>
          <a:xfrm>
            <a:off x="8498994" y="5948255"/>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67" b="1" dirty="0">
                <a:solidFill>
                  <a:srgbClr val="494848"/>
                </a:solidFill>
                <a:latin typeface="Fira Sans" panose="020B0503050000020004" pitchFamily="34" charset="0"/>
              </a:rPr>
              <a:t>Target</a:t>
            </a:r>
          </a:p>
        </p:txBody>
      </p:sp>
      <p:sp>
        <p:nvSpPr>
          <p:cNvPr id="89" name="Rounded Rectangle 88"/>
          <p:cNvSpPr/>
          <p:nvPr/>
        </p:nvSpPr>
        <p:spPr>
          <a:xfrm>
            <a:off x="9558162" y="5944249"/>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67" b="1" dirty="0">
                <a:solidFill>
                  <a:srgbClr val="494848"/>
                </a:solidFill>
                <a:latin typeface="Fira Sans" panose="020B0503050000020004" pitchFamily="34" charset="0"/>
              </a:rPr>
              <a:t>Target</a:t>
            </a:r>
          </a:p>
        </p:txBody>
      </p:sp>
      <p:sp>
        <p:nvSpPr>
          <p:cNvPr id="118" name="Rectangle 117"/>
          <p:cNvSpPr/>
          <p:nvPr/>
        </p:nvSpPr>
        <p:spPr>
          <a:xfrm>
            <a:off x="3728878" y="6418437"/>
            <a:ext cx="611000" cy="27651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800" b="1" dirty="0">
                <a:solidFill>
                  <a:srgbClr val="494848"/>
                </a:solidFill>
                <a:latin typeface="Fira Sans" panose="020B0503050000020004" pitchFamily="34" charset="0"/>
              </a:rPr>
              <a:t>Health</a:t>
            </a:r>
          </a:p>
          <a:p>
            <a:pPr algn="ctr"/>
            <a:r>
              <a:rPr lang="en-US" sz="800" b="1" dirty="0">
                <a:solidFill>
                  <a:srgbClr val="494848"/>
                </a:solidFill>
                <a:latin typeface="Fira Sans" panose="020B0503050000020004" pitchFamily="34" charset="0"/>
              </a:rPr>
              <a:t>Check</a:t>
            </a:r>
          </a:p>
        </p:txBody>
      </p:sp>
      <p:sp>
        <p:nvSpPr>
          <p:cNvPr id="119" name="Rectangle 118"/>
          <p:cNvSpPr/>
          <p:nvPr/>
        </p:nvSpPr>
        <p:spPr>
          <a:xfrm>
            <a:off x="6878014" y="6418437"/>
            <a:ext cx="611000" cy="27651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800" b="1" dirty="0">
                <a:solidFill>
                  <a:srgbClr val="494848"/>
                </a:solidFill>
                <a:latin typeface="Fira Sans" panose="020B0503050000020004" pitchFamily="34" charset="0"/>
              </a:rPr>
              <a:t>Health</a:t>
            </a:r>
          </a:p>
          <a:p>
            <a:pPr algn="ctr"/>
            <a:r>
              <a:rPr lang="en-US" sz="800" b="1" dirty="0">
                <a:solidFill>
                  <a:srgbClr val="494848"/>
                </a:solidFill>
                <a:latin typeface="Fira Sans" panose="020B0503050000020004" pitchFamily="34" charset="0"/>
              </a:rPr>
              <a:t>Check</a:t>
            </a:r>
          </a:p>
        </p:txBody>
      </p:sp>
      <p:sp>
        <p:nvSpPr>
          <p:cNvPr id="120" name="Rectangle 119"/>
          <p:cNvSpPr/>
          <p:nvPr/>
        </p:nvSpPr>
        <p:spPr>
          <a:xfrm>
            <a:off x="9972211" y="6416125"/>
            <a:ext cx="611000" cy="27651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800" b="1" dirty="0">
                <a:solidFill>
                  <a:srgbClr val="494848"/>
                </a:solidFill>
                <a:latin typeface="Fira Sans" panose="020B0503050000020004" pitchFamily="34" charset="0"/>
              </a:rPr>
              <a:t>Health</a:t>
            </a:r>
          </a:p>
          <a:p>
            <a:pPr algn="ctr"/>
            <a:r>
              <a:rPr lang="en-US" sz="800" b="1" dirty="0">
                <a:solidFill>
                  <a:srgbClr val="494848"/>
                </a:solidFill>
                <a:latin typeface="Fira Sans" panose="020B0503050000020004" pitchFamily="34" charset="0"/>
              </a:rPr>
              <a:t>Check</a:t>
            </a:r>
          </a:p>
        </p:txBody>
      </p:sp>
      <p:cxnSp>
        <p:nvCxnSpPr>
          <p:cNvPr id="12" name="Elbow Connector 11"/>
          <p:cNvCxnSpPr>
            <a:endCxn id="85" idx="0"/>
          </p:cNvCxnSpPr>
          <p:nvPr/>
        </p:nvCxnSpPr>
        <p:spPr>
          <a:xfrm rot="10800000" flipV="1">
            <a:off x="5442742" y="5444770"/>
            <a:ext cx="1235349" cy="509125"/>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endCxn id="87" idx="0"/>
          </p:cNvCxnSpPr>
          <p:nvPr/>
        </p:nvCxnSpPr>
        <p:spPr>
          <a:xfrm rot="16200000" flipH="1">
            <a:off x="7384728" y="5537039"/>
            <a:ext cx="503485" cy="318947"/>
          </a:xfrm>
          <a:prstGeom prst="bentConnector3">
            <a:avLst>
              <a:gd name="adj1" fmla="val -234"/>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Elbow Connector 53"/>
          <p:cNvCxnSpPr>
            <a:endCxn id="88" idx="0"/>
          </p:cNvCxnSpPr>
          <p:nvPr/>
        </p:nvCxnSpPr>
        <p:spPr>
          <a:xfrm>
            <a:off x="7795943" y="5442797"/>
            <a:ext cx="1145032" cy="505459"/>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Elbow Connector 58"/>
          <p:cNvCxnSpPr>
            <a:endCxn id="89" idx="0"/>
          </p:cNvCxnSpPr>
          <p:nvPr/>
        </p:nvCxnSpPr>
        <p:spPr>
          <a:xfrm>
            <a:off x="8940975" y="5447249"/>
            <a:ext cx="1059168" cy="497000"/>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Elbow Connector 60"/>
          <p:cNvCxnSpPr>
            <a:endCxn id="84" idx="0"/>
          </p:cNvCxnSpPr>
          <p:nvPr/>
        </p:nvCxnSpPr>
        <p:spPr>
          <a:xfrm>
            <a:off x="3141325" y="5450410"/>
            <a:ext cx="585028" cy="503485"/>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Rounded Rectangle 23">
            <a:extLst>
              <a:ext uri="{FF2B5EF4-FFF2-40B4-BE49-F238E27FC236}">
                <a16:creationId xmlns:a16="http://schemas.microsoft.com/office/drawing/2014/main" id="{4ED8BD08-6B15-4D2A-BA75-00FA50ECF073}"/>
              </a:ext>
            </a:extLst>
          </p:cNvPr>
          <p:cNvSpPr/>
          <p:nvPr/>
        </p:nvSpPr>
        <p:spPr bwMode="auto">
          <a:xfrm>
            <a:off x="10572027" y="826161"/>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44" name="Picture 43">
            <a:extLst>
              <a:ext uri="{FF2B5EF4-FFF2-40B4-BE49-F238E27FC236}">
                <a16:creationId xmlns:a16="http://schemas.microsoft.com/office/drawing/2014/main" id="{9135412F-C632-446B-A349-2ABA502BC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3313" y="965505"/>
            <a:ext cx="878644" cy="1054373"/>
          </a:xfrm>
          <a:prstGeom prst="rect">
            <a:avLst/>
          </a:prstGeom>
        </p:spPr>
      </p:pic>
    </p:spTree>
    <p:extLst>
      <p:ext uri="{BB962C8B-B14F-4D97-AF65-F5344CB8AC3E}">
        <p14:creationId xmlns:p14="http://schemas.microsoft.com/office/powerpoint/2010/main" val="38322010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 Balancer Comparison</a:t>
            </a:r>
            <a:endParaRPr lang="en-US" dirty="0"/>
          </a:p>
        </p:txBody>
      </p:sp>
      <p:sp>
        <p:nvSpPr>
          <p:cNvPr id="4" name="Content Placeholder 3"/>
          <p:cNvSpPr>
            <a:spLocks noGrp="1"/>
          </p:cNvSpPr>
          <p:nvPr>
            <p:ph sz="half" idx="1"/>
          </p:nvPr>
        </p:nvSpPr>
        <p:spPr>
          <a:xfrm>
            <a:off x="347713" y="965505"/>
            <a:ext cx="5181600" cy="4351338"/>
          </a:xfrm>
        </p:spPr>
        <p:txBody>
          <a:bodyPr/>
          <a:lstStyle/>
          <a:p>
            <a:pPr>
              <a:buClr>
                <a:srgbClr val="F7C027"/>
              </a:buClr>
            </a:pPr>
            <a:r>
              <a:rPr lang="en-US" dirty="0">
                <a:solidFill>
                  <a:srgbClr val="494848"/>
                </a:solidFill>
              </a:rPr>
              <a:t>Classic Load Balancer benefits include support for:</a:t>
            </a:r>
          </a:p>
          <a:p>
            <a:pPr>
              <a:buClr>
                <a:srgbClr val="F7C027"/>
              </a:buClr>
            </a:pPr>
            <a:r>
              <a:rPr lang="en-US" dirty="0">
                <a:solidFill>
                  <a:srgbClr val="494848"/>
                </a:solidFill>
              </a:rPr>
              <a:t>EC2-Classic.</a:t>
            </a:r>
          </a:p>
          <a:p>
            <a:pPr>
              <a:buClr>
                <a:srgbClr val="F7C027"/>
              </a:buClr>
            </a:pPr>
            <a:r>
              <a:rPr lang="en-US" dirty="0">
                <a:solidFill>
                  <a:srgbClr val="494848"/>
                </a:solidFill>
              </a:rPr>
              <a:t>VPC.</a:t>
            </a:r>
          </a:p>
          <a:p>
            <a:pPr>
              <a:buClr>
                <a:srgbClr val="F7C027"/>
              </a:buClr>
            </a:pPr>
            <a:r>
              <a:rPr lang="en-US" dirty="0">
                <a:solidFill>
                  <a:srgbClr val="494848"/>
                </a:solidFill>
              </a:rPr>
              <a:t>TCP and SSL listeners.</a:t>
            </a:r>
          </a:p>
          <a:p>
            <a:pPr>
              <a:buClr>
                <a:srgbClr val="F7C027"/>
              </a:buClr>
            </a:pPr>
            <a:r>
              <a:rPr lang="en-US" dirty="0">
                <a:solidFill>
                  <a:srgbClr val="494848"/>
                </a:solidFill>
              </a:rPr>
              <a:t>Sticky sessions.</a:t>
            </a:r>
          </a:p>
        </p:txBody>
      </p:sp>
      <p:sp>
        <p:nvSpPr>
          <p:cNvPr id="5" name="Content Placeholder 4"/>
          <p:cNvSpPr>
            <a:spLocks noGrp="1"/>
          </p:cNvSpPr>
          <p:nvPr>
            <p:ph sz="half" idx="2"/>
          </p:nvPr>
        </p:nvSpPr>
        <p:spPr>
          <a:xfrm>
            <a:off x="5681713" y="965505"/>
            <a:ext cx="5181600" cy="4351338"/>
          </a:xfrm>
        </p:spPr>
        <p:txBody>
          <a:bodyPr/>
          <a:lstStyle/>
          <a:p>
            <a:pPr>
              <a:buClr>
                <a:srgbClr val="F7C027"/>
              </a:buClr>
            </a:pPr>
            <a:r>
              <a:rPr lang="en-US" dirty="0">
                <a:solidFill>
                  <a:srgbClr val="494848"/>
                </a:solidFill>
              </a:rPr>
              <a:t>ALB benefits include support for:</a:t>
            </a:r>
          </a:p>
          <a:p>
            <a:pPr>
              <a:buClr>
                <a:srgbClr val="F7C027"/>
              </a:buClr>
            </a:pPr>
            <a:r>
              <a:rPr lang="en-US" dirty="0">
                <a:solidFill>
                  <a:srgbClr val="494848"/>
                </a:solidFill>
              </a:rPr>
              <a:t>Path-based routing.</a:t>
            </a:r>
          </a:p>
          <a:p>
            <a:pPr>
              <a:buClr>
                <a:srgbClr val="F7C027"/>
              </a:buClr>
            </a:pPr>
            <a:r>
              <a:rPr lang="en-US" dirty="0">
                <a:solidFill>
                  <a:srgbClr val="494848"/>
                </a:solidFill>
              </a:rPr>
              <a:t>Routing requests to multiple services on a single EC2 instance.</a:t>
            </a:r>
          </a:p>
          <a:p>
            <a:pPr>
              <a:buClr>
                <a:srgbClr val="F7C027"/>
              </a:buClr>
            </a:pPr>
            <a:r>
              <a:rPr lang="en-US" dirty="0">
                <a:solidFill>
                  <a:srgbClr val="494848"/>
                </a:solidFill>
              </a:rPr>
              <a:t>Containerized applications.</a:t>
            </a:r>
          </a:p>
          <a:p>
            <a:pPr>
              <a:buClr>
                <a:srgbClr val="F7C027"/>
              </a:buClr>
            </a:pPr>
            <a:r>
              <a:rPr lang="en-US" dirty="0">
                <a:solidFill>
                  <a:srgbClr val="494848"/>
                </a:solidFill>
              </a:rPr>
              <a:t>Monitoring the health of each service independently.</a:t>
            </a:r>
          </a:p>
        </p:txBody>
      </p:sp>
      <p:sp>
        <p:nvSpPr>
          <p:cNvPr id="11" name="Rounded Rectangle 23">
            <a:extLst>
              <a:ext uri="{FF2B5EF4-FFF2-40B4-BE49-F238E27FC236}">
                <a16:creationId xmlns:a16="http://schemas.microsoft.com/office/drawing/2014/main" id="{49C3A270-A7AA-44A1-9694-088EBE7A10BB}"/>
              </a:ext>
            </a:extLst>
          </p:cNvPr>
          <p:cNvSpPr/>
          <p:nvPr/>
        </p:nvSpPr>
        <p:spPr bwMode="auto">
          <a:xfrm>
            <a:off x="10572027" y="826161"/>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2" name="Picture 11">
            <a:extLst>
              <a:ext uri="{FF2B5EF4-FFF2-40B4-BE49-F238E27FC236}">
                <a16:creationId xmlns:a16="http://schemas.microsoft.com/office/drawing/2014/main" id="{9150D2B1-9DF4-4D28-A483-0F9DB35F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13" y="965505"/>
            <a:ext cx="878644" cy="1054373"/>
          </a:xfrm>
          <a:prstGeom prst="rect">
            <a:avLst/>
          </a:prstGeom>
        </p:spPr>
      </p:pic>
    </p:spTree>
    <p:extLst>
      <p:ext uri="{BB962C8B-B14F-4D97-AF65-F5344CB8AC3E}">
        <p14:creationId xmlns:p14="http://schemas.microsoft.com/office/powerpoint/2010/main" val="30376039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2866960" y="1648595"/>
            <a:ext cx="8684331" cy="3326528"/>
          </a:xfrm>
          <a:prstGeom prst="roundRect">
            <a:avLst>
              <a:gd name="adj" fmla="val 9818"/>
            </a:avLst>
          </a:prstGeom>
          <a:solidFill>
            <a:schemeClr val="bg1"/>
          </a:solidFill>
          <a:ln w="19050">
            <a:solidFill>
              <a:srgbClr val="2479BE"/>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8" name="Content Placeholder 2"/>
          <p:cNvSpPr>
            <a:spLocks noGrp="1"/>
          </p:cNvSpPr>
          <p:nvPr>
            <p:ph idx="1"/>
          </p:nvPr>
        </p:nvSpPr>
        <p:spPr>
          <a:xfrm>
            <a:off x="2996395" y="1769500"/>
            <a:ext cx="8554896" cy="4351338"/>
          </a:xfrm>
        </p:spPr>
        <p:txBody>
          <a:bodyPr/>
          <a:lstStyle/>
          <a:p>
            <a:r>
              <a:rPr lang="en-US" dirty="0"/>
              <a:t>A monitoring service for AWS cloud resources and the applications you run on AWS</a:t>
            </a:r>
            <a:endParaRPr lang="en-US" dirty="0">
              <a:sym typeface="Chalkduster" charset="0"/>
            </a:endParaRPr>
          </a:p>
          <a:p>
            <a:r>
              <a:rPr lang="en-US" dirty="0">
                <a:sym typeface="Chalkduster" charset="0"/>
              </a:rPr>
              <a:t>Visibility into resource utilization, operational performance, and overall demand patterns</a:t>
            </a:r>
          </a:p>
          <a:p>
            <a:r>
              <a:rPr lang="en-US" dirty="0">
                <a:sym typeface="Chalkduster" charset="0"/>
              </a:rPr>
              <a:t>Custom application-specific metrics of your own</a:t>
            </a:r>
          </a:p>
          <a:p>
            <a:r>
              <a:rPr lang="en-US" dirty="0">
                <a:sym typeface="Chalkduster" charset="0"/>
              </a:rPr>
              <a:t>Accessible via AWS Management Console, APIs, SDK, or CLI </a:t>
            </a:r>
          </a:p>
          <a:p>
            <a:endParaRPr lang="en-US" dirty="0">
              <a:sym typeface="Chalkduster" charset="0"/>
            </a:endParaRPr>
          </a:p>
        </p:txBody>
      </p:sp>
      <p:sp>
        <p:nvSpPr>
          <p:cNvPr id="2" name="Title 1"/>
          <p:cNvSpPr>
            <a:spLocks noGrp="1"/>
          </p:cNvSpPr>
          <p:nvPr>
            <p:ph type="title"/>
          </p:nvPr>
        </p:nvSpPr>
        <p:spPr/>
        <p:txBody>
          <a:bodyPr/>
          <a:lstStyle/>
          <a:p>
            <a:r>
              <a:rPr lang="en-US"/>
              <a:t>Amazon CloudWatch</a:t>
            </a:r>
            <a:endParaRPr lang="en-US" dirty="0"/>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2" name="Rectangle 18"/>
          <p:cNvSpPr>
            <a:spLocks/>
          </p:cNvSpPr>
          <p:nvPr/>
        </p:nvSpPr>
        <p:spPr bwMode="auto">
          <a:xfrm>
            <a:off x="928944" y="3441065"/>
            <a:ext cx="1822061" cy="6419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anchor="ctr"/>
          <a:lstStyle/>
          <a:p>
            <a:pPr algn="ctr">
              <a:defRPr/>
            </a:pPr>
            <a:r>
              <a:rPr lang="en-US" sz="2133" dirty="0">
                <a:solidFill>
                  <a:srgbClr val="494848"/>
                </a:solidFill>
                <a:cs typeface="Chalkduster" charset="0"/>
                <a:sym typeface="Chalkduster" charset="0"/>
              </a:rPr>
              <a:t>Amazon CloudWatch</a:t>
            </a:r>
          </a:p>
        </p:txBody>
      </p:sp>
      <p:pic>
        <p:nvPicPr>
          <p:cNvPr id="10" name="Picture 2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54970" y="2149323"/>
            <a:ext cx="1018116" cy="1145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090549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4" descr="C:\Users\carlosco\Desktop\g637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7584" y="2443617"/>
            <a:ext cx="4042624" cy="2534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329142" y="861799"/>
            <a:ext cx="10515600" cy="4351338"/>
          </a:xfrm>
        </p:spPr>
        <p:txBody>
          <a:bodyPr/>
          <a:lstStyle/>
          <a:p>
            <a:r>
              <a:rPr lang="en-US" dirty="0"/>
              <a:t>Monitor other AWS resources </a:t>
            </a:r>
          </a:p>
          <a:p>
            <a:pPr lvl="1"/>
            <a:r>
              <a:rPr lang="en-US" dirty="0"/>
              <a:t> View graphics and statistics </a:t>
            </a:r>
          </a:p>
          <a:p>
            <a:r>
              <a:rPr lang="en-US" dirty="0"/>
              <a:t>Set Alarms</a:t>
            </a:r>
          </a:p>
          <a:p>
            <a:endParaRPr lang="en-US" dirty="0"/>
          </a:p>
        </p:txBody>
      </p:sp>
      <p:sp>
        <p:nvSpPr>
          <p:cNvPr id="2" name="Title 1"/>
          <p:cNvSpPr>
            <a:spLocks noGrp="1"/>
          </p:cNvSpPr>
          <p:nvPr>
            <p:ph type="title"/>
          </p:nvPr>
        </p:nvSpPr>
        <p:spPr/>
        <p:txBody>
          <a:bodyPr/>
          <a:lstStyle/>
          <a:p>
            <a:r>
              <a:rPr lang="en-US"/>
              <a:t>Amazon CloudWatch Facts</a:t>
            </a:r>
            <a:endParaRPr lang="en-US" dirty="0"/>
          </a:p>
        </p:txBody>
      </p:sp>
      <p:sp>
        <p:nvSpPr>
          <p:cNvPr id="4" name="TextBox 3"/>
          <p:cNvSpPr txBox="1"/>
          <p:nvPr/>
        </p:nvSpPr>
        <p:spPr>
          <a:xfrm>
            <a:off x="10727299" y="2981981"/>
            <a:ext cx="184731" cy="461665"/>
          </a:xfrm>
          <a:prstGeom prst="rect">
            <a:avLst/>
          </a:prstGeom>
          <a:noFill/>
        </p:spPr>
        <p:txBody>
          <a:bodyPr wrap="none" rtlCol="0">
            <a:spAutoFit/>
          </a:bodyPr>
          <a:lstStyle/>
          <a:p>
            <a:endParaRPr lang="en-US" sz="2400" dirty="0"/>
          </a:p>
        </p:txBody>
      </p:sp>
      <p:pic>
        <p:nvPicPr>
          <p:cNvPr id="22" name="Picture 2" descr="C:\Users\oliverr\Documents\Amazon Icons_Graphics\Icons\Aws_Icon_jpeg_Set1&amp;2\icons_96_c.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81809" y="2634847"/>
            <a:ext cx="5173133" cy="1936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ounded Rectangle 13">
            <a:extLst>
              <a:ext uri="{FF2B5EF4-FFF2-40B4-BE49-F238E27FC236}">
                <a16:creationId xmlns:a16="http://schemas.microsoft.com/office/drawing/2014/main" id="{6FC19547-4435-4CED-AD44-7A0BAB3B8086}"/>
              </a:ext>
            </a:extLst>
          </p:cNvPr>
          <p:cNvSpPr/>
          <p:nvPr/>
        </p:nvSpPr>
        <p:spPr bwMode="auto">
          <a:xfrm>
            <a:off x="10554942" y="875115"/>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5" name="Picture 29">
            <a:extLst>
              <a:ext uri="{FF2B5EF4-FFF2-40B4-BE49-F238E27FC236}">
                <a16:creationId xmlns:a16="http://schemas.microsoft.com/office/drawing/2014/main" id="{2399EF47-E938-4C5B-A2E6-96EADC4CC7D0}"/>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0844742" y="945992"/>
            <a:ext cx="1018116" cy="1145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342257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Amazon CloudWatch Architecture</a:t>
            </a:r>
            <a:endParaRPr lang="en-US" dirty="0"/>
          </a:p>
        </p:txBody>
      </p:sp>
      <p:grpSp>
        <p:nvGrpSpPr>
          <p:cNvPr id="55" name="Group 54"/>
          <p:cNvGrpSpPr/>
          <p:nvPr/>
        </p:nvGrpSpPr>
        <p:grpSpPr>
          <a:xfrm>
            <a:off x="275193" y="1918059"/>
            <a:ext cx="1875780" cy="1828840"/>
            <a:chOff x="206394" y="1438544"/>
            <a:chExt cx="1406835" cy="1371630"/>
          </a:xfrm>
        </p:grpSpPr>
        <p:sp>
          <p:nvSpPr>
            <p:cNvPr id="4" name="Rectangle 3"/>
            <p:cNvSpPr/>
            <p:nvPr/>
          </p:nvSpPr>
          <p:spPr>
            <a:xfrm>
              <a:off x="206394" y="1875311"/>
              <a:ext cx="1406835" cy="9348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AWS resources that support CloudWatch</a:t>
              </a:r>
            </a:p>
          </p:txBody>
        </p:sp>
        <p:pic>
          <p:nvPicPr>
            <p:cNvPr id="13" name="Picture 12" descr="AWS-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06" y="1438544"/>
              <a:ext cx="731520" cy="731520"/>
            </a:xfrm>
            <a:prstGeom prst="rect">
              <a:avLst/>
            </a:prstGeom>
          </p:spPr>
        </p:pic>
      </p:grpSp>
      <p:grpSp>
        <p:nvGrpSpPr>
          <p:cNvPr id="56" name="Group 55"/>
          <p:cNvGrpSpPr/>
          <p:nvPr/>
        </p:nvGrpSpPr>
        <p:grpSpPr>
          <a:xfrm>
            <a:off x="2712996" y="1757407"/>
            <a:ext cx="7447005" cy="3086443"/>
            <a:chOff x="2034747" y="1318055"/>
            <a:chExt cx="5585254" cy="2314832"/>
          </a:xfrm>
        </p:grpSpPr>
        <p:sp>
          <p:nvSpPr>
            <p:cNvPr id="5" name="Rounded Rectangle 4"/>
            <p:cNvSpPr/>
            <p:nvPr/>
          </p:nvSpPr>
          <p:spPr>
            <a:xfrm>
              <a:off x="2034747" y="1318055"/>
              <a:ext cx="5585254" cy="2314832"/>
            </a:xfrm>
            <a:prstGeom prst="round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sp>
          <p:nvSpPr>
            <p:cNvPr id="29" name="TextBox 28"/>
            <p:cNvSpPr txBox="1"/>
            <p:nvPr/>
          </p:nvSpPr>
          <p:spPr>
            <a:xfrm>
              <a:off x="2539838" y="1553206"/>
              <a:ext cx="643781" cy="274320"/>
            </a:xfrm>
            <a:prstGeom prst="rect">
              <a:avLst/>
            </a:prstGeom>
            <a:noFill/>
          </p:spPr>
          <p:txBody>
            <a:bodyPr wrap="square" lIns="0" tIns="0" rIns="0" bIns="0" rtlCol="0" anchor="t">
              <a:noAutofit/>
            </a:bodyPr>
            <a:lstStyle/>
            <a:p>
              <a:pPr algn="ctr"/>
              <a:r>
                <a:rPr lang="en-US" sz="1067" b="1" dirty="0">
                  <a:solidFill>
                    <a:srgbClr val="494848"/>
                  </a:solidFill>
                  <a:latin typeface="Fira Sans" panose="020B0503050000020004" pitchFamily="34" charset="0"/>
                </a:rPr>
                <a:t>Amazon CloudWatch</a:t>
              </a:r>
              <a:endParaRPr lang="en-US" sz="1867" b="1" dirty="0">
                <a:solidFill>
                  <a:srgbClr val="494848"/>
                </a:solidFill>
                <a:latin typeface="Fira Sans" panose="020B0503050000020004" pitchFamily="34" charset="0"/>
              </a:endParaRPr>
            </a:p>
          </p:txBody>
        </p:sp>
      </p:grpSp>
      <p:grpSp>
        <p:nvGrpSpPr>
          <p:cNvPr id="62" name="Group 61"/>
          <p:cNvGrpSpPr/>
          <p:nvPr/>
        </p:nvGrpSpPr>
        <p:grpSpPr>
          <a:xfrm>
            <a:off x="8012479" y="2066813"/>
            <a:ext cx="858375" cy="1178504"/>
            <a:chOff x="6009359" y="1550110"/>
            <a:chExt cx="643781" cy="883878"/>
          </a:xfrm>
        </p:grpSpPr>
        <p:sp>
          <p:nvSpPr>
            <p:cNvPr id="9" name="TextBox 8"/>
            <p:cNvSpPr txBox="1"/>
            <p:nvPr/>
          </p:nvSpPr>
          <p:spPr>
            <a:xfrm>
              <a:off x="6009359" y="2159668"/>
              <a:ext cx="643781" cy="274320"/>
            </a:xfrm>
            <a:prstGeom prst="rect">
              <a:avLst/>
            </a:prstGeom>
            <a:noFill/>
          </p:spPr>
          <p:txBody>
            <a:bodyPr wrap="square" lIns="0" tIns="0" rIns="0" bIns="0" rtlCol="0" anchor="t">
              <a:noAutofit/>
            </a:bodyPr>
            <a:lstStyle/>
            <a:p>
              <a:pPr algn="ctr"/>
              <a:r>
                <a:rPr lang="en-US" sz="1067" b="1" dirty="0">
                  <a:solidFill>
                    <a:srgbClr val="494848"/>
                  </a:solidFill>
                  <a:latin typeface="Fira Sans" panose="020B0503050000020004" pitchFamily="34" charset="0"/>
                </a:rPr>
                <a:t>Amazon CloudWatch Alarm</a:t>
              </a:r>
              <a:endParaRPr lang="en-US" sz="1867" b="1" dirty="0">
                <a:solidFill>
                  <a:srgbClr val="494848"/>
                </a:solidFill>
                <a:latin typeface="Fira Sans" panose="020B0503050000020004"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688" y="1550110"/>
              <a:ext cx="470198" cy="554833"/>
            </a:xfrm>
            <a:prstGeom prst="rect">
              <a:avLst/>
            </a:prstGeom>
          </p:spPr>
        </p:pic>
      </p:grpSp>
      <p:grpSp>
        <p:nvGrpSpPr>
          <p:cNvPr id="63" name="Group 62"/>
          <p:cNvGrpSpPr/>
          <p:nvPr/>
        </p:nvGrpSpPr>
        <p:grpSpPr>
          <a:xfrm>
            <a:off x="8754515" y="2351425"/>
            <a:ext cx="2801268" cy="2565236"/>
            <a:chOff x="6565886" y="1763568"/>
            <a:chExt cx="2100951" cy="1923927"/>
          </a:xfrm>
        </p:grpSpPr>
        <p:sp>
          <p:nvSpPr>
            <p:cNvPr id="18" name="TextBox 17"/>
            <p:cNvSpPr txBox="1"/>
            <p:nvPr/>
          </p:nvSpPr>
          <p:spPr>
            <a:xfrm>
              <a:off x="7981463" y="2151270"/>
              <a:ext cx="643781" cy="274320"/>
            </a:xfrm>
            <a:prstGeom prst="rect">
              <a:avLst/>
            </a:prstGeom>
            <a:noFill/>
          </p:spPr>
          <p:txBody>
            <a:bodyPr wrap="square" lIns="0" tIns="0" rIns="0" bIns="0" rtlCol="0" anchor="t">
              <a:noAutofit/>
            </a:bodyPr>
            <a:lstStyle/>
            <a:p>
              <a:pPr algn="ctr"/>
              <a:r>
                <a:rPr lang="en-US" sz="1067" b="1" dirty="0">
                  <a:solidFill>
                    <a:srgbClr val="494848"/>
                  </a:solidFill>
                  <a:latin typeface="Fira Sans" panose="020B0503050000020004" pitchFamily="34" charset="0"/>
                </a:rPr>
                <a:t>SNS Email Notification</a:t>
              </a:r>
              <a:endParaRPr lang="en-US" sz="1867" b="1" dirty="0">
                <a:solidFill>
                  <a:srgbClr val="494848"/>
                </a:solidFill>
                <a:latin typeface="Fira Sans" panose="020B0503050000020004" pitchFamily="34" charset="0"/>
              </a:endParaRPr>
            </a:p>
          </p:txBody>
        </p:sp>
        <p:sp>
          <p:nvSpPr>
            <p:cNvPr id="20" name="TextBox 19"/>
            <p:cNvSpPr txBox="1"/>
            <p:nvPr/>
          </p:nvSpPr>
          <p:spPr>
            <a:xfrm>
              <a:off x="8035905" y="3413175"/>
              <a:ext cx="630932" cy="274320"/>
            </a:xfrm>
            <a:prstGeom prst="rect">
              <a:avLst/>
            </a:prstGeom>
            <a:noFill/>
          </p:spPr>
          <p:txBody>
            <a:bodyPr wrap="square" lIns="0" tIns="0" rIns="0" bIns="0" rtlCol="0" anchor="t">
              <a:noAutofit/>
            </a:bodyPr>
            <a:lstStyle/>
            <a:p>
              <a:pPr algn="ctr"/>
              <a:r>
                <a:rPr lang="en-US" sz="1067" b="1" dirty="0">
                  <a:solidFill>
                    <a:srgbClr val="494848"/>
                  </a:solidFill>
                  <a:latin typeface="Fira Sans" panose="020B0503050000020004" pitchFamily="34" charset="0"/>
                </a:rPr>
                <a:t>Auto Scaling</a:t>
              </a:r>
              <a:endParaRPr lang="en-US" sz="1867" b="1" dirty="0">
                <a:solidFill>
                  <a:srgbClr val="494848"/>
                </a:solidFill>
                <a:latin typeface="Fira Sans" panose="020B0503050000020004" pitchFamily="34" charset="0"/>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9150" y="1763568"/>
              <a:ext cx="539013" cy="341375"/>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0462" y="2746238"/>
              <a:ext cx="544782" cy="529649"/>
            </a:xfrm>
            <a:prstGeom prst="rect">
              <a:avLst/>
            </a:prstGeom>
          </p:spPr>
        </p:pic>
        <p:cxnSp>
          <p:nvCxnSpPr>
            <p:cNvPr id="32" name="Elbow Connector 31"/>
            <p:cNvCxnSpPr>
              <a:stCxn id="10" idx="3"/>
              <a:endCxn id="19" idx="1"/>
            </p:cNvCxnSpPr>
            <p:nvPr/>
          </p:nvCxnSpPr>
          <p:spPr>
            <a:xfrm>
              <a:off x="6565886" y="1827527"/>
              <a:ext cx="1423264" cy="106729"/>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10" idx="3"/>
              <a:endCxn id="21" idx="1"/>
            </p:cNvCxnSpPr>
            <p:nvPr/>
          </p:nvCxnSpPr>
          <p:spPr>
            <a:xfrm>
              <a:off x="6565886" y="1827527"/>
              <a:ext cx="1514576" cy="1183536"/>
            </a:xfrm>
            <a:prstGeom prst="bentConnector3">
              <a:avLst>
                <a:gd name="adj1" fmla="val 47280"/>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6990433" y="3242306"/>
            <a:ext cx="1080193" cy="1184879"/>
            <a:chOff x="5242824" y="2431729"/>
            <a:chExt cx="810145" cy="888659"/>
          </a:xfrm>
        </p:grpSpPr>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42824" y="2431729"/>
              <a:ext cx="810145" cy="551912"/>
            </a:xfrm>
            <a:prstGeom prst="rect">
              <a:avLst/>
            </a:prstGeom>
          </p:spPr>
        </p:pic>
        <p:sp>
          <p:nvSpPr>
            <p:cNvPr id="40" name="TextBox 39"/>
            <p:cNvSpPr txBox="1"/>
            <p:nvPr/>
          </p:nvSpPr>
          <p:spPr>
            <a:xfrm>
              <a:off x="5338879" y="3046068"/>
              <a:ext cx="643781" cy="274320"/>
            </a:xfrm>
            <a:prstGeom prst="rect">
              <a:avLst/>
            </a:prstGeom>
            <a:noFill/>
          </p:spPr>
          <p:txBody>
            <a:bodyPr wrap="square" lIns="0" tIns="0" rIns="0" bIns="0" rtlCol="0" anchor="t">
              <a:noAutofit/>
            </a:bodyPr>
            <a:lstStyle/>
            <a:p>
              <a:pPr algn="ctr"/>
              <a:r>
                <a:rPr lang="en-US" sz="1067" b="1" dirty="0">
                  <a:solidFill>
                    <a:srgbClr val="494848"/>
                  </a:solidFill>
                  <a:latin typeface="Fira Sans" panose="020B0503050000020004" pitchFamily="34" charset="0"/>
                </a:rPr>
                <a:t>Available Statistics</a:t>
              </a:r>
              <a:endParaRPr lang="en-US" sz="1867" b="1" dirty="0">
                <a:solidFill>
                  <a:srgbClr val="494848"/>
                </a:solidFill>
                <a:latin typeface="Fira Sans" panose="020B0503050000020004" pitchFamily="34" charset="0"/>
              </a:endParaRPr>
            </a:p>
          </p:txBody>
        </p:sp>
      </p:grpSp>
      <p:grpSp>
        <p:nvGrpSpPr>
          <p:cNvPr id="60" name="Group 59"/>
          <p:cNvGrpSpPr/>
          <p:nvPr/>
        </p:nvGrpSpPr>
        <p:grpSpPr>
          <a:xfrm>
            <a:off x="5717169" y="4427184"/>
            <a:ext cx="2663352" cy="1462173"/>
            <a:chOff x="4287877" y="3320388"/>
            <a:chExt cx="1997514" cy="1096630"/>
          </a:xfrm>
        </p:grpSpPr>
        <p:pic>
          <p:nvPicPr>
            <p:cNvPr id="14" name="Picture 13" descr="Clie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82432" y="3804356"/>
              <a:ext cx="526927" cy="526927"/>
            </a:xfrm>
            <a:prstGeom prst="rect">
              <a:avLst/>
            </a:prstGeom>
          </p:spPr>
        </p:pic>
        <p:sp>
          <p:nvSpPr>
            <p:cNvPr id="15" name="TextBox 14"/>
            <p:cNvSpPr txBox="1"/>
            <p:nvPr/>
          </p:nvSpPr>
          <p:spPr>
            <a:xfrm>
              <a:off x="5206399" y="4261570"/>
              <a:ext cx="1078992" cy="155448"/>
            </a:xfrm>
            <a:prstGeom prst="rect">
              <a:avLst/>
            </a:prstGeom>
            <a:noFill/>
          </p:spPr>
          <p:txBody>
            <a:bodyPr wrap="square" lIns="0" tIns="0" rIns="0" bIns="0" rtlCol="0">
              <a:noAutofit/>
            </a:bodyPr>
            <a:lstStyle/>
            <a:p>
              <a:pPr algn="ctr"/>
              <a:r>
                <a:rPr lang="en-US" sz="1333" dirty="0">
                  <a:solidFill>
                    <a:srgbClr val="494848"/>
                  </a:solidFill>
                  <a:latin typeface="Fira Sans" panose="020B0503050000020004" pitchFamily="34" charset="0"/>
                  <a:cs typeface="Helvetica Neue"/>
                </a:rPr>
                <a:t>Statistics Consumer</a:t>
              </a:r>
            </a:p>
          </p:txBody>
        </p:sp>
        <p:pic>
          <p:nvPicPr>
            <p:cNvPr id="16" name="Picture 15" descr="AWS-Management-Consol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5730" y="3806176"/>
              <a:ext cx="523287" cy="523287"/>
            </a:xfrm>
            <a:prstGeom prst="rect">
              <a:avLst/>
            </a:prstGeom>
          </p:spPr>
        </p:pic>
        <p:sp>
          <p:nvSpPr>
            <p:cNvPr id="17" name="TextBox 16"/>
            <p:cNvSpPr txBox="1"/>
            <p:nvPr/>
          </p:nvSpPr>
          <p:spPr>
            <a:xfrm>
              <a:off x="4287877" y="4261570"/>
              <a:ext cx="1078992" cy="155448"/>
            </a:xfrm>
            <a:prstGeom prst="rect">
              <a:avLst/>
            </a:prstGeom>
            <a:noFill/>
          </p:spPr>
          <p:txBody>
            <a:bodyPr wrap="square" lIns="0" tIns="0" rIns="0" bIns="0" rtlCol="0">
              <a:noAutofit/>
            </a:bodyPr>
            <a:lstStyle/>
            <a:p>
              <a:pPr algn="ctr"/>
              <a:r>
                <a:rPr lang="en-US" sz="1333" dirty="0">
                  <a:solidFill>
                    <a:srgbClr val="494848"/>
                  </a:solidFill>
                  <a:latin typeface="Fira Sans" panose="020B0503050000020004" pitchFamily="34" charset="0"/>
                  <a:cs typeface="Helvetica Neue"/>
                </a:rPr>
                <a:t>AWS Management Console</a:t>
              </a:r>
            </a:p>
          </p:txBody>
        </p:sp>
        <p:cxnSp>
          <p:nvCxnSpPr>
            <p:cNvPr id="42" name="Elbow Connector 41"/>
            <p:cNvCxnSpPr>
              <a:stCxn id="40" idx="2"/>
              <a:endCxn id="16" idx="0"/>
            </p:cNvCxnSpPr>
            <p:nvPr/>
          </p:nvCxnSpPr>
          <p:spPr>
            <a:xfrm rot="5400000">
              <a:off x="5001178" y="3146584"/>
              <a:ext cx="485788" cy="833396"/>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40" idx="2"/>
              <a:endCxn id="14" idx="0"/>
            </p:cNvCxnSpPr>
            <p:nvPr/>
          </p:nvCxnSpPr>
          <p:spPr>
            <a:xfrm rot="16200000" flipH="1">
              <a:off x="5461349" y="3519809"/>
              <a:ext cx="483968" cy="85126"/>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2150972" y="2667756"/>
            <a:ext cx="4428315" cy="1883145"/>
            <a:chOff x="1613229" y="2000816"/>
            <a:chExt cx="3321236" cy="1412359"/>
          </a:xfrm>
        </p:grpSpPr>
        <p:cxnSp>
          <p:nvCxnSpPr>
            <p:cNvPr id="24" name="Elbow Connector 23"/>
            <p:cNvCxnSpPr>
              <a:stCxn id="4" idx="3"/>
            </p:cNvCxnSpPr>
            <p:nvPr/>
          </p:nvCxnSpPr>
          <p:spPr>
            <a:xfrm>
              <a:off x="1613229" y="2342743"/>
              <a:ext cx="1072306" cy="467431"/>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685535" y="2000816"/>
              <a:ext cx="2248930" cy="1412359"/>
            </a:xfrm>
            <a:prstGeom prst="rect">
              <a:avLst/>
            </a:prstGeom>
            <a:noFill/>
            <a:ln w="28575">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sp>
          <p:nvSpPr>
            <p:cNvPr id="30" name="TextBox 29"/>
            <p:cNvSpPr txBox="1"/>
            <p:nvPr/>
          </p:nvSpPr>
          <p:spPr>
            <a:xfrm>
              <a:off x="3115055" y="3265084"/>
              <a:ext cx="1382111" cy="148091"/>
            </a:xfrm>
            <a:prstGeom prst="rect">
              <a:avLst/>
            </a:prstGeom>
            <a:noFill/>
          </p:spPr>
          <p:txBody>
            <a:bodyPr wrap="square" lIns="0" tIns="0" rIns="0" bIns="0" rtlCol="0" anchor="t">
              <a:noAutofit/>
            </a:bodyPr>
            <a:lstStyle/>
            <a:p>
              <a:pPr algn="ctr"/>
              <a:r>
                <a:rPr lang="en-US" sz="1067" b="1" dirty="0">
                  <a:solidFill>
                    <a:srgbClr val="494848"/>
                  </a:solidFill>
                  <a:latin typeface="Fira Sans" panose="020B0503050000020004" pitchFamily="34" charset="0"/>
                </a:rPr>
                <a:t>CloudWatch Metrics</a:t>
              </a:r>
              <a:endParaRPr lang="en-US" sz="1867" b="1" dirty="0">
                <a:solidFill>
                  <a:srgbClr val="494848"/>
                </a:solidFill>
                <a:latin typeface="Fira Sans" panose="020B0503050000020004" pitchFamily="34" charset="0"/>
              </a:endParaRPr>
            </a:p>
          </p:txBody>
        </p:sp>
        <p:sp>
          <p:nvSpPr>
            <p:cNvPr id="49" name="Folded Corner 48"/>
            <p:cNvSpPr/>
            <p:nvPr/>
          </p:nvSpPr>
          <p:spPr>
            <a:xfrm>
              <a:off x="2861728" y="2184102"/>
              <a:ext cx="906162" cy="293047"/>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67" dirty="0" err="1">
                  <a:solidFill>
                    <a:srgbClr val="494848"/>
                  </a:solidFill>
                  <a:latin typeface="Fira Sans" panose="020B0503050000020004" pitchFamily="34" charset="0"/>
                </a:rPr>
                <a:t>CPUUtilization</a:t>
              </a:r>
              <a:endParaRPr lang="en-US" sz="1067" dirty="0">
                <a:solidFill>
                  <a:srgbClr val="494848"/>
                </a:solidFill>
                <a:latin typeface="Fira Sans" panose="020B0503050000020004" pitchFamily="34" charset="0"/>
              </a:endParaRPr>
            </a:p>
          </p:txBody>
        </p:sp>
        <p:sp>
          <p:nvSpPr>
            <p:cNvPr id="53" name="Folded Corner 52"/>
            <p:cNvSpPr/>
            <p:nvPr/>
          </p:nvSpPr>
          <p:spPr>
            <a:xfrm>
              <a:off x="3186389" y="2498666"/>
              <a:ext cx="1101488" cy="293047"/>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67" dirty="0" err="1">
                  <a:solidFill>
                    <a:srgbClr val="494848"/>
                  </a:solidFill>
                  <a:latin typeface="Fira Sans" panose="020B0503050000020004" pitchFamily="34" charset="0"/>
                </a:rPr>
                <a:t>StatusCheckFailed</a:t>
              </a:r>
              <a:endParaRPr lang="en-US" sz="1067" dirty="0">
                <a:solidFill>
                  <a:srgbClr val="494848"/>
                </a:solidFill>
                <a:latin typeface="Fira Sans" panose="020B0503050000020004" pitchFamily="34" charset="0"/>
              </a:endParaRPr>
            </a:p>
          </p:txBody>
        </p:sp>
      </p:grpSp>
      <p:grpSp>
        <p:nvGrpSpPr>
          <p:cNvPr id="58" name="Group 57"/>
          <p:cNvGrpSpPr/>
          <p:nvPr/>
        </p:nvGrpSpPr>
        <p:grpSpPr>
          <a:xfrm>
            <a:off x="275193" y="3746899"/>
            <a:ext cx="6160700" cy="1602803"/>
            <a:chOff x="206394" y="2810174"/>
            <a:chExt cx="4620525" cy="1202102"/>
          </a:xfrm>
        </p:grpSpPr>
        <p:sp>
          <p:nvSpPr>
            <p:cNvPr id="22" name="Rectangle 21"/>
            <p:cNvSpPr/>
            <p:nvPr/>
          </p:nvSpPr>
          <p:spPr>
            <a:xfrm>
              <a:off x="206394" y="3077413"/>
              <a:ext cx="1406835" cy="9348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Custom Application-Specific Metrics</a:t>
              </a:r>
            </a:p>
          </p:txBody>
        </p:sp>
        <p:cxnSp>
          <p:nvCxnSpPr>
            <p:cNvPr id="26" name="Elbow Connector 25"/>
            <p:cNvCxnSpPr/>
            <p:nvPr/>
          </p:nvCxnSpPr>
          <p:spPr>
            <a:xfrm flipV="1">
              <a:off x="1613229" y="2810174"/>
              <a:ext cx="1072306" cy="716099"/>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Folded Corner 53"/>
            <p:cNvSpPr/>
            <p:nvPr/>
          </p:nvSpPr>
          <p:spPr>
            <a:xfrm>
              <a:off x="3823744" y="2813230"/>
              <a:ext cx="1003175" cy="293047"/>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67" dirty="0" err="1"/>
                <a:t>PageViewCount</a:t>
              </a:r>
              <a:endParaRPr lang="en-US" sz="1067" dirty="0"/>
            </a:p>
          </p:txBody>
        </p:sp>
      </p:grpSp>
      <p:pic>
        <p:nvPicPr>
          <p:cNvPr id="43" name="Picture 29"/>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3386451" y="1210390"/>
            <a:ext cx="766957" cy="862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Rounded Rectangle 13">
            <a:extLst>
              <a:ext uri="{FF2B5EF4-FFF2-40B4-BE49-F238E27FC236}">
                <a16:creationId xmlns:a16="http://schemas.microsoft.com/office/drawing/2014/main" id="{30282451-12B4-4D5D-933C-A546C17A7C40}"/>
              </a:ext>
            </a:extLst>
          </p:cNvPr>
          <p:cNvSpPr/>
          <p:nvPr/>
        </p:nvSpPr>
        <p:spPr bwMode="auto">
          <a:xfrm>
            <a:off x="10554942" y="875115"/>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46" name="Picture 29">
            <a:extLst>
              <a:ext uri="{FF2B5EF4-FFF2-40B4-BE49-F238E27FC236}">
                <a16:creationId xmlns:a16="http://schemas.microsoft.com/office/drawing/2014/main" id="{183474CF-CAFE-4C22-8E95-E039911749C0}"/>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10844742" y="945992"/>
            <a:ext cx="1018116" cy="1145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9748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down)">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up)">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down)">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CloudWatch Metrics Examples </a:t>
            </a:r>
            <a:endParaRPr lang="en-US" dirty="0"/>
          </a:p>
        </p:txBody>
      </p:sp>
      <p:pic>
        <p:nvPicPr>
          <p:cNvPr id="7" name="Picture 6"/>
          <p:cNvPicPr>
            <a:picLocks noChangeAspect="1"/>
          </p:cNvPicPr>
          <p:nvPr/>
        </p:nvPicPr>
        <p:blipFill>
          <a:blip r:embed="rId3"/>
          <a:stretch>
            <a:fillRect/>
          </a:stretch>
        </p:blipFill>
        <p:spPr>
          <a:xfrm>
            <a:off x="449052" y="1098775"/>
            <a:ext cx="9479139" cy="1372607"/>
          </a:xfrm>
          <a:prstGeom prst="rect">
            <a:avLst/>
          </a:prstGeom>
          <a:ln>
            <a:noFill/>
          </a:ln>
          <a:effectLst>
            <a:outerShdw blurRad="292100" dist="139700" dir="2700000" algn="tl" rotWithShape="0">
              <a:srgbClr val="333333">
                <a:alpha val="65000"/>
              </a:srgbClr>
            </a:outerShdw>
          </a:effectLst>
        </p:spPr>
      </p:pic>
      <p:grpSp>
        <p:nvGrpSpPr>
          <p:cNvPr id="9" name="Group 8"/>
          <p:cNvGrpSpPr/>
          <p:nvPr/>
        </p:nvGrpSpPr>
        <p:grpSpPr>
          <a:xfrm>
            <a:off x="4367045" y="2471382"/>
            <a:ext cx="6263976" cy="3846535"/>
            <a:chOff x="3231038" y="1552272"/>
            <a:chExt cx="4697982" cy="2884901"/>
          </a:xfrm>
        </p:grpSpPr>
        <p:pic>
          <p:nvPicPr>
            <p:cNvPr id="8" name="Picture 7"/>
            <p:cNvPicPr>
              <a:picLocks noChangeAspect="1"/>
            </p:cNvPicPr>
            <p:nvPr/>
          </p:nvPicPr>
          <p:blipFill>
            <a:blip r:embed="rId4"/>
            <a:stretch>
              <a:fillRect/>
            </a:stretch>
          </p:blipFill>
          <p:spPr>
            <a:xfrm>
              <a:off x="3231038" y="1552272"/>
              <a:ext cx="4697982" cy="2884901"/>
            </a:xfrm>
            <a:prstGeom prst="rect">
              <a:avLst/>
            </a:prstGeom>
            <a:ln>
              <a:noFill/>
            </a:ln>
            <a:effectLst>
              <a:outerShdw blurRad="292100" dist="139700" dir="2700000" algn="tl" rotWithShape="0">
                <a:srgbClr val="333333">
                  <a:alpha val="65000"/>
                </a:srgbClr>
              </a:outerShdw>
            </a:effectLst>
          </p:spPr>
        </p:pic>
        <p:sp>
          <p:nvSpPr>
            <p:cNvPr id="3" name="Rounded Rectangle 2"/>
            <p:cNvSpPr/>
            <p:nvPr/>
          </p:nvSpPr>
          <p:spPr>
            <a:xfrm>
              <a:off x="6368527" y="3539266"/>
              <a:ext cx="1484555" cy="720762"/>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cxnSp>
        <p:nvCxnSpPr>
          <p:cNvPr id="11" name="Straight Arrow Connector 10"/>
          <p:cNvCxnSpPr/>
          <p:nvPr/>
        </p:nvCxnSpPr>
        <p:spPr>
          <a:xfrm>
            <a:off x="3207266" y="1944130"/>
            <a:ext cx="1263135" cy="86771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80DFC32-71D3-4341-9D00-7C45D60087F1}"/>
              </a:ext>
            </a:extLst>
          </p:cNvPr>
          <p:cNvSpPr/>
          <p:nvPr/>
        </p:nvSpPr>
        <p:spPr bwMode="auto">
          <a:xfrm>
            <a:off x="10554942" y="875115"/>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5" name="Picture 29">
            <a:extLst>
              <a:ext uri="{FF2B5EF4-FFF2-40B4-BE49-F238E27FC236}">
                <a16:creationId xmlns:a16="http://schemas.microsoft.com/office/drawing/2014/main" id="{DC108DBD-0ABE-48EA-A1AC-B04F6E93248F}"/>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0844742" y="945992"/>
            <a:ext cx="1018116" cy="1145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890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2866960" y="1648595"/>
            <a:ext cx="8303779" cy="2815250"/>
          </a:xfrm>
          <a:prstGeom prst="roundRect">
            <a:avLst>
              <a:gd name="adj" fmla="val 9818"/>
            </a:avLst>
          </a:prstGeom>
          <a:solidFill>
            <a:schemeClr val="bg1"/>
          </a:solidFill>
          <a:ln w="19050">
            <a:solidFill>
              <a:srgbClr val="2479BE"/>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8" name="Content Placeholder 2"/>
          <p:cNvSpPr>
            <a:spLocks noGrp="1"/>
          </p:cNvSpPr>
          <p:nvPr>
            <p:ph idx="1"/>
          </p:nvPr>
        </p:nvSpPr>
        <p:spPr>
          <a:xfrm>
            <a:off x="3011129" y="1916983"/>
            <a:ext cx="7863348" cy="4351338"/>
          </a:xfrm>
        </p:spPr>
        <p:txBody>
          <a:bodyPr/>
          <a:lstStyle/>
          <a:p>
            <a:r>
              <a:rPr lang="en-US" dirty="0"/>
              <a:t>Scale your Amazon EC2 capacity automatically</a:t>
            </a:r>
          </a:p>
          <a:p>
            <a:r>
              <a:rPr lang="en-US" dirty="0"/>
              <a:t>Well-suited for applications that experience variability in usage</a:t>
            </a:r>
          </a:p>
          <a:p>
            <a:r>
              <a:rPr lang="en-US" dirty="0">
                <a:sym typeface="Chalkduster" charset="0"/>
              </a:rPr>
              <a:t>Available at no additional charge </a:t>
            </a:r>
          </a:p>
        </p:txBody>
      </p:sp>
      <p:sp>
        <p:nvSpPr>
          <p:cNvPr id="2" name="Title 1"/>
          <p:cNvSpPr>
            <a:spLocks noGrp="1"/>
          </p:cNvSpPr>
          <p:nvPr>
            <p:ph type="title"/>
          </p:nvPr>
        </p:nvSpPr>
        <p:spPr/>
        <p:txBody>
          <a:bodyPr/>
          <a:lstStyle/>
          <a:p>
            <a:r>
              <a:rPr lang="en-US"/>
              <a:t>Auto Scaling</a:t>
            </a:r>
            <a:endParaRPr lang="en-US" dirty="0"/>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1" name="Rectangle 10"/>
          <p:cNvSpPr>
            <a:spLocks/>
          </p:cNvSpPr>
          <p:nvPr/>
        </p:nvSpPr>
        <p:spPr bwMode="auto">
          <a:xfrm>
            <a:off x="1133853" y="3361006"/>
            <a:ext cx="1377920" cy="125075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anchor="ctr"/>
          <a:lstStyle/>
          <a:p>
            <a:pPr algn="ctr">
              <a:defRPr/>
            </a:pPr>
            <a:r>
              <a:rPr lang="en-US" sz="2133" dirty="0">
                <a:solidFill>
                  <a:srgbClr val="494848"/>
                </a:solidFill>
                <a:latin typeface="Fira Sans" panose="020B0503050000020004" pitchFamily="34" charset="0"/>
                <a:cs typeface="Chalkduster" charset="0"/>
                <a:sym typeface="Chalkduster" charset="0"/>
              </a:rPr>
              <a:t>Auto Scaling</a:t>
            </a:r>
          </a:p>
        </p:txBody>
      </p:sp>
      <p:pic>
        <p:nvPicPr>
          <p:cNvPr id="13" name="Picture 4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17366" y="2183373"/>
            <a:ext cx="1026980" cy="99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3187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2866960" y="1648595"/>
            <a:ext cx="8303779" cy="3148664"/>
          </a:xfrm>
          <a:prstGeom prst="roundRect">
            <a:avLst>
              <a:gd name="adj" fmla="val 9818"/>
            </a:avLst>
          </a:prstGeom>
          <a:solidFill>
            <a:schemeClr val="bg1"/>
          </a:solidFill>
          <a:ln w="19050">
            <a:solidFill>
              <a:srgbClr val="2479BE"/>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2" name="Title 1"/>
          <p:cNvSpPr>
            <a:spLocks noGrp="1"/>
          </p:cNvSpPr>
          <p:nvPr>
            <p:ph type="title"/>
          </p:nvPr>
        </p:nvSpPr>
        <p:spPr/>
        <p:txBody>
          <a:bodyPr/>
          <a:lstStyle/>
          <a:p>
            <a:pPr>
              <a:spcBef>
                <a:spcPts val="133"/>
              </a:spcBef>
            </a:pPr>
            <a:r>
              <a:rPr lang="en-US" dirty="0">
                <a:latin typeface="Fira Sans" panose="020B0503050000020004" pitchFamily="34" charset="0"/>
                <a:cs typeface="Arial" charset="0"/>
              </a:rPr>
              <a:t>Amazon Elastic Compute Cloud (EC2)</a:t>
            </a:r>
          </a:p>
        </p:txBody>
      </p:sp>
      <p:sp>
        <p:nvSpPr>
          <p:cNvPr id="18" name="Content Placeholder 2"/>
          <p:cNvSpPr>
            <a:spLocks noGrp="1"/>
          </p:cNvSpPr>
          <p:nvPr>
            <p:ph idx="1"/>
          </p:nvPr>
        </p:nvSpPr>
        <p:spPr>
          <a:xfrm>
            <a:off x="2923239" y="2053628"/>
            <a:ext cx="8247500" cy="2180045"/>
          </a:xfrm>
        </p:spPr>
        <p:txBody>
          <a:bodyPr>
            <a:normAutofit/>
          </a:bodyPr>
          <a:lstStyle/>
          <a:p>
            <a:pPr marL="457189" indent="-457189">
              <a:buClr>
                <a:srgbClr val="F7C027"/>
              </a:buClr>
            </a:pPr>
            <a:r>
              <a:rPr lang="en-US" sz="2667" b="1" dirty="0">
                <a:solidFill>
                  <a:srgbClr val="494848"/>
                </a:solidFill>
              </a:rPr>
              <a:t>Resizable</a:t>
            </a:r>
            <a:r>
              <a:rPr lang="en-US" sz="2667" dirty="0">
                <a:solidFill>
                  <a:srgbClr val="494848"/>
                </a:solidFill>
              </a:rPr>
              <a:t> compute capacity</a:t>
            </a:r>
          </a:p>
          <a:p>
            <a:pPr marL="457189" indent="-457189">
              <a:buClr>
                <a:srgbClr val="F7C027"/>
              </a:buClr>
            </a:pPr>
            <a:r>
              <a:rPr lang="en-US" sz="2667" dirty="0">
                <a:solidFill>
                  <a:srgbClr val="494848"/>
                </a:solidFill>
              </a:rPr>
              <a:t>Complete control of your computing resources</a:t>
            </a:r>
          </a:p>
          <a:p>
            <a:pPr marL="457189" indent="-457189">
              <a:buClr>
                <a:srgbClr val="F7C027"/>
              </a:buClr>
            </a:pPr>
            <a:r>
              <a:rPr lang="en-US" sz="2667" b="1" dirty="0">
                <a:solidFill>
                  <a:srgbClr val="494848"/>
                </a:solidFill>
                <a:sym typeface="Chalkduster" charset="0"/>
              </a:rPr>
              <a:t>Reduced time required </a:t>
            </a:r>
            <a:r>
              <a:rPr lang="en-US" sz="2667" dirty="0">
                <a:solidFill>
                  <a:srgbClr val="494848"/>
                </a:solidFill>
                <a:sym typeface="Chalkduster" charset="0"/>
              </a:rPr>
              <a:t>to obtain and boot new server instances</a:t>
            </a:r>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3" name="Picture 3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50778" y="2170931"/>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Rectangle 18"/>
          <p:cNvSpPr>
            <a:spLocks/>
          </p:cNvSpPr>
          <p:nvPr/>
        </p:nvSpPr>
        <p:spPr bwMode="auto">
          <a:xfrm>
            <a:off x="1085599" y="3416661"/>
            <a:ext cx="1428919" cy="81701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anchor="ctr"/>
          <a:lstStyle/>
          <a:p>
            <a:pPr algn="ctr">
              <a:defRPr/>
            </a:pPr>
            <a:r>
              <a:rPr lang="en-US" sz="2133" dirty="0">
                <a:solidFill>
                  <a:srgbClr val="494848"/>
                </a:solidFill>
                <a:latin typeface="Fira Sans" panose="020B0503050000020004" pitchFamily="34" charset="0"/>
                <a:cs typeface="Chalkduster" charset="0"/>
                <a:sym typeface="Chalkduster" charset="0"/>
              </a:rPr>
              <a:t>Amazon EC2</a:t>
            </a:r>
          </a:p>
        </p:txBody>
      </p:sp>
    </p:spTree>
    <p:extLst>
      <p:ext uri="{BB962C8B-B14F-4D97-AF65-F5344CB8AC3E}">
        <p14:creationId xmlns:p14="http://schemas.microsoft.com/office/powerpoint/2010/main" val="38563647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 Scaling Benefits</a:t>
            </a:r>
            <a:endParaRPr lang="en-US" dirty="0"/>
          </a:p>
        </p:txBody>
      </p:sp>
      <p:grpSp>
        <p:nvGrpSpPr>
          <p:cNvPr id="3" name="Group 2"/>
          <p:cNvGrpSpPr/>
          <p:nvPr/>
        </p:nvGrpSpPr>
        <p:grpSpPr>
          <a:xfrm>
            <a:off x="10572027" y="865489"/>
            <a:ext cx="1461216" cy="1333061"/>
            <a:chOff x="7929020" y="649119"/>
            <a:chExt cx="1095912" cy="999796"/>
          </a:xfrm>
        </p:grpSpPr>
        <p:sp>
          <p:nvSpPr>
            <p:cNvPr id="138" name="Rounded Rectangle 137"/>
            <p:cNvSpPr/>
            <p:nvPr/>
          </p:nvSpPr>
          <p:spPr bwMode="auto">
            <a:xfrm>
              <a:off x="7929020" y="649119"/>
              <a:ext cx="1095912" cy="999796"/>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6" name="Picture 4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00024" y="764099"/>
              <a:ext cx="770235" cy="744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3"/>
          <p:cNvGrpSpPr/>
          <p:nvPr/>
        </p:nvGrpSpPr>
        <p:grpSpPr>
          <a:xfrm>
            <a:off x="7706197" y="2248854"/>
            <a:ext cx="3162308" cy="2744561"/>
            <a:chOff x="4274722" y="1554601"/>
            <a:chExt cx="1777773" cy="2058421"/>
          </a:xfrm>
        </p:grpSpPr>
        <p:grpSp>
          <p:nvGrpSpPr>
            <p:cNvPr id="36" name="Group 35"/>
            <p:cNvGrpSpPr/>
            <p:nvPr/>
          </p:nvGrpSpPr>
          <p:grpSpPr>
            <a:xfrm>
              <a:off x="4329151" y="1554601"/>
              <a:ext cx="1600200" cy="1885950"/>
              <a:chOff x="609600" y="1828800"/>
              <a:chExt cx="1752600" cy="2514600"/>
            </a:xfrm>
            <a:solidFill>
              <a:schemeClr val="bg1">
                <a:lumMod val="85000"/>
              </a:schemeClr>
            </a:solidFill>
          </p:grpSpPr>
          <p:sp>
            <p:nvSpPr>
              <p:cNvPr id="37" name="Round Diagonal Corner Rectangle 36"/>
              <p:cNvSpPr/>
              <p:nvPr/>
            </p:nvSpPr>
            <p:spPr>
              <a:xfrm>
                <a:off x="609600" y="1828800"/>
                <a:ext cx="1752600" cy="2514600"/>
              </a:xfrm>
              <a:prstGeom prst="round2DiagRect">
                <a:avLst>
                  <a:gd name="adj1" fmla="val 16667"/>
                  <a:gd name="adj2" fmla="val 57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2479BE"/>
                  </a:solidFill>
                  <a:latin typeface="Fira Sans" panose="020B0503050000020004" pitchFamily="34" charset="0"/>
                </a:endParaRPr>
              </a:p>
            </p:txBody>
          </p:sp>
          <p:sp>
            <p:nvSpPr>
              <p:cNvPr id="38" name="Rectangle 37"/>
              <p:cNvSpPr/>
              <p:nvPr/>
            </p:nvSpPr>
            <p:spPr>
              <a:xfrm>
                <a:off x="751450" y="2043237"/>
                <a:ext cx="1475729" cy="748795"/>
              </a:xfrm>
              <a:prstGeom prst="rect">
                <a:avLst/>
              </a:prstGeom>
              <a:grpFill/>
            </p:spPr>
            <p:txBody>
              <a:bodyPr wrap="square" lIns="60960" rIns="60960">
                <a:spAutoFit/>
              </a:bodyPr>
              <a:lstStyle/>
              <a:p>
                <a:pPr algn="ctr">
                  <a:spcBef>
                    <a:spcPts val="400"/>
                  </a:spcBef>
                  <a:defRPr/>
                </a:pPr>
                <a:r>
                  <a:rPr lang="en-US" sz="2133" b="1" dirty="0">
                    <a:solidFill>
                      <a:srgbClr val="2479BE"/>
                    </a:solidFill>
                    <a:latin typeface="Fira Sans" panose="020B0503050000020004" pitchFamily="34" charset="0"/>
                    <a:cs typeface="Arial"/>
                  </a:rPr>
                  <a:t>Better Cost Management</a:t>
                </a:r>
              </a:p>
            </p:txBody>
          </p:sp>
        </p:grpSp>
        <p:pic>
          <p:nvPicPr>
            <p:cNvPr id="49" name="Picture 36" descr="icons_63_c.eps"/>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74722" y="1959244"/>
              <a:ext cx="1777773" cy="1653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 name="Group 6"/>
          <p:cNvGrpSpPr/>
          <p:nvPr/>
        </p:nvGrpSpPr>
        <p:grpSpPr>
          <a:xfrm>
            <a:off x="4505113" y="2295944"/>
            <a:ext cx="2844031" cy="2514600"/>
            <a:chOff x="6327271" y="1558816"/>
            <a:chExt cx="1606003" cy="1885950"/>
          </a:xfrm>
        </p:grpSpPr>
        <p:grpSp>
          <p:nvGrpSpPr>
            <p:cNvPr id="28" name="Group 27"/>
            <p:cNvGrpSpPr/>
            <p:nvPr/>
          </p:nvGrpSpPr>
          <p:grpSpPr>
            <a:xfrm>
              <a:off x="6327271" y="1558816"/>
              <a:ext cx="1600200" cy="1885950"/>
              <a:chOff x="609600" y="1828800"/>
              <a:chExt cx="1752600" cy="2514600"/>
            </a:xfrm>
            <a:solidFill>
              <a:schemeClr val="bg1">
                <a:lumMod val="85000"/>
              </a:schemeClr>
            </a:solidFill>
          </p:grpSpPr>
          <p:sp>
            <p:nvSpPr>
              <p:cNvPr id="31" name="Round Diagonal Corner Rectangle 30"/>
              <p:cNvSpPr/>
              <p:nvPr/>
            </p:nvSpPr>
            <p:spPr>
              <a:xfrm>
                <a:off x="609600" y="1828800"/>
                <a:ext cx="1752600" cy="2514600"/>
              </a:xfrm>
              <a:prstGeom prst="round2DiagRect">
                <a:avLst>
                  <a:gd name="adj1" fmla="val 16667"/>
                  <a:gd name="adj2" fmla="val 57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2479BE"/>
                  </a:solidFill>
                  <a:latin typeface="Fira Sans" panose="020B0503050000020004" pitchFamily="34" charset="0"/>
                </a:endParaRPr>
              </a:p>
            </p:txBody>
          </p:sp>
          <p:sp>
            <p:nvSpPr>
              <p:cNvPr id="35" name="Rectangle 34"/>
              <p:cNvSpPr/>
              <p:nvPr/>
            </p:nvSpPr>
            <p:spPr>
              <a:xfrm>
                <a:off x="887790" y="1994559"/>
                <a:ext cx="1279677" cy="748795"/>
              </a:xfrm>
              <a:prstGeom prst="rect">
                <a:avLst/>
              </a:prstGeom>
              <a:grpFill/>
            </p:spPr>
            <p:txBody>
              <a:bodyPr wrap="square" lIns="60960" rIns="60960">
                <a:spAutoFit/>
              </a:bodyPr>
              <a:lstStyle/>
              <a:p>
                <a:pPr algn="ctr">
                  <a:spcBef>
                    <a:spcPts val="400"/>
                  </a:spcBef>
                  <a:defRPr/>
                </a:pPr>
                <a:r>
                  <a:rPr lang="en-US" sz="2133" b="1" dirty="0">
                    <a:solidFill>
                      <a:srgbClr val="2479BE"/>
                    </a:solidFill>
                    <a:latin typeface="Fira Sans" panose="020B0503050000020004" pitchFamily="34" charset="0"/>
                    <a:cs typeface="Arial"/>
                  </a:rPr>
                  <a:t>Better Availability</a:t>
                </a:r>
              </a:p>
            </p:txBody>
          </p:sp>
        </p:grpSp>
        <p:pic>
          <p:nvPicPr>
            <p:cNvPr id="51" name="Picture 2" descr="C:\Users\stewat\Pictures\postion2\AllColorIcons\icons_69_c.jpg"/>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91372" y="2062621"/>
              <a:ext cx="1441902" cy="128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5"/>
          <p:cNvGrpSpPr/>
          <p:nvPr/>
        </p:nvGrpSpPr>
        <p:grpSpPr>
          <a:xfrm>
            <a:off x="1195630" y="2257165"/>
            <a:ext cx="2855612" cy="2629279"/>
            <a:chOff x="976349" y="1554602"/>
            <a:chExt cx="1600200" cy="1971959"/>
          </a:xfrm>
        </p:grpSpPr>
        <p:grpSp>
          <p:nvGrpSpPr>
            <p:cNvPr id="18" name="Group 17"/>
            <p:cNvGrpSpPr/>
            <p:nvPr/>
          </p:nvGrpSpPr>
          <p:grpSpPr>
            <a:xfrm>
              <a:off x="976349" y="1554602"/>
              <a:ext cx="1600200" cy="1885949"/>
              <a:chOff x="609600" y="1828800"/>
              <a:chExt cx="1752600" cy="2514600"/>
            </a:xfrm>
            <a:solidFill>
              <a:schemeClr val="bg1">
                <a:lumMod val="85000"/>
              </a:schemeClr>
            </a:solidFill>
          </p:grpSpPr>
          <p:sp>
            <p:nvSpPr>
              <p:cNvPr id="23" name="Round Diagonal Corner Rectangle 22"/>
              <p:cNvSpPr/>
              <p:nvPr/>
            </p:nvSpPr>
            <p:spPr>
              <a:xfrm>
                <a:off x="609600" y="1828800"/>
                <a:ext cx="1752600" cy="2514600"/>
              </a:xfrm>
              <a:prstGeom prst="round2DiagRect">
                <a:avLst>
                  <a:gd name="adj1" fmla="val 16667"/>
                  <a:gd name="adj2" fmla="val 57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2479BE"/>
                  </a:solidFill>
                  <a:latin typeface="Fira Sans" panose="020B0503050000020004" pitchFamily="34" charset="0"/>
                </a:endParaRPr>
              </a:p>
            </p:txBody>
          </p:sp>
          <p:sp>
            <p:nvSpPr>
              <p:cNvPr id="30" name="Rectangle 29"/>
              <p:cNvSpPr/>
              <p:nvPr/>
            </p:nvSpPr>
            <p:spPr>
              <a:xfrm>
                <a:off x="767090" y="2042936"/>
                <a:ext cx="1493326" cy="748795"/>
              </a:xfrm>
              <a:prstGeom prst="rect">
                <a:avLst/>
              </a:prstGeom>
              <a:noFill/>
            </p:spPr>
            <p:txBody>
              <a:bodyPr wrap="square" lIns="60960" rIns="60960">
                <a:spAutoFit/>
              </a:bodyPr>
              <a:lstStyle/>
              <a:p>
                <a:pPr algn="ctr">
                  <a:spcBef>
                    <a:spcPts val="400"/>
                  </a:spcBef>
                  <a:defRPr/>
                </a:pPr>
                <a:r>
                  <a:rPr lang="en-US" sz="2133" b="1" dirty="0">
                    <a:solidFill>
                      <a:srgbClr val="2479BE"/>
                    </a:solidFill>
                    <a:latin typeface="Fira Sans" panose="020B0503050000020004" pitchFamily="34" charset="0"/>
                    <a:cs typeface="Arial"/>
                  </a:rPr>
                  <a:t>Better Fault Tolerance</a:t>
                </a:r>
              </a:p>
            </p:txBody>
          </p:sp>
        </p:grpSp>
        <p:pic>
          <p:nvPicPr>
            <p:cNvPr id="52" name="Picture 35" descr="icons_28_c.eps"/>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13331" y="2169248"/>
              <a:ext cx="1419679" cy="135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175837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943590"/>
            <a:ext cx="10515600" cy="4351338"/>
          </a:xfrm>
        </p:spPr>
        <p:txBody>
          <a:bodyPr/>
          <a:lstStyle/>
          <a:p>
            <a:r>
              <a:rPr lang="en-US" dirty="0"/>
              <a:t>A launch configuration is a template that an Auto Scaling group uses to launch EC2 instances.</a:t>
            </a:r>
          </a:p>
          <a:p>
            <a:r>
              <a:rPr lang="en-US" dirty="0"/>
              <a:t>When you create a launch configuration, you can specify:</a:t>
            </a:r>
          </a:p>
          <a:p>
            <a:pPr lvl="1"/>
            <a:r>
              <a:rPr lang="en-US" dirty="0"/>
              <a:t>AMI ID</a:t>
            </a:r>
          </a:p>
          <a:p>
            <a:pPr lvl="1"/>
            <a:r>
              <a:rPr lang="en-US" dirty="0"/>
              <a:t>Instance type</a:t>
            </a:r>
          </a:p>
          <a:p>
            <a:pPr lvl="1"/>
            <a:r>
              <a:rPr lang="en-US" dirty="0"/>
              <a:t>Key pair</a:t>
            </a:r>
          </a:p>
          <a:p>
            <a:pPr lvl="1"/>
            <a:r>
              <a:rPr lang="en-US" dirty="0"/>
              <a:t>Security groups</a:t>
            </a:r>
          </a:p>
          <a:p>
            <a:pPr lvl="1"/>
            <a:r>
              <a:rPr lang="en-US" dirty="0"/>
              <a:t>Block device mapping</a:t>
            </a:r>
          </a:p>
          <a:p>
            <a:pPr lvl="1"/>
            <a:r>
              <a:rPr lang="en-US" dirty="0"/>
              <a:t>User data</a:t>
            </a:r>
          </a:p>
        </p:txBody>
      </p:sp>
      <p:sp>
        <p:nvSpPr>
          <p:cNvPr id="2" name="Title 1"/>
          <p:cNvSpPr>
            <a:spLocks noGrp="1"/>
          </p:cNvSpPr>
          <p:nvPr>
            <p:ph type="title"/>
          </p:nvPr>
        </p:nvSpPr>
        <p:spPr/>
        <p:txBody>
          <a:bodyPr/>
          <a:lstStyle/>
          <a:p>
            <a:r>
              <a:rPr lang="en-US"/>
              <a:t>Launch Configurations</a:t>
            </a:r>
            <a:endParaRPr lang="en-US" dirty="0"/>
          </a:p>
        </p:txBody>
      </p:sp>
      <p:pic>
        <p:nvPicPr>
          <p:cNvPr id="4" name="Picture 3"/>
          <p:cNvPicPr>
            <a:picLocks noChangeAspect="1"/>
          </p:cNvPicPr>
          <p:nvPr/>
        </p:nvPicPr>
        <p:blipFill>
          <a:blip r:embed="rId3"/>
          <a:stretch>
            <a:fillRect/>
          </a:stretch>
        </p:blipFill>
        <p:spPr>
          <a:xfrm>
            <a:off x="5805685" y="3040684"/>
            <a:ext cx="3568700" cy="1498600"/>
          </a:xfrm>
          <a:prstGeom prst="rect">
            <a:avLst/>
          </a:prstGeom>
        </p:spPr>
      </p:pic>
      <p:pic>
        <p:nvPicPr>
          <p:cNvPr id="14" name="Picture 41">
            <a:extLst>
              <a:ext uri="{FF2B5EF4-FFF2-40B4-BE49-F238E27FC236}">
                <a16:creationId xmlns:a16="http://schemas.microsoft.com/office/drawing/2014/main" id="{AFC06DF8-834B-4821-B19E-0E2FACAD1C7D}"/>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800032" y="1018796"/>
            <a:ext cx="1026980" cy="99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 name="Group 14">
            <a:extLst>
              <a:ext uri="{FF2B5EF4-FFF2-40B4-BE49-F238E27FC236}">
                <a16:creationId xmlns:a16="http://schemas.microsoft.com/office/drawing/2014/main" id="{A5DE4782-9B4F-4A83-B43A-BF7BF6F26D25}"/>
              </a:ext>
            </a:extLst>
          </p:cNvPr>
          <p:cNvGrpSpPr/>
          <p:nvPr/>
        </p:nvGrpSpPr>
        <p:grpSpPr>
          <a:xfrm>
            <a:off x="10572027" y="865489"/>
            <a:ext cx="1461216" cy="1333061"/>
            <a:chOff x="7929020" y="649119"/>
            <a:chExt cx="1095912" cy="999796"/>
          </a:xfrm>
        </p:grpSpPr>
        <p:sp>
          <p:nvSpPr>
            <p:cNvPr id="16" name="Rounded Rectangle 137">
              <a:extLst>
                <a:ext uri="{FF2B5EF4-FFF2-40B4-BE49-F238E27FC236}">
                  <a16:creationId xmlns:a16="http://schemas.microsoft.com/office/drawing/2014/main" id="{757474E5-DCD8-4BF6-9BCD-ADC1A2186117}"/>
                </a:ext>
              </a:extLst>
            </p:cNvPr>
            <p:cNvSpPr/>
            <p:nvPr/>
          </p:nvSpPr>
          <p:spPr bwMode="auto">
            <a:xfrm>
              <a:off x="7929020" y="649119"/>
              <a:ext cx="1095912" cy="999796"/>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7" name="Picture 41">
              <a:extLst>
                <a:ext uri="{FF2B5EF4-FFF2-40B4-BE49-F238E27FC236}">
                  <a16:creationId xmlns:a16="http://schemas.microsoft.com/office/drawing/2014/main" id="{CEBD51C1-25FD-41C9-A45A-8E2D3E8FC0D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100024" y="764099"/>
              <a:ext cx="770235" cy="744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086393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432" y="1075052"/>
            <a:ext cx="10515600" cy="4351338"/>
          </a:xfrm>
        </p:spPr>
        <p:txBody>
          <a:bodyPr/>
          <a:lstStyle/>
          <a:p>
            <a:r>
              <a:rPr lang="en-US" dirty="0"/>
              <a:t>Contain a collection of EC2 instances that share similar characteristics.</a:t>
            </a:r>
          </a:p>
          <a:p>
            <a:r>
              <a:rPr lang="en-US" dirty="0"/>
              <a:t>Instances in an Auto Scaling group are treated as a logical grouping for the purpose of instance scaling and management.</a:t>
            </a:r>
          </a:p>
        </p:txBody>
      </p:sp>
      <p:sp>
        <p:nvSpPr>
          <p:cNvPr id="2" name="Title 1"/>
          <p:cNvSpPr>
            <a:spLocks noGrp="1"/>
          </p:cNvSpPr>
          <p:nvPr>
            <p:ph type="title"/>
          </p:nvPr>
        </p:nvSpPr>
        <p:spPr/>
        <p:txBody>
          <a:bodyPr/>
          <a:lstStyle/>
          <a:p>
            <a:r>
              <a:rPr lang="en-US"/>
              <a:t>Auto Scaling Groups</a:t>
            </a:r>
            <a:endParaRPr lang="en-US" dirty="0"/>
          </a:p>
        </p:txBody>
      </p:sp>
      <p:grpSp>
        <p:nvGrpSpPr>
          <p:cNvPr id="18" name="Group 17"/>
          <p:cNvGrpSpPr/>
          <p:nvPr/>
        </p:nvGrpSpPr>
        <p:grpSpPr>
          <a:xfrm>
            <a:off x="3356349" y="3266913"/>
            <a:ext cx="5256360" cy="1690405"/>
            <a:chOff x="2975157" y="2424780"/>
            <a:chExt cx="3942270" cy="1267804"/>
          </a:xfrm>
        </p:grpSpPr>
        <p:sp>
          <p:nvSpPr>
            <p:cNvPr id="4" name="Rectangle 3"/>
            <p:cNvSpPr/>
            <p:nvPr/>
          </p:nvSpPr>
          <p:spPr>
            <a:xfrm>
              <a:off x="2975157" y="2726426"/>
              <a:ext cx="3942270" cy="9661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solidFill>
                  <a:srgbClr val="F7C027"/>
                </a:solidFill>
                <a:latin typeface="Fira Sans" panose="020B0503050000020004" pitchFamily="34" charset="0"/>
              </a:endParaRPr>
            </a:p>
          </p:txBody>
        </p:sp>
        <p:sp>
          <p:nvSpPr>
            <p:cNvPr id="5" name="Rounded Rectangle 4"/>
            <p:cNvSpPr/>
            <p:nvPr/>
          </p:nvSpPr>
          <p:spPr>
            <a:xfrm>
              <a:off x="3233947" y="2834257"/>
              <a:ext cx="664234" cy="6383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a:solidFill>
                  <a:srgbClr val="F7C027"/>
                </a:solidFill>
                <a:latin typeface="Fira Sans" panose="020B0503050000020004" pitchFamily="34" charset="0"/>
              </a:endParaRPr>
            </a:p>
          </p:txBody>
        </p:sp>
        <p:sp>
          <p:nvSpPr>
            <p:cNvPr id="6" name="Rounded Rectangle 5"/>
            <p:cNvSpPr/>
            <p:nvPr/>
          </p:nvSpPr>
          <p:spPr>
            <a:xfrm>
              <a:off x="4156972" y="2825630"/>
              <a:ext cx="664234" cy="6383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a:solidFill>
                  <a:srgbClr val="F7C027"/>
                </a:solidFill>
                <a:latin typeface="Fira Sans" panose="020B0503050000020004" pitchFamily="34" charset="0"/>
              </a:endParaRPr>
            </a:p>
          </p:txBody>
        </p:sp>
        <p:sp>
          <p:nvSpPr>
            <p:cNvPr id="7" name="Rounded Rectangle 6"/>
            <p:cNvSpPr/>
            <p:nvPr/>
          </p:nvSpPr>
          <p:spPr>
            <a:xfrm>
              <a:off x="5079997" y="2834257"/>
              <a:ext cx="664234" cy="638354"/>
            </a:xfrm>
            <a:prstGeom prst="roundRect">
              <a:avLst/>
            </a:prstGeom>
            <a:noFill/>
            <a:ln>
              <a:solidFill>
                <a:srgbClr val="2479BE"/>
              </a:solidFill>
              <a:prstDash val="dash"/>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400">
                <a:solidFill>
                  <a:srgbClr val="F7C027"/>
                </a:solidFill>
                <a:latin typeface="Fira Sans" panose="020B0503050000020004" pitchFamily="34" charset="0"/>
              </a:endParaRPr>
            </a:p>
          </p:txBody>
        </p:sp>
        <p:sp>
          <p:nvSpPr>
            <p:cNvPr id="8" name="Rounded Rectangle 7"/>
            <p:cNvSpPr/>
            <p:nvPr/>
          </p:nvSpPr>
          <p:spPr>
            <a:xfrm>
              <a:off x="6003022" y="2834257"/>
              <a:ext cx="664234" cy="638354"/>
            </a:xfrm>
            <a:prstGeom prst="roundRect">
              <a:avLst/>
            </a:prstGeom>
            <a:noFill/>
            <a:ln>
              <a:solidFill>
                <a:srgbClr val="2479BE"/>
              </a:solidFill>
              <a:prstDash val="dash"/>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400">
                <a:solidFill>
                  <a:srgbClr val="F7C027"/>
                </a:solidFill>
                <a:latin typeface="Fira Sans" panose="020B0503050000020004" pitchFamily="34" charset="0"/>
              </a:endParaRPr>
            </a:p>
          </p:txBody>
        </p:sp>
        <p:sp>
          <p:nvSpPr>
            <p:cNvPr id="9" name="TextBox 8"/>
            <p:cNvSpPr txBox="1"/>
            <p:nvPr/>
          </p:nvSpPr>
          <p:spPr>
            <a:xfrm>
              <a:off x="3898181" y="2424780"/>
              <a:ext cx="1892586" cy="315423"/>
            </a:xfrm>
            <a:prstGeom prst="rect">
              <a:avLst/>
            </a:prstGeom>
            <a:noFill/>
          </p:spPr>
          <p:txBody>
            <a:bodyPr wrap="none" rtlCol="0">
              <a:spAutoFit/>
            </a:bodyPr>
            <a:lstStyle/>
            <a:p>
              <a:r>
                <a:rPr lang="en-US" sz="2133" dirty="0">
                  <a:solidFill>
                    <a:srgbClr val="F7C027"/>
                  </a:solidFill>
                  <a:latin typeface="Fira Sans" panose="020B0503050000020004" pitchFamily="34" charset="0"/>
                </a:rPr>
                <a:t>Auto Scaling group</a:t>
              </a:r>
            </a:p>
          </p:txBody>
        </p:sp>
      </p:grpSp>
      <p:grpSp>
        <p:nvGrpSpPr>
          <p:cNvPr id="19" name="Group 18"/>
          <p:cNvGrpSpPr/>
          <p:nvPr/>
        </p:nvGrpSpPr>
        <p:grpSpPr>
          <a:xfrm>
            <a:off x="3397082" y="4652519"/>
            <a:ext cx="1885453" cy="685637"/>
            <a:chOff x="3005707" y="3463984"/>
            <a:chExt cx="1414090" cy="514228"/>
          </a:xfrm>
        </p:grpSpPr>
        <p:sp>
          <p:nvSpPr>
            <p:cNvPr id="10" name="Left Brace 9"/>
            <p:cNvSpPr/>
            <p:nvPr/>
          </p:nvSpPr>
          <p:spPr>
            <a:xfrm rot="16200000">
              <a:off x="3428044" y="3239695"/>
              <a:ext cx="276041" cy="72461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srgbClr val="F7C027"/>
                </a:solidFill>
                <a:latin typeface="Fira Sans" panose="020B0503050000020004" pitchFamily="34" charset="0"/>
              </a:endParaRPr>
            </a:p>
          </p:txBody>
        </p:sp>
        <p:sp>
          <p:nvSpPr>
            <p:cNvPr id="14" name="TextBox 13"/>
            <p:cNvSpPr txBox="1"/>
            <p:nvPr/>
          </p:nvSpPr>
          <p:spPr>
            <a:xfrm>
              <a:off x="3005707" y="3662789"/>
              <a:ext cx="1414090" cy="315423"/>
            </a:xfrm>
            <a:prstGeom prst="rect">
              <a:avLst/>
            </a:prstGeom>
            <a:noFill/>
          </p:spPr>
          <p:txBody>
            <a:bodyPr wrap="none" rtlCol="0">
              <a:spAutoFit/>
            </a:bodyPr>
            <a:lstStyle/>
            <a:p>
              <a:r>
                <a:rPr lang="en-US" sz="2133" dirty="0">
                  <a:solidFill>
                    <a:srgbClr val="F7C027"/>
                  </a:solidFill>
                  <a:latin typeface="Fira Sans" panose="020B0503050000020004" pitchFamily="34" charset="0"/>
                </a:rPr>
                <a:t>Minimum size</a:t>
              </a:r>
            </a:p>
          </p:txBody>
        </p:sp>
      </p:grpSp>
      <p:grpSp>
        <p:nvGrpSpPr>
          <p:cNvPr id="20" name="Group 19"/>
          <p:cNvGrpSpPr/>
          <p:nvPr/>
        </p:nvGrpSpPr>
        <p:grpSpPr>
          <a:xfrm>
            <a:off x="3661147" y="5273111"/>
            <a:ext cx="2239715" cy="635248"/>
            <a:chOff x="3203755" y="3929428"/>
            <a:chExt cx="1679786" cy="476436"/>
          </a:xfrm>
        </p:grpSpPr>
        <p:sp>
          <p:nvSpPr>
            <p:cNvPr id="11" name="Left Brace 10"/>
            <p:cNvSpPr/>
            <p:nvPr/>
          </p:nvSpPr>
          <p:spPr>
            <a:xfrm rot="16200000">
              <a:off x="3883288" y="3253248"/>
              <a:ext cx="265091" cy="161745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srgbClr val="F7C027"/>
                </a:solidFill>
                <a:latin typeface="Fira Sans" panose="020B0503050000020004" pitchFamily="34" charset="0"/>
              </a:endParaRPr>
            </a:p>
          </p:txBody>
        </p:sp>
        <p:sp>
          <p:nvSpPr>
            <p:cNvPr id="15" name="TextBox 14"/>
            <p:cNvSpPr txBox="1"/>
            <p:nvPr/>
          </p:nvSpPr>
          <p:spPr>
            <a:xfrm>
              <a:off x="3203755" y="4090441"/>
              <a:ext cx="1679786" cy="315423"/>
            </a:xfrm>
            <a:prstGeom prst="rect">
              <a:avLst/>
            </a:prstGeom>
            <a:noFill/>
          </p:spPr>
          <p:txBody>
            <a:bodyPr wrap="none" rtlCol="0">
              <a:spAutoFit/>
            </a:bodyPr>
            <a:lstStyle/>
            <a:p>
              <a:r>
                <a:rPr lang="en-US" sz="2133" dirty="0">
                  <a:solidFill>
                    <a:srgbClr val="F7C027"/>
                  </a:solidFill>
                  <a:latin typeface="Fira Sans" panose="020B0503050000020004" pitchFamily="34" charset="0"/>
                </a:rPr>
                <a:t>Desired capacity</a:t>
              </a:r>
            </a:p>
          </p:txBody>
        </p:sp>
      </p:grpSp>
      <p:grpSp>
        <p:nvGrpSpPr>
          <p:cNvPr id="21" name="Group 20"/>
          <p:cNvGrpSpPr/>
          <p:nvPr/>
        </p:nvGrpSpPr>
        <p:grpSpPr>
          <a:xfrm>
            <a:off x="3580628" y="5684788"/>
            <a:ext cx="4872335" cy="644984"/>
            <a:chOff x="3143366" y="4238186"/>
            <a:chExt cx="3654251" cy="483738"/>
          </a:xfrm>
        </p:grpSpPr>
        <p:sp>
          <p:nvSpPr>
            <p:cNvPr id="13" name="Left Brace 12"/>
            <p:cNvSpPr/>
            <p:nvPr/>
          </p:nvSpPr>
          <p:spPr>
            <a:xfrm rot="16200000">
              <a:off x="4821705" y="2559847"/>
              <a:ext cx="297574" cy="3654251"/>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srgbClr val="F7C027"/>
                </a:solidFill>
                <a:latin typeface="Fira Sans" panose="020B0503050000020004" pitchFamily="34" charset="0"/>
              </a:endParaRPr>
            </a:p>
          </p:txBody>
        </p:sp>
        <p:sp>
          <p:nvSpPr>
            <p:cNvPr id="16" name="TextBox 15"/>
            <p:cNvSpPr txBox="1"/>
            <p:nvPr/>
          </p:nvSpPr>
          <p:spPr>
            <a:xfrm>
              <a:off x="3996474" y="4406501"/>
              <a:ext cx="1447753" cy="315423"/>
            </a:xfrm>
            <a:prstGeom prst="rect">
              <a:avLst/>
            </a:prstGeom>
            <a:noFill/>
          </p:spPr>
          <p:txBody>
            <a:bodyPr wrap="none" rtlCol="0">
              <a:spAutoFit/>
            </a:bodyPr>
            <a:lstStyle/>
            <a:p>
              <a:r>
                <a:rPr lang="en-US" sz="2133" dirty="0">
                  <a:solidFill>
                    <a:srgbClr val="F7C027"/>
                  </a:solidFill>
                  <a:latin typeface="Fira Sans" panose="020B0503050000020004" pitchFamily="34" charset="0"/>
                </a:rPr>
                <a:t>Maximum size</a:t>
              </a:r>
            </a:p>
          </p:txBody>
        </p:sp>
      </p:grpSp>
      <p:grpSp>
        <p:nvGrpSpPr>
          <p:cNvPr id="22" name="Group 21"/>
          <p:cNvGrpSpPr/>
          <p:nvPr/>
        </p:nvGrpSpPr>
        <p:grpSpPr>
          <a:xfrm>
            <a:off x="5938225" y="4670208"/>
            <a:ext cx="2690160" cy="672617"/>
            <a:chOff x="4911564" y="3477251"/>
            <a:chExt cx="2017620" cy="504463"/>
          </a:xfrm>
        </p:grpSpPr>
        <p:sp>
          <p:nvSpPr>
            <p:cNvPr id="12" name="Left Brace 11"/>
            <p:cNvSpPr/>
            <p:nvPr/>
          </p:nvSpPr>
          <p:spPr>
            <a:xfrm rot="16200000">
              <a:off x="5745314" y="2770962"/>
              <a:ext cx="276041" cy="168862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srgbClr val="F7C027"/>
                </a:solidFill>
                <a:latin typeface="Fira Sans" panose="020B0503050000020004" pitchFamily="34" charset="0"/>
              </a:endParaRPr>
            </a:p>
          </p:txBody>
        </p:sp>
        <p:sp>
          <p:nvSpPr>
            <p:cNvPr id="17" name="TextBox 16"/>
            <p:cNvSpPr txBox="1"/>
            <p:nvPr/>
          </p:nvSpPr>
          <p:spPr>
            <a:xfrm>
              <a:off x="4911564" y="3666291"/>
              <a:ext cx="2017620" cy="315423"/>
            </a:xfrm>
            <a:prstGeom prst="rect">
              <a:avLst/>
            </a:prstGeom>
            <a:noFill/>
          </p:spPr>
          <p:txBody>
            <a:bodyPr wrap="none" rtlCol="0">
              <a:spAutoFit/>
            </a:bodyPr>
            <a:lstStyle/>
            <a:p>
              <a:r>
                <a:rPr lang="en-US" sz="2133" dirty="0">
                  <a:solidFill>
                    <a:srgbClr val="F7C027"/>
                  </a:solidFill>
                  <a:latin typeface="Fira Sans" panose="020B0503050000020004" pitchFamily="34" charset="0"/>
                </a:rPr>
                <a:t>Scale out as needed</a:t>
              </a:r>
            </a:p>
          </p:txBody>
        </p:sp>
      </p:grpSp>
      <p:pic>
        <p:nvPicPr>
          <p:cNvPr id="29" name="Picture 41">
            <a:extLst>
              <a:ext uri="{FF2B5EF4-FFF2-40B4-BE49-F238E27FC236}">
                <a16:creationId xmlns:a16="http://schemas.microsoft.com/office/drawing/2014/main" id="{FF9F4D32-8F20-4146-BC83-87F4D037DFA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00032" y="1018796"/>
            <a:ext cx="1026980" cy="99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2BA46F5E-95A9-44B7-A7CF-1D5FC421E49B}"/>
              </a:ext>
            </a:extLst>
          </p:cNvPr>
          <p:cNvGrpSpPr/>
          <p:nvPr/>
        </p:nvGrpSpPr>
        <p:grpSpPr>
          <a:xfrm>
            <a:off x="10572027" y="865489"/>
            <a:ext cx="1461216" cy="1333061"/>
            <a:chOff x="7929020" y="649119"/>
            <a:chExt cx="1095912" cy="999796"/>
          </a:xfrm>
        </p:grpSpPr>
        <p:sp>
          <p:nvSpPr>
            <p:cNvPr id="31" name="Rounded Rectangle 137">
              <a:extLst>
                <a:ext uri="{FF2B5EF4-FFF2-40B4-BE49-F238E27FC236}">
                  <a16:creationId xmlns:a16="http://schemas.microsoft.com/office/drawing/2014/main" id="{402E8382-2B78-4B38-ADDC-0DC767A41B5D}"/>
                </a:ext>
              </a:extLst>
            </p:cNvPr>
            <p:cNvSpPr/>
            <p:nvPr/>
          </p:nvSpPr>
          <p:spPr bwMode="auto">
            <a:xfrm>
              <a:off x="7929020" y="649119"/>
              <a:ext cx="1095912" cy="999796"/>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32" name="Picture 41">
              <a:extLst>
                <a:ext uri="{FF2B5EF4-FFF2-40B4-BE49-F238E27FC236}">
                  <a16:creationId xmlns:a16="http://schemas.microsoft.com/office/drawing/2014/main" id="{78539E81-CA98-43D0-937B-4F270C0720B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00024" y="764099"/>
              <a:ext cx="770235" cy="744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433534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1018796"/>
            <a:ext cx="10515600" cy="4351338"/>
          </a:xfrm>
        </p:spPr>
        <p:txBody>
          <a:bodyPr/>
          <a:lstStyle/>
          <a:p>
            <a:r>
              <a:rPr lang="en-US" dirty="0"/>
              <a:t>You can create a scaling policy that uses </a:t>
            </a:r>
            <a:r>
              <a:rPr lang="en-US" dirty="0" err="1"/>
              <a:t>CloudWatch</a:t>
            </a:r>
            <a:r>
              <a:rPr lang="en-US" dirty="0"/>
              <a:t> alarms to determine:</a:t>
            </a:r>
          </a:p>
          <a:p>
            <a:pPr lvl="1"/>
            <a:r>
              <a:rPr lang="en-US" dirty="0"/>
              <a:t>When your Auto Scaling group should scale out.</a:t>
            </a:r>
          </a:p>
          <a:p>
            <a:pPr lvl="1"/>
            <a:r>
              <a:rPr lang="en-US" dirty="0"/>
              <a:t>When your Auto Scaling group should scale in.</a:t>
            </a:r>
          </a:p>
          <a:p>
            <a:r>
              <a:rPr lang="en-US" dirty="0"/>
              <a:t>You can use alarms to monitor:</a:t>
            </a:r>
          </a:p>
          <a:p>
            <a:pPr lvl="1"/>
            <a:r>
              <a:rPr lang="en-US" dirty="0"/>
              <a:t>Any of the metrics that AWS services send to Amazon </a:t>
            </a:r>
            <a:r>
              <a:rPr lang="en-US" dirty="0" err="1"/>
              <a:t>CloudWatch</a:t>
            </a:r>
            <a:r>
              <a:rPr lang="en-US" dirty="0"/>
              <a:t>.</a:t>
            </a:r>
          </a:p>
          <a:p>
            <a:pPr lvl="1"/>
            <a:r>
              <a:rPr lang="en-US" dirty="0"/>
              <a:t>Your own custom metrics.</a:t>
            </a:r>
          </a:p>
        </p:txBody>
      </p:sp>
      <p:sp>
        <p:nvSpPr>
          <p:cNvPr id="2" name="Title 1"/>
          <p:cNvSpPr>
            <a:spLocks noGrp="1"/>
          </p:cNvSpPr>
          <p:nvPr>
            <p:ph type="title"/>
          </p:nvPr>
        </p:nvSpPr>
        <p:spPr/>
        <p:txBody>
          <a:bodyPr/>
          <a:lstStyle/>
          <a:p>
            <a:r>
              <a:rPr lang="en-US"/>
              <a:t>Dynamic Scaling</a:t>
            </a:r>
            <a:endParaRPr lang="en-US" dirty="0"/>
          </a:p>
        </p:txBody>
      </p:sp>
      <p:sp>
        <p:nvSpPr>
          <p:cNvPr id="10" name="Rounded Rectangle 137">
            <a:extLst>
              <a:ext uri="{FF2B5EF4-FFF2-40B4-BE49-F238E27FC236}">
                <a16:creationId xmlns:a16="http://schemas.microsoft.com/office/drawing/2014/main" id="{4290EBC2-E531-472D-9F1C-3CFF4D279BF1}"/>
              </a:ext>
            </a:extLst>
          </p:cNvPr>
          <p:cNvSpPr/>
          <p:nvPr/>
        </p:nvSpPr>
        <p:spPr bwMode="auto">
          <a:xfrm>
            <a:off x="10572027" y="865489"/>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1" name="Picture 41">
            <a:extLst>
              <a:ext uri="{FF2B5EF4-FFF2-40B4-BE49-F238E27FC236}">
                <a16:creationId xmlns:a16="http://schemas.microsoft.com/office/drawing/2014/main" id="{4B03F111-AEC5-4122-9748-08B05FB27D1B}"/>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00032" y="1018796"/>
            <a:ext cx="1026980" cy="99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14986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2878402" y="1696181"/>
            <a:ext cx="1536383" cy="948979"/>
            <a:chOff x="2158801" y="1272136"/>
            <a:chExt cx="1152287" cy="711734"/>
          </a:xfrm>
          <a:solidFill>
            <a:schemeClr val="bg1"/>
          </a:solidFill>
        </p:grpSpPr>
        <p:sp>
          <p:nvSpPr>
            <p:cNvPr id="62" name="Rounded Rectangle 61"/>
            <p:cNvSpPr/>
            <p:nvPr/>
          </p:nvSpPr>
          <p:spPr>
            <a:xfrm>
              <a:off x="2158801" y="1272136"/>
              <a:ext cx="1152287" cy="711734"/>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solidFill>
                    <a:schemeClr val="bg1"/>
                  </a:solidFill>
                </a:ln>
                <a:solidFill>
                  <a:srgbClr val="494848"/>
                </a:solidFill>
                <a:latin typeface="Fira Sans" panose="020B0503050000020004" pitchFamily="34" charset="0"/>
              </a:endParaRP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13" y="1318359"/>
              <a:ext cx="544782" cy="575047"/>
            </a:xfrm>
            <a:prstGeom prst="rect">
              <a:avLst/>
            </a:prstGeom>
            <a:grpFill/>
          </p:spPr>
        </p:pic>
      </p:grpSp>
      <p:sp>
        <p:nvSpPr>
          <p:cNvPr id="2" name="Title 1"/>
          <p:cNvSpPr>
            <a:spLocks noGrp="1"/>
          </p:cNvSpPr>
          <p:nvPr>
            <p:ph type="title"/>
          </p:nvPr>
        </p:nvSpPr>
        <p:spPr>
          <a:xfrm>
            <a:off x="449052" y="153248"/>
            <a:ext cx="10940405" cy="726923"/>
          </a:xfrm>
        </p:spPr>
        <p:txBody>
          <a:bodyPr/>
          <a:lstStyle/>
          <a:p>
            <a:r>
              <a:rPr lang="en-US"/>
              <a:t>Auto Scaling Basic Lifecycle</a:t>
            </a:r>
            <a:endParaRPr lang="en-US" dirty="0"/>
          </a:p>
        </p:txBody>
      </p:sp>
      <p:grpSp>
        <p:nvGrpSpPr>
          <p:cNvPr id="16" name="Group 15"/>
          <p:cNvGrpSpPr/>
          <p:nvPr/>
        </p:nvGrpSpPr>
        <p:grpSpPr>
          <a:xfrm>
            <a:off x="2336343" y="1128921"/>
            <a:ext cx="2279651" cy="2311400"/>
            <a:chOff x="421677" y="802549"/>
            <a:chExt cx="1709738" cy="1733550"/>
          </a:xfrm>
        </p:grpSpPr>
        <p:sp>
          <p:nvSpPr>
            <p:cNvPr id="4" name="TextBox 69"/>
            <p:cNvSpPr txBox="1"/>
            <p:nvPr/>
          </p:nvSpPr>
          <p:spPr>
            <a:xfrm>
              <a:off x="942712" y="2017450"/>
              <a:ext cx="640080"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solidFill>
                    <a:srgbClr val="494848"/>
                  </a:solidFill>
                  <a:latin typeface="Fira Sans" panose="020B0503050000020004" pitchFamily="34" charset="0"/>
                </a:rPr>
                <a:t>instances</a:t>
              </a:r>
              <a:endParaRPr lang="en-US" sz="1867" b="1" dirty="0">
                <a:solidFill>
                  <a:srgbClr val="494848"/>
                </a:solidFill>
                <a:latin typeface="Fira Sans" panose="020B05030500000200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04" y="1274218"/>
              <a:ext cx="544782" cy="5750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839" y="802549"/>
              <a:ext cx="544782" cy="529649"/>
            </a:xfrm>
            <a:prstGeom prst="rect">
              <a:avLst/>
            </a:prstGeom>
          </p:spPr>
        </p:pic>
        <p:sp>
          <p:nvSpPr>
            <p:cNvPr id="8" name="Rounded Rectangle 7"/>
            <p:cNvSpPr/>
            <p:nvPr/>
          </p:nvSpPr>
          <p:spPr>
            <a:xfrm>
              <a:off x="421677" y="802549"/>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rgbClr val="494848"/>
                </a:solidFill>
                <a:latin typeface="Fira Sans" panose="020B0503050000020004" pitchFamily="34" charset="0"/>
                <a:cs typeface="Helvetica Neue"/>
              </a:endParaRPr>
            </a:p>
          </p:txBody>
        </p:sp>
        <p:sp>
          <p:nvSpPr>
            <p:cNvPr id="9" name="TextBox 31"/>
            <p:cNvSpPr txBox="1">
              <a:spLocks noChangeArrowheads="1"/>
            </p:cNvSpPr>
            <p:nvPr/>
          </p:nvSpPr>
          <p:spPr bwMode="auto">
            <a:xfrm>
              <a:off x="504227" y="2285274"/>
              <a:ext cx="1555750" cy="207749"/>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494848"/>
                  </a:solidFill>
                  <a:latin typeface="Fira Sans" panose="020B0503050000020004" pitchFamily="34" charset="0"/>
                  <a:ea typeface="Verdana" pitchFamily="34" charset="0"/>
                  <a:cs typeface="Helvetica Neue"/>
                </a:rPr>
                <a:t>Auto Scaling group</a:t>
              </a:r>
            </a:p>
          </p:txBody>
        </p:sp>
      </p:grpSp>
      <p:grpSp>
        <p:nvGrpSpPr>
          <p:cNvPr id="77" name="Group 76"/>
          <p:cNvGrpSpPr/>
          <p:nvPr/>
        </p:nvGrpSpPr>
        <p:grpSpPr>
          <a:xfrm>
            <a:off x="4639150" y="1370952"/>
            <a:ext cx="3519860" cy="1973112"/>
            <a:chOff x="2178522" y="973459"/>
            <a:chExt cx="2639895" cy="1479834"/>
          </a:xfrm>
        </p:grpSpPr>
        <p:cxnSp>
          <p:nvCxnSpPr>
            <p:cNvPr id="12" name="Straight Arrow Connector 11"/>
            <p:cNvCxnSpPr/>
            <p:nvPr/>
          </p:nvCxnSpPr>
          <p:spPr>
            <a:xfrm>
              <a:off x="2178522" y="1456511"/>
              <a:ext cx="856365"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3030583" y="973459"/>
              <a:ext cx="1345474" cy="68525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solidFill>
                    <a:srgbClr val="494848"/>
                  </a:solidFill>
                  <a:latin typeface="Fira Sans" panose="020B0503050000020004" pitchFamily="34" charset="0"/>
                </a:rPr>
                <a:t>Scale Out</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2190" y="1684843"/>
              <a:ext cx="525324" cy="596314"/>
            </a:xfrm>
            <a:prstGeom prst="rect">
              <a:avLst/>
            </a:prstGeom>
          </p:spPr>
        </p:pic>
        <p:sp>
          <p:nvSpPr>
            <p:cNvPr id="15" name="TextBox 120"/>
            <p:cNvSpPr txBox="1"/>
            <p:nvPr/>
          </p:nvSpPr>
          <p:spPr>
            <a:xfrm>
              <a:off x="2263964" y="2289787"/>
              <a:ext cx="1321636" cy="163506"/>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rgbClr val="494848"/>
                  </a:solidFill>
                  <a:latin typeface="Fira Sans" panose="020B0503050000020004" pitchFamily="34" charset="0"/>
                </a:rPr>
                <a:t>Amazon CloudWatch</a:t>
              </a:r>
            </a:p>
          </p:txBody>
        </p:sp>
        <p:cxnSp>
          <p:nvCxnSpPr>
            <p:cNvPr id="17" name="Curved Connector 16"/>
            <p:cNvCxnSpPr>
              <a:stCxn id="14" idx="3"/>
            </p:cNvCxnSpPr>
            <p:nvPr/>
          </p:nvCxnSpPr>
          <p:spPr>
            <a:xfrm flipV="1">
              <a:off x="3207514" y="1712042"/>
              <a:ext cx="209113" cy="270958"/>
            </a:xfrm>
            <a:prstGeom prst="curvedConnector2">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2253" y="1760757"/>
              <a:ext cx="383240" cy="383240"/>
            </a:xfrm>
            <a:prstGeom prst="rect">
              <a:avLst/>
            </a:prstGeom>
          </p:spPr>
        </p:pic>
        <p:sp>
          <p:nvSpPr>
            <p:cNvPr id="20" name="TextBox 120"/>
            <p:cNvSpPr txBox="1"/>
            <p:nvPr/>
          </p:nvSpPr>
          <p:spPr>
            <a:xfrm>
              <a:off x="3689329" y="2170982"/>
              <a:ext cx="1129088" cy="118805"/>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rgbClr val="494848"/>
                  </a:solidFill>
                  <a:latin typeface="Fira Sans" panose="020B0503050000020004" pitchFamily="34" charset="0"/>
                </a:rPr>
                <a:t>Scheduled Event</a:t>
              </a:r>
            </a:p>
          </p:txBody>
        </p:sp>
        <p:cxnSp>
          <p:nvCxnSpPr>
            <p:cNvPr id="22" name="Curved Connector 21"/>
            <p:cNvCxnSpPr>
              <a:stCxn id="19" idx="1"/>
              <a:endCxn id="13" idx="2"/>
            </p:cNvCxnSpPr>
            <p:nvPr/>
          </p:nvCxnSpPr>
          <p:spPr>
            <a:xfrm rot="10800000">
              <a:off x="3703321" y="1658711"/>
              <a:ext cx="358933" cy="293666"/>
            </a:xfrm>
            <a:prstGeom prst="curvedConnector2">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1847818" y="3466629"/>
            <a:ext cx="3319487" cy="2614631"/>
            <a:chOff x="6517936" y="2525486"/>
            <a:chExt cx="2489615" cy="1960973"/>
          </a:xfrm>
        </p:grpSpPr>
        <p:cxnSp>
          <p:nvCxnSpPr>
            <p:cNvPr id="44" name="Straight Arrow Connector 43"/>
            <p:cNvCxnSpPr/>
            <p:nvPr/>
          </p:nvCxnSpPr>
          <p:spPr>
            <a:xfrm>
              <a:off x="7750262" y="2525486"/>
              <a:ext cx="0" cy="24384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a:off x="7138450" y="2878803"/>
              <a:ext cx="1345474" cy="68525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solidFill>
                    <a:srgbClr val="494848"/>
                  </a:solidFill>
                  <a:latin typeface="Fira Sans" panose="020B0503050000020004" pitchFamily="34" charset="0"/>
                </a:rPr>
                <a:t>Scale In</a:t>
              </a: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4664" y="3727653"/>
              <a:ext cx="525324" cy="596314"/>
            </a:xfrm>
            <a:prstGeom prst="rect">
              <a:avLst/>
            </a:prstGeom>
          </p:spPr>
        </p:pic>
        <p:sp>
          <p:nvSpPr>
            <p:cNvPr id="47" name="TextBox 120"/>
            <p:cNvSpPr txBox="1"/>
            <p:nvPr/>
          </p:nvSpPr>
          <p:spPr>
            <a:xfrm>
              <a:off x="6517936" y="4326401"/>
              <a:ext cx="1339894" cy="16005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rgbClr val="494848"/>
                  </a:solidFill>
                  <a:latin typeface="Fira Sans" panose="020B0503050000020004" pitchFamily="34" charset="0"/>
                </a:rPr>
                <a:t>Amazon CloudWatch</a:t>
              </a:r>
            </a:p>
          </p:txBody>
        </p:sp>
        <p:cxnSp>
          <p:nvCxnSpPr>
            <p:cNvPr id="48" name="Curved Connector 47"/>
            <p:cNvCxnSpPr/>
            <p:nvPr/>
          </p:nvCxnSpPr>
          <p:spPr>
            <a:xfrm flipV="1">
              <a:off x="7434418" y="3645190"/>
              <a:ext cx="209113" cy="270958"/>
            </a:xfrm>
            <a:prstGeom prst="curvedConnector2">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6604" y="3780669"/>
              <a:ext cx="383240" cy="383240"/>
            </a:xfrm>
            <a:prstGeom prst="rect">
              <a:avLst/>
            </a:prstGeom>
          </p:spPr>
        </p:pic>
        <p:sp>
          <p:nvSpPr>
            <p:cNvPr id="50" name="TextBox 120"/>
            <p:cNvSpPr txBox="1"/>
            <p:nvPr/>
          </p:nvSpPr>
          <p:spPr>
            <a:xfrm>
              <a:off x="7848897" y="4188903"/>
              <a:ext cx="1158654" cy="15524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rgbClr val="494848"/>
                  </a:solidFill>
                  <a:latin typeface="Fira Sans" panose="020B0503050000020004" pitchFamily="34" charset="0"/>
                </a:rPr>
                <a:t>Scheduled Event</a:t>
              </a:r>
            </a:p>
          </p:txBody>
        </p:sp>
        <p:cxnSp>
          <p:nvCxnSpPr>
            <p:cNvPr id="51" name="Curved Connector 50"/>
            <p:cNvCxnSpPr>
              <a:stCxn id="49" idx="1"/>
              <a:endCxn id="45" idx="2"/>
            </p:cNvCxnSpPr>
            <p:nvPr/>
          </p:nvCxnSpPr>
          <p:spPr>
            <a:xfrm rot="10800000">
              <a:off x="7811188" y="3564055"/>
              <a:ext cx="425417" cy="408234"/>
            </a:xfrm>
            <a:prstGeom prst="curvedConnector2">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59" name="Straight Arrow Connector 58"/>
          <p:cNvCxnSpPr/>
          <p:nvPr/>
        </p:nvCxnSpPr>
        <p:spPr>
          <a:xfrm>
            <a:off x="7735509" y="1900720"/>
            <a:ext cx="1323703"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120"/>
          <p:cNvSpPr txBox="1"/>
          <p:nvPr/>
        </p:nvSpPr>
        <p:spPr>
          <a:xfrm>
            <a:off x="7735508" y="1693456"/>
            <a:ext cx="1258067" cy="20726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rgbClr val="494848"/>
                </a:solidFill>
                <a:latin typeface="Fira Sans" panose="020B0503050000020004" pitchFamily="34" charset="0"/>
              </a:rPr>
              <a:t>Launch Instance</a:t>
            </a:r>
          </a:p>
        </p:txBody>
      </p:sp>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3859" y="1693653"/>
            <a:ext cx="455547" cy="472419"/>
          </a:xfrm>
          <a:prstGeom prst="rect">
            <a:avLst/>
          </a:prstGeom>
        </p:spPr>
      </p:pic>
      <p:grpSp>
        <p:nvGrpSpPr>
          <p:cNvPr id="21" name="Group 20"/>
          <p:cNvGrpSpPr/>
          <p:nvPr/>
        </p:nvGrpSpPr>
        <p:grpSpPr>
          <a:xfrm>
            <a:off x="4634480" y="995949"/>
            <a:ext cx="4993976" cy="932484"/>
            <a:chOff x="3361875" y="768876"/>
            <a:chExt cx="3745482" cy="699363"/>
          </a:xfrm>
        </p:grpSpPr>
        <p:sp>
          <p:nvSpPr>
            <p:cNvPr id="34" name="TextBox 120"/>
            <p:cNvSpPr txBox="1"/>
            <p:nvPr/>
          </p:nvSpPr>
          <p:spPr>
            <a:xfrm>
              <a:off x="4641823" y="768876"/>
              <a:ext cx="1418129" cy="136261"/>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rgbClr val="494848"/>
                  </a:solidFill>
                  <a:latin typeface="Fira Sans" panose="020B0503050000020004" pitchFamily="34" charset="0"/>
                </a:rPr>
                <a:t>Attach to Group</a:t>
              </a:r>
            </a:p>
          </p:txBody>
        </p:sp>
        <p:cxnSp>
          <p:nvCxnSpPr>
            <p:cNvPr id="6" name="Elbow Connector 5"/>
            <p:cNvCxnSpPr>
              <a:stCxn id="61" idx="3"/>
            </p:cNvCxnSpPr>
            <p:nvPr/>
          </p:nvCxnSpPr>
          <p:spPr>
            <a:xfrm flipH="1" flipV="1">
              <a:off x="3361875" y="927613"/>
              <a:ext cx="3745482" cy="540626"/>
            </a:xfrm>
            <a:prstGeom prst="bentConnector3">
              <a:avLst>
                <a:gd name="adj1" fmla="val -6103"/>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pic>
        <p:nvPicPr>
          <p:cNvPr id="66" name="Picture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6624" y="1717336"/>
            <a:ext cx="455547" cy="472419"/>
          </a:xfrm>
          <a:prstGeom prst="rect">
            <a:avLst/>
          </a:prstGeom>
          <a:effectLst>
            <a:outerShdw blurRad="50800" dist="38100" dir="10800000" algn="r" rotWithShape="0">
              <a:prstClr val="black">
                <a:alpha val="40000"/>
              </a:prstClr>
            </a:outerShdw>
          </a:effectLst>
        </p:spPr>
      </p:pic>
      <p:grpSp>
        <p:nvGrpSpPr>
          <p:cNvPr id="75" name="Group 74"/>
          <p:cNvGrpSpPr/>
          <p:nvPr/>
        </p:nvGrpSpPr>
        <p:grpSpPr>
          <a:xfrm>
            <a:off x="4628413" y="3359205"/>
            <a:ext cx="3876132" cy="1042740"/>
            <a:chOff x="1123629" y="1008224"/>
            <a:chExt cx="2907099" cy="782055"/>
          </a:xfrm>
        </p:grpSpPr>
        <p:cxnSp>
          <p:nvCxnSpPr>
            <p:cNvPr id="71" name="Elbow Connector 70"/>
            <p:cNvCxnSpPr>
              <a:endCxn id="29" idx="3"/>
            </p:cNvCxnSpPr>
            <p:nvPr/>
          </p:nvCxnSpPr>
          <p:spPr>
            <a:xfrm>
              <a:off x="1123629" y="1008224"/>
              <a:ext cx="1663833" cy="782055"/>
            </a:xfrm>
            <a:prstGeom prst="bentConnector3">
              <a:avLst>
                <a:gd name="adj1" fmla="val 113739"/>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120"/>
            <p:cNvSpPr txBox="1"/>
            <p:nvPr/>
          </p:nvSpPr>
          <p:spPr>
            <a:xfrm>
              <a:off x="3004247" y="1374987"/>
              <a:ext cx="1026481" cy="241291"/>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rgbClr val="494848"/>
                  </a:solidFill>
                  <a:latin typeface="Fira Sans" panose="020B0503050000020004" pitchFamily="34" charset="0"/>
                </a:rPr>
                <a:t>Detach from Group</a:t>
              </a:r>
            </a:p>
          </p:txBody>
        </p:sp>
      </p:grpSp>
      <p:grpSp>
        <p:nvGrpSpPr>
          <p:cNvPr id="78" name="Group 77"/>
          <p:cNvGrpSpPr/>
          <p:nvPr/>
        </p:nvGrpSpPr>
        <p:grpSpPr>
          <a:xfrm>
            <a:off x="4474989" y="4005590"/>
            <a:ext cx="2371867" cy="748988"/>
            <a:chOff x="2089717" y="2947385"/>
            <a:chExt cx="1778900" cy="561741"/>
          </a:xfrm>
        </p:grpSpPr>
        <p:cxnSp>
          <p:nvCxnSpPr>
            <p:cNvPr id="27" name="Straight Arrow Connector 26"/>
            <p:cNvCxnSpPr/>
            <p:nvPr/>
          </p:nvCxnSpPr>
          <p:spPr>
            <a:xfrm flipV="1">
              <a:off x="2089717" y="3236104"/>
              <a:ext cx="1326910" cy="5055"/>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2263964" y="3069020"/>
              <a:ext cx="1604653" cy="351259"/>
              <a:chOff x="2263964" y="3069020"/>
              <a:chExt cx="1604653" cy="351259"/>
            </a:xfrm>
          </p:grpSpPr>
          <p:sp>
            <p:nvSpPr>
              <p:cNvPr id="28" name="TextBox 120"/>
              <p:cNvSpPr txBox="1"/>
              <p:nvPr/>
            </p:nvSpPr>
            <p:spPr>
              <a:xfrm>
                <a:off x="2263964" y="3080656"/>
                <a:ext cx="943550" cy="15544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solidFill>
                      <a:srgbClr val="494848"/>
                    </a:solidFill>
                    <a:latin typeface="Fira Sans" panose="020B0503050000020004" pitchFamily="34" charset="0"/>
                  </a:rPr>
                  <a:t>Terminate Instance</a:t>
                </a:r>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9903" y="3069020"/>
                <a:ext cx="338714" cy="351259"/>
              </a:xfrm>
              <a:prstGeom prst="rect">
                <a:avLst/>
              </a:prstGeom>
            </p:spPr>
          </p:pic>
        </p:grpSp>
        <p:sp>
          <p:nvSpPr>
            <p:cNvPr id="69" name="TextBox 68"/>
            <p:cNvSpPr txBox="1"/>
            <p:nvPr/>
          </p:nvSpPr>
          <p:spPr>
            <a:xfrm flipH="1">
              <a:off x="3480975" y="2947385"/>
              <a:ext cx="381292" cy="561741"/>
            </a:xfrm>
            <a:prstGeom prst="rect">
              <a:avLst/>
            </a:prstGeom>
            <a:noFill/>
          </p:spPr>
          <p:txBody>
            <a:bodyPr wrap="square" rtlCol="0">
              <a:spAutoFit/>
            </a:bodyPr>
            <a:lstStyle/>
            <a:p>
              <a:r>
                <a:rPr lang="en-US" sz="4267" b="1" dirty="0">
                  <a:solidFill>
                    <a:srgbClr val="494848"/>
                  </a:solidFill>
                  <a:latin typeface="Fira Sans" panose="020B0503050000020004" pitchFamily="34" charset="0"/>
                </a:rPr>
                <a:t>X</a:t>
              </a:r>
            </a:p>
          </p:txBody>
        </p:sp>
      </p:grpSp>
      <p:sp>
        <p:nvSpPr>
          <p:cNvPr id="55" name="Rounded Rectangle 137">
            <a:extLst>
              <a:ext uri="{FF2B5EF4-FFF2-40B4-BE49-F238E27FC236}">
                <a16:creationId xmlns:a16="http://schemas.microsoft.com/office/drawing/2014/main" id="{018E5FD7-7E9B-41CE-90BE-DE1AD1A0021D}"/>
              </a:ext>
            </a:extLst>
          </p:cNvPr>
          <p:cNvSpPr/>
          <p:nvPr/>
        </p:nvSpPr>
        <p:spPr bwMode="auto">
          <a:xfrm>
            <a:off x="10572027" y="865489"/>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6" name="Picture 41">
            <a:extLst>
              <a:ext uri="{FF2B5EF4-FFF2-40B4-BE49-F238E27FC236}">
                <a16:creationId xmlns:a16="http://schemas.microsoft.com/office/drawing/2014/main" id="{2B92AC19-D1FC-4E77-AE64-4FC3E45CC0A4}"/>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0800032" y="1018796"/>
            <a:ext cx="1026980" cy="99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2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0.00781 -0.00618 L -0.46337 0.06481 " pathEditMode="relative" rAng="0" ptsTypes="AA">
                                      <p:cBhvr>
                                        <p:cTn id="22" dur="2000" fill="hold"/>
                                        <p:tgtEl>
                                          <p:spTgt spid="66"/>
                                        </p:tgtEl>
                                        <p:attrNameLst>
                                          <p:attrName>ppt_x</p:attrName>
                                          <p:attrName>ppt_y</p:attrName>
                                        </p:attrNameLst>
                                      </p:cBhvr>
                                      <p:rCtr x="-22778" y="3549"/>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dissolve">
                                      <p:cBhvr>
                                        <p:cTn id="31" dur="500"/>
                                        <p:tgtEl>
                                          <p:spTgt spid="75"/>
                                        </p:tgtEl>
                                      </p:cBhvr>
                                    </p:animEffect>
                                  </p:childTnLst>
                                </p:cTn>
                              </p:par>
                              <p:par>
                                <p:cTn id="32" presetID="0" presetClass="path" presetSubtype="0" accel="50000" decel="50000" fill="hold" nodeType="withEffect">
                                  <p:stCondLst>
                                    <p:cond delay="0"/>
                                  </p:stCondLst>
                                  <p:childTnLst>
                                    <p:animMotion origin="layout" path="M -0.46111 0.06728 L -0.22083 0.3571 " pathEditMode="relative" ptsTypes="AA">
                                      <p:cBhvr>
                                        <p:cTn id="33" dur="2000" fill="hold"/>
                                        <p:tgtEl>
                                          <p:spTgt spid="66"/>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2866960" y="1648595"/>
            <a:ext cx="8303779" cy="3148664"/>
          </a:xfrm>
          <a:prstGeom prst="roundRect">
            <a:avLst>
              <a:gd name="adj" fmla="val 9818"/>
            </a:avLst>
          </a:prstGeom>
          <a:solidFill>
            <a:schemeClr val="bg1"/>
          </a:solidFill>
          <a:ln w="19050">
            <a:solidFill>
              <a:srgbClr val="2479BE"/>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8" name="Content Placeholder 2"/>
          <p:cNvSpPr>
            <a:spLocks noGrp="1"/>
          </p:cNvSpPr>
          <p:nvPr>
            <p:ph idx="1"/>
          </p:nvPr>
        </p:nvSpPr>
        <p:spPr>
          <a:xfrm>
            <a:off x="2943958" y="1759667"/>
            <a:ext cx="8522945" cy="4351338"/>
          </a:xfrm>
        </p:spPr>
        <p:txBody>
          <a:bodyPr/>
          <a:lstStyle/>
          <a:p>
            <a:r>
              <a:rPr lang="en-US" dirty="0">
                <a:sym typeface="Chalkduster" charset="0"/>
              </a:rPr>
              <a:t>Best practice and recommendation engine.</a:t>
            </a:r>
          </a:p>
          <a:p>
            <a:r>
              <a:rPr lang="en-US" dirty="0">
                <a:sym typeface="Chalkduster" charset="0"/>
              </a:rPr>
              <a:t>Provides AWS customers with performance and security recommendations in four categories: </a:t>
            </a:r>
          </a:p>
          <a:p>
            <a:pPr lvl="1"/>
            <a:r>
              <a:rPr lang="en-US" dirty="0">
                <a:sym typeface="Chalkduster" charset="0"/>
              </a:rPr>
              <a:t>Cost optimization</a:t>
            </a:r>
          </a:p>
          <a:p>
            <a:pPr lvl="1"/>
            <a:r>
              <a:rPr lang="en-US" dirty="0">
                <a:sym typeface="Chalkduster" charset="0"/>
              </a:rPr>
              <a:t>Security</a:t>
            </a:r>
          </a:p>
          <a:p>
            <a:pPr lvl="1"/>
            <a:r>
              <a:rPr lang="en-US" dirty="0">
                <a:sym typeface="Chalkduster" charset="0"/>
              </a:rPr>
              <a:t>Fault tolerance</a:t>
            </a:r>
          </a:p>
          <a:p>
            <a:pPr lvl="1"/>
            <a:r>
              <a:rPr lang="en-US" dirty="0">
                <a:sym typeface="Chalkduster" charset="0"/>
              </a:rPr>
              <a:t>Performance improvement.</a:t>
            </a:r>
          </a:p>
        </p:txBody>
      </p:sp>
      <p:sp>
        <p:nvSpPr>
          <p:cNvPr id="2" name="Title 1"/>
          <p:cNvSpPr>
            <a:spLocks noGrp="1"/>
          </p:cNvSpPr>
          <p:nvPr>
            <p:ph type="title"/>
          </p:nvPr>
        </p:nvSpPr>
        <p:spPr/>
        <p:txBody>
          <a:bodyPr/>
          <a:lstStyle/>
          <a:p>
            <a:r>
              <a:rPr lang="en-US"/>
              <a:t>AWS Trusted Advisor</a:t>
            </a:r>
            <a:endParaRPr lang="en-US" dirty="0"/>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2" name="Rectangle 18"/>
          <p:cNvSpPr>
            <a:spLocks/>
          </p:cNvSpPr>
          <p:nvPr/>
        </p:nvSpPr>
        <p:spPr bwMode="auto">
          <a:xfrm>
            <a:off x="928944" y="3441065"/>
            <a:ext cx="1822061" cy="6419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anchor="ctr"/>
          <a:lstStyle/>
          <a:p>
            <a:pPr algn="ctr">
              <a:defRPr/>
            </a:pPr>
            <a:r>
              <a:rPr lang="en-US" sz="2133" dirty="0">
                <a:cs typeface="Chalkduster" charset="0"/>
                <a:sym typeface="Chalkduster" charset="0"/>
              </a:rPr>
              <a:t>AWS Trusted Advisor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742" y="2291480"/>
            <a:ext cx="714465" cy="857357"/>
          </a:xfrm>
          <a:prstGeom prst="rect">
            <a:avLst/>
          </a:prstGeom>
        </p:spPr>
      </p:pic>
    </p:spTree>
    <p:extLst>
      <p:ext uri="{BB962C8B-B14F-4D97-AF65-F5344CB8AC3E}">
        <p14:creationId xmlns:p14="http://schemas.microsoft.com/office/powerpoint/2010/main" val="9211942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943590"/>
            <a:ext cx="10515600" cy="4351338"/>
          </a:xfrm>
        </p:spPr>
        <p:txBody>
          <a:bodyPr/>
          <a:lstStyle/>
          <a:p>
            <a:r>
              <a:rPr lang="en-US" dirty="0"/>
              <a:t>Amazon EC2 Reserved Instance Optimization</a:t>
            </a:r>
          </a:p>
          <a:p>
            <a:r>
              <a:rPr lang="en-US" dirty="0"/>
              <a:t>Low-utilization Amazon EC2 Instances</a:t>
            </a:r>
          </a:p>
          <a:p>
            <a:r>
              <a:rPr lang="en-US" dirty="0"/>
              <a:t>Idle load balancers</a:t>
            </a:r>
          </a:p>
          <a:p>
            <a:r>
              <a:rPr lang="en-US" dirty="0"/>
              <a:t>Underutilized Amazon EBS volumes</a:t>
            </a:r>
          </a:p>
          <a:p>
            <a:r>
              <a:rPr lang="en-US" dirty="0"/>
              <a:t>Unassociated Elastic IP addresses</a:t>
            </a:r>
          </a:p>
          <a:p>
            <a:r>
              <a:rPr lang="en-US" dirty="0"/>
              <a:t>Amazon RDS idle DB instances</a:t>
            </a:r>
          </a:p>
        </p:txBody>
      </p:sp>
      <p:sp>
        <p:nvSpPr>
          <p:cNvPr id="2" name="Title 1"/>
          <p:cNvSpPr>
            <a:spLocks noGrp="1"/>
          </p:cNvSpPr>
          <p:nvPr>
            <p:ph type="title"/>
          </p:nvPr>
        </p:nvSpPr>
        <p:spPr/>
        <p:txBody>
          <a:bodyPr/>
          <a:lstStyle/>
          <a:p>
            <a:r>
              <a:rPr lang="en-US"/>
              <a:t>Cost Optimization</a:t>
            </a:r>
            <a:endParaRPr lang="en-US" dirty="0"/>
          </a:p>
        </p:txBody>
      </p:sp>
      <p:sp>
        <p:nvSpPr>
          <p:cNvPr id="5" name="Rounded Rectangle 4"/>
          <p:cNvSpPr/>
          <p:nvPr/>
        </p:nvSpPr>
        <p:spPr bwMode="auto">
          <a:xfrm>
            <a:off x="10600071" y="847156"/>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3233" y="1085008"/>
            <a:ext cx="714465" cy="857357"/>
          </a:xfrm>
          <a:prstGeom prst="rect">
            <a:avLst/>
          </a:prstGeom>
        </p:spPr>
      </p:pic>
    </p:spTree>
    <p:extLst>
      <p:ext uri="{BB962C8B-B14F-4D97-AF65-F5344CB8AC3E}">
        <p14:creationId xmlns:p14="http://schemas.microsoft.com/office/powerpoint/2010/main" val="34483952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861799"/>
            <a:ext cx="10515600" cy="4351338"/>
          </a:xfrm>
        </p:spPr>
        <p:txBody>
          <a:bodyPr/>
          <a:lstStyle/>
          <a:p>
            <a:r>
              <a:rPr lang="en-US" dirty="0"/>
              <a:t>Security groups</a:t>
            </a:r>
          </a:p>
          <a:p>
            <a:r>
              <a:rPr lang="en-US" dirty="0"/>
              <a:t>AWS IAM use</a:t>
            </a:r>
          </a:p>
          <a:p>
            <a:r>
              <a:rPr lang="en-US" dirty="0"/>
              <a:t>Amazon S3 bucket permissions</a:t>
            </a:r>
          </a:p>
          <a:p>
            <a:r>
              <a:rPr lang="en-US" dirty="0"/>
              <a:t>MFA on toot Account</a:t>
            </a:r>
          </a:p>
          <a:p>
            <a:r>
              <a:rPr lang="en-US" dirty="0"/>
              <a:t>AWS IAM password policy</a:t>
            </a:r>
          </a:p>
          <a:p>
            <a:r>
              <a:rPr lang="en-US" dirty="0"/>
              <a:t>Amazon RDS security group access risk</a:t>
            </a:r>
          </a:p>
        </p:txBody>
      </p:sp>
      <p:sp>
        <p:nvSpPr>
          <p:cNvPr id="2" name="Title 1"/>
          <p:cNvSpPr>
            <a:spLocks noGrp="1"/>
          </p:cNvSpPr>
          <p:nvPr>
            <p:ph type="title"/>
          </p:nvPr>
        </p:nvSpPr>
        <p:spPr/>
        <p:txBody>
          <a:bodyPr/>
          <a:lstStyle/>
          <a:p>
            <a:r>
              <a:rPr lang="en-US"/>
              <a:t>Security</a:t>
            </a:r>
            <a:endParaRPr lang="en-US" dirty="0"/>
          </a:p>
        </p:txBody>
      </p:sp>
      <p:sp>
        <p:nvSpPr>
          <p:cNvPr id="10" name="Rounded Rectangle 4">
            <a:extLst>
              <a:ext uri="{FF2B5EF4-FFF2-40B4-BE49-F238E27FC236}">
                <a16:creationId xmlns:a16="http://schemas.microsoft.com/office/drawing/2014/main" id="{62D1A07D-8F8A-4F4F-87FA-4ACB00B0CFB7}"/>
              </a:ext>
            </a:extLst>
          </p:cNvPr>
          <p:cNvSpPr/>
          <p:nvPr/>
        </p:nvSpPr>
        <p:spPr bwMode="auto">
          <a:xfrm>
            <a:off x="10600071" y="847156"/>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1" name="Picture 10">
            <a:extLst>
              <a:ext uri="{FF2B5EF4-FFF2-40B4-BE49-F238E27FC236}">
                <a16:creationId xmlns:a16="http://schemas.microsoft.com/office/drawing/2014/main" id="{12A64C35-8EE1-4C94-8A62-188F1F332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3233" y="1085008"/>
            <a:ext cx="714465" cy="857357"/>
          </a:xfrm>
          <a:prstGeom prst="rect">
            <a:avLst/>
          </a:prstGeom>
        </p:spPr>
      </p:pic>
    </p:spTree>
    <p:extLst>
      <p:ext uri="{BB962C8B-B14F-4D97-AF65-F5344CB8AC3E}">
        <p14:creationId xmlns:p14="http://schemas.microsoft.com/office/powerpoint/2010/main" val="27332048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0325" y="979786"/>
            <a:ext cx="10515600" cy="4351338"/>
          </a:xfrm>
        </p:spPr>
        <p:txBody>
          <a:bodyPr/>
          <a:lstStyle/>
          <a:p>
            <a:r>
              <a:rPr lang="en-US" dirty="0"/>
              <a:t>Amazon EBS Snapshots</a:t>
            </a:r>
          </a:p>
          <a:p>
            <a:r>
              <a:rPr lang="en-US" dirty="0"/>
              <a:t>Load balancer optimization</a:t>
            </a:r>
          </a:p>
          <a:p>
            <a:r>
              <a:rPr lang="en-US" dirty="0"/>
              <a:t>Auto Scaling Group Resources</a:t>
            </a:r>
          </a:p>
          <a:p>
            <a:r>
              <a:rPr lang="en-US" dirty="0"/>
              <a:t>Amazon RDS Multi-AZ</a:t>
            </a:r>
          </a:p>
          <a:p>
            <a:r>
              <a:rPr lang="en-US" dirty="0"/>
              <a:t>Amazon Route 53 name server delegations</a:t>
            </a:r>
          </a:p>
          <a:p>
            <a:r>
              <a:rPr lang="en-US" dirty="0"/>
              <a:t>ELB connection draining</a:t>
            </a:r>
          </a:p>
        </p:txBody>
      </p:sp>
      <p:sp>
        <p:nvSpPr>
          <p:cNvPr id="2" name="Title 1"/>
          <p:cNvSpPr>
            <a:spLocks noGrp="1"/>
          </p:cNvSpPr>
          <p:nvPr>
            <p:ph type="title"/>
          </p:nvPr>
        </p:nvSpPr>
        <p:spPr/>
        <p:txBody>
          <a:bodyPr/>
          <a:lstStyle/>
          <a:p>
            <a:r>
              <a:rPr lang="en-US"/>
              <a:t>Fault Tolerance</a:t>
            </a:r>
            <a:endParaRPr lang="en-US" dirty="0"/>
          </a:p>
        </p:txBody>
      </p:sp>
      <p:sp>
        <p:nvSpPr>
          <p:cNvPr id="5" name="Rounded Rectangle 4"/>
          <p:cNvSpPr/>
          <p:nvPr/>
        </p:nvSpPr>
        <p:spPr bwMode="auto">
          <a:xfrm>
            <a:off x="10532763" y="896402"/>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925" y="1134254"/>
            <a:ext cx="714465" cy="857357"/>
          </a:xfrm>
          <a:prstGeom prst="rect">
            <a:avLst/>
          </a:prstGeom>
        </p:spPr>
      </p:pic>
    </p:spTree>
    <p:extLst>
      <p:ext uri="{BB962C8B-B14F-4D97-AF65-F5344CB8AC3E}">
        <p14:creationId xmlns:p14="http://schemas.microsoft.com/office/powerpoint/2010/main" val="13770475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1085008"/>
            <a:ext cx="10515600" cy="4351338"/>
          </a:xfrm>
        </p:spPr>
        <p:txBody>
          <a:bodyPr/>
          <a:lstStyle/>
          <a:p>
            <a:r>
              <a:rPr lang="en-US" dirty="0"/>
              <a:t>High-utilization Amazon EC2 instances</a:t>
            </a:r>
          </a:p>
          <a:p>
            <a:r>
              <a:rPr lang="en-US" dirty="0"/>
              <a:t>Service limits</a:t>
            </a:r>
          </a:p>
          <a:p>
            <a:r>
              <a:rPr lang="en-US" dirty="0"/>
              <a:t>Large number of rules in EC2 security group</a:t>
            </a:r>
          </a:p>
          <a:p>
            <a:r>
              <a:rPr lang="en-US" dirty="0"/>
              <a:t>Over-utilized Amazon EBS magnetic volumes</a:t>
            </a:r>
          </a:p>
          <a:p>
            <a:r>
              <a:rPr lang="en-US" dirty="0"/>
              <a:t>Amazon EC2 to EBS throughput optimization</a:t>
            </a:r>
          </a:p>
          <a:p>
            <a:r>
              <a:rPr lang="en-US" dirty="0"/>
              <a:t>Amazon </a:t>
            </a:r>
            <a:r>
              <a:rPr lang="en-US" dirty="0" err="1"/>
              <a:t>CloudFront</a:t>
            </a:r>
            <a:r>
              <a:rPr lang="en-US" dirty="0"/>
              <a:t> alternate domain names</a:t>
            </a:r>
          </a:p>
        </p:txBody>
      </p:sp>
      <p:sp>
        <p:nvSpPr>
          <p:cNvPr id="2" name="Title 1"/>
          <p:cNvSpPr>
            <a:spLocks noGrp="1"/>
          </p:cNvSpPr>
          <p:nvPr>
            <p:ph type="title"/>
          </p:nvPr>
        </p:nvSpPr>
        <p:spPr/>
        <p:txBody>
          <a:bodyPr/>
          <a:lstStyle/>
          <a:p>
            <a:r>
              <a:rPr lang="en-US"/>
              <a:t>Performance Improvement</a:t>
            </a:r>
            <a:endParaRPr lang="en-US" dirty="0"/>
          </a:p>
        </p:txBody>
      </p:sp>
      <p:sp>
        <p:nvSpPr>
          <p:cNvPr id="10" name="Rounded Rectangle 4">
            <a:extLst>
              <a:ext uri="{FF2B5EF4-FFF2-40B4-BE49-F238E27FC236}">
                <a16:creationId xmlns:a16="http://schemas.microsoft.com/office/drawing/2014/main" id="{828498EC-126D-46F7-BD86-094ECCA9FB03}"/>
              </a:ext>
            </a:extLst>
          </p:cNvPr>
          <p:cNvSpPr/>
          <p:nvPr/>
        </p:nvSpPr>
        <p:spPr bwMode="auto">
          <a:xfrm>
            <a:off x="10600071" y="847156"/>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1" name="Picture 10">
            <a:extLst>
              <a:ext uri="{FF2B5EF4-FFF2-40B4-BE49-F238E27FC236}">
                <a16:creationId xmlns:a16="http://schemas.microsoft.com/office/drawing/2014/main" id="{107C27C7-49EE-4D12-856D-C88392C5F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3233" y="1085008"/>
            <a:ext cx="714465" cy="857357"/>
          </a:xfrm>
          <a:prstGeom prst="rect">
            <a:avLst/>
          </a:prstGeom>
        </p:spPr>
      </p:pic>
    </p:spTree>
    <p:extLst>
      <p:ext uri="{BB962C8B-B14F-4D97-AF65-F5344CB8AC3E}">
        <p14:creationId xmlns:p14="http://schemas.microsoft.com/office/powerpoint/2010/main" val="2861987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33"/>
              </a:spcBef>
            </a:pPr>
            <a:r>
              <a:rPr lang="en-US" dirty="0">
                <a:latin typeface="Fira Sans" panose="020B0503050000020004" pitchFamily="34" charset="0"/>
                <a:cs typeface="Arial" charset="0"/>
              </a:rPr>
              <a:t>Amazon EC2 Facts</a:t>
            </a:r>
          </a:p>
        </p:txBody>
      </p:sp>
      <p:sp>
        <p:nvSpPr>
          <p:cNvPr id="3" name="Content Placeholder 2"/>
          <p:cNvSpPr>
            <a:spLocks noGrp="1"/>
          </p:cNvSpPr>
          <p:nvPr>
            <p:ph idx="1"/>
          </p:nvPr>
        </p:nvSpPr>
        <p:spPr>
          <a:xfrm>
            <a:off x="334107" y="1005107"/>
            <a:ext cx="10515600" cy="4351338"/>
          </a:xfrm>
        </p:spPr>
        <p:txBody>
          <a:bodyPr>
            <a:normAutofit/>
          </a:bodyPr>
          <a:lstStyle/>
          <a:p>
            <a:pPr marL="457189" indent="-457189">
              <a:buClr>
                <a:srgbClr val="F7C027"/>
              </a:buClr>
            </a:pPr>
            <a:r>
              <a:rPr lang="en-US" sz="2667" dirty="0">
                <a:solidFill>
                  <a:srgbClr val="494848"/>
                </a:solidFill>
              </a:rPr>
              <a:t> </a:t>
            </a:r>
            <a:r>
              <a:rPr lang="en-US" sz="2667" b="1" dirty="0">
                <a:solidFill>
                  <a:srgbClr val="494848"/>
                </a:solidFill>
              </a:rPr>
              <a:t>Scale capacity </a:t>
            </a:r>
            <a:r>
              <a:rPr lang="en-US" sz="2667" dirty="0">
                <a:solidFill>
                  <a:srgbClr val="494848"/>
                </a:solidFill>
              </a:rPr>
              <a:t>as your computing requirements change</a:t>
            </a:r>
          </a:p>
          <a:p>
            <a:pPr marL="457189" indent="-457189">
              <a:buClr>
                <a:srgbClr val="F7C027"/>
              </a:buClr>
            </a:pPr>
            <a:r>
              <a:rPr lang="en-US" sz="2667" dirty="0">
                <a:solidFill>
                  <a:srgbClr val="494848"/>
                </a:solidFill>
              </a:rPr>
              <a:t> Pay only for capacity that you actually use</a:t>
            </a:r>
          </a:p>
          <a:p>
            <a:pPr marL="457189" indent="-457189">
              <a:buClr>
                <a:srgbClr val="F7C027"/>
              </a:buClr>
            </a:pPr>
            <a:r>
              <a:rPr lang="en-US" sz="2667" dirty="0">
                <a:solidFill>
                  <a:srgbClr val="494848"/>
                </a:solidFill>
              </a:rPr>
              <a:t> Choose </a:t>
            </a:r>
            <a:r>
              <a:rPr lang="en-US" sz="2667" b="1" dirty="0">
                <a:solidFill>
                  <a:srgbClr val="494848"/>
                </a:solidFill>
              </a:rPr>
              <a:t>Linux</a:t>
            </a:r>
            <a:r>
              <a:rPr lang="en-US" sz="2667" dirty="0">
                <a:solidFill>
                  <a:srgbClr val="494848"/>
                </a:solidFill>
              </a:rPr>
              <a:t> or </a:t>
            </a:r>
            <a:r>
              <a:rPr lang="en-US" sz="2667" b="1" dirty="0">
                <a:solidFill>
                  <a:srgbClr val="494848"/>
                </a:solidFill>
              </a:rPr>
              <a:t>Windows</a:t>
            </a:r>
          </a:p>
          <a:p>
            <a:pPr marL="457189" indent="-457189">
              <a:buClr>
                <a:srgbClr val="F7C027"/>
              </a:buClr>
            </a:pPr>
            <a:r>
              <a:rPr lang="en-US" sz="2667" dirty="0">
                <a:solidFill>
                  <a:srgbClr val="494848"/>
                </a:solidFill>
              </a:rPr>
              <a:t> Deploy across </a:t>
            </a:r>
            <a:r>
              <a:rPr lang="en-US" sz="2667" b="1" dirty="0">
                <a:solidFill>
                  <a:srgbClr val="494848"/>
                </a:solidFill>
              </a:rPr>
              <a:t>AWS Regions </a:t>
            </a:r>
            <a:r>
              <a:rPr lang="en-US" sz="2667" dirty="0">
                <a:solidFill>
                  <a:srgbClr val="494848"/>
                </a:solidFill>
              </a:rPr>
              <a:t>and </a:t>
            </a:r>
            <a:r>
              <a:rPr lang="en-US" sz="2667" b="1" dirty="0">
                <a:solidFill>
                  <a:srgbClr val="494848"/>
                </a:solidFill>
              </a:rPr>
              <a:t>Availability Zones </a:t>
            </a:r>
            <a:r>
              <a:rPr lang="en-US" sz="2667" dirty="0">
                <a:solidFill>
                  <a:srgbClr val="494848"/>
                </a:solidFill>
              </a:rPr>
              <a:t>for   reliability</a:t>
            </a:r>
          </a:p>
          <a:p>
            <a:pPr marL="457189" indent="-457189">
              <a:buClr>
                <a:srgbClr val="F7C027"/>
              </a:buClr>
            </a:pPr>
            <a:r>
              <a:rPr lang="en-US" sz="2667" dirty="0">
                <a:solidFill>
                  <a:srgbClr val="494848"/>
                </a:solidFill>
              </a:rPr>
              <a:t> Use </a:t>
            </a:r>
            <a:r>
              <a:rPr lang="en-US" sz="2667" b="1" dirty="0">
                <a:solidFill>
                  <a:srgbClr val="494848"/>
                </a:solidFill>
              </a:rPr>
              <a:t>tags</a:t>
            </a:r>
            <a:r>
              <a:rPr lang="en-US" sz="2667" dirty="0">
                <a:solidFill>
                  <a:srgbClr val="494848"/>
                </a:solidFill>
              </a:rPr>
              <a:t> to help manage your Amazon EC2 resources</a:t>
            </a:r>
          </a:p>
        </p:txBody>
      </p:sp>
      <p:sp>
        <p:nvSpPr>
          <p:cNvPr id="138" name="Rounded Rectangle 137"/>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9" name="Picture 3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7206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2"/>
          <p:cNvSpPr>
            <a:spLocks noGrp="1"/>
          </p:cNvSpPr>
          <p:nvPr>
            <p:ph idx="1"/>
          </p:nvPr>
        </p:nvSpPr>
        <p:spPr>
          <a:xfrm>
            <a:off x="444910" y="1023522"/>
            <a:ext cx="10515600" cy="4351338"/>
          </a:xfrm>
        </p:spPr>
        <p:txBody>
          <a:bodyPr/>
          <a:lstStyle/>
          <a:p>
            <a:r>
              <a:rPr lang="en-US" sz="2400" dirty="0"/>
              <a:t>True or False: Auto Scaling helps you ensure that you have the correct number of EC2 instances available to handle the load for your application.</a:t>
            </a:r>
          </a:p>
          <a:p>
            <a:endParaRPr lang="en-US" sz="2400" dirty="0"/>
          </a:p>
          <a:p>
            <a:r>
              <a:rPr lang="en-US" sz="2400" dirty="0"/>
              <a:t>Q: What feature would you use with an auto scaling policy to determine when your auto scaling group should scale out/in?</a:t>
            </a:r>
          </a:p>
          <a:p>
            <a:endParaRPr lang="en-US" sz="2400" dirty="0"/>
          </a:p>
          <a:p>
            <a:r>
              <a:rPr lang="en-US" sz="2400" dirty="0"/>
              <a:t>Q: You have an application composed of individual services and need to route a request to a service based on the content of the request.  What type of load balancer should you use?</a:t>
            </a:r>
          </a:p>
          <a:p>
            <a:endParaRPr lang="en-US" sz="2400" dirty="0"/>
          </a:p>
          <a:p>
            <a:r>
              <a:rPr lang="en-US" sz="2400" dirty="0"/>
              <a:t>Q: Which AWS service serves as a best practice and recommendation engine?</a:t>
            </a:r>
          </a:p>
        </p:txBody>
      </p:sp>
      <p:sp>
        <p:nvSpPr>
          <p:cNvPr id="2" name="Title 1"/>
          <p:cNvSpPr>
            <a:spLocks noGrp="1"/>
          </p:cNvSpPr>
          <p:nvPr>
            <p:ph type="title"/>
          </p:nvPr>
        </p:nvSpPr>
        <p:spPr/>
        <p:txBody>
          <a:bodyPr/>
          <a:lstStyle/>
          <a:p>
            <a:r>
              <a:rPr lang="en-US"/>
              <a:t>Knowledge Check</a:t>
            </a:r>
            <a:endParaRPr lang="en-US" dirty="0"/>
          </a:p>
        </p:txBody>
      </p:sp>
      <p:sp>
        <p:nvSpPr>
          <p:cNvPr id="3" name="TextBox 2"/>
          <p:cNvSpPr txBox="1"/>
          <p:nvPr/>
        </p:nvSpPr>
        <p:spPr>
          <a:xfrm>
            <a:off x="971410" y="6128322"/>
            <a:ext cx="3136949" cy="502766"/>
          </a:xfrm>
          <a:prstGeom prst="rect">
            <a:avLst/>
          </a:prstGeom>
          <a:noFill/>
        </p:spPr>
        <p:txBody>
          <a:bodyPr wrap="none" rtlCol="0">
            <a:spAutoFit/>
          </a:bodyPr>
          <a:lstStyle/>
          <a:p>
            <a:r>
              <a:rPr lang="en-US" sz="2667" b="1" dirty="0">
                <a:solidFill>
                  <a:srgbClr val="2479BE"/>
                </a:solidFill>
              </a:rPr>
              <a:t>AWS Trusted Advisor</a:t>
            </a:r>
          </a:p>
        </p:txBody>
      </p:sp>
      <p:sp>
        <p:nvSpPr>
          <p:cNvPr id="5" name="TextBox 4"/>
          <p:cNvSpPr txBox="1"/>
          <p:nvPr/>
        </p:nvSpPr>
        <p:spPr>
          <a:xfrm>
            <a:off x="971410" y="3276091"/>
            <a:ext cx="4163127" cy="502766"/>
          </a:xfrm>
          <a:prstGeom prst="rect">
            <a:avLst/>
          </a:prstGeom>
          <a:noFill/>
        </p:spPr>
        <p:txBody>
          <a:bodyPr wrap="none" rtlCol="0">
            <a:spAutoFit/>
          </a:bodyPr>
          <a:lstStyle/>
          <a:p>
            <a:r>
              <a:rPr lang="en-US" sz="2667" b="1" dirty="0">
                <a:solidFill>
                  <a:srgbClr val="2479BE"/>
                </a:solidFill>
              </a:rPr>
              <a:t>Amazon </a:t>
            </a:r>
            <a:r>
              <a:rPr lang="en-US" sz="2667" b="1" dirty="0" err="1">
                <a:solidFill>
                  <a:srgbClr val="2479BE"/>
                </a:solidFill>
              </a:rPr>
              <a:t>CloudWatch</a:t>
            </a:r>
            <a:r>
              <a:rPr lang="en-US" sz="2667" b="1" dirty="0">
                <a:solidFill>
                  <a:srgbClr val="2479BE"/>
                </a:solidFill>
              </a:rPr>
              <a:t> alarms</a:t>
            </a:r>
            <a:endParaRPr lang="en-US" sz="2133" b="1" dirty="0">
              <a:solidFill>
                <a:srgbClr val="2479BE"/>
              </a:solidFill>
            </a:endParaRPr>
          </a:p>
        </p:txBody>
      </p:sp>
      <p:sp>
        <p:nvSpPr>
          <p:cNvPr id="6" name="TextBox 5"/>
          <p:cNvSpPr txBox="1"/>
          <p:nvPr/>
        </p:nvSpPr>
        <p:spPr>
          <a:xfrm>
            <a:off x="983687" y="2024115"/>
            <a:ext cx="813171" cy="502766"/>
          </a:xfrm>
          <a:prstGeom prst="rect">
            <a:avLst/>
          </a:prstGeom>
          <a:noFill/>
        </p:spPr>
        <p:txBody>
          <a:bodyPr wrap="none" rtlCol="0">
            <a:spAutoFit/>
          </a:bodyPr>
          <a:lstStyle/>
          <a:p>
            <a:r>
              <a:rPr lang="en-US" sz="2667" b="1" dirty="0">
                <a:solidFill>
                  <a:srgbClr val="2479BE"/>
                </a:solidFill>
              </a:rPr>
              <a:t>True</a:t>
            </a:r>
          </a:p>
        </p:txBody>
      </p:sp>
      <p:sp>
        <p:nvSpPr>
          <p:cNvPr id="7" name="TextBox 6"/>
          <p:cNvSpPr txBox="1"/>
          <p:nvPr/>
        </p:nvSpPr>
        <p:spPr>
          <a:xfrm>
            <a:off x="983687" y="4872094"/>
            <a:ext cx="3863237" cy="502766"/>
          </a:xfrm>
          <a:prstGeom prst="rect">
            <a:avLst/>
          </a:prstGeom>
          <a:noFill/>
        </p:spPr>
        <p:txBody>
          <a:bodyPr wrap="none" rtlCol="0">
            <a:spAutoFit/>
          </a:bodyPr>
          <a:lstStyle/>
          <a:p>
            <a:r>
              <a:rPr lang="en-US" sz="2667" b="1" dirty="0">
                <a:solidFill>
                  <a:srgbClr val="2479BE"/>
                </a:solidFill>
              </a:rPr>
              <a:t>Application Load Balancer</a:t>
            </a:r>
          </a:p>
        </p:txBody>
      </p:sp>
    </p:spTree>
    <p:extLst>
      <p:ext uri="{BB962C8B-B14F-4D97-AF65-F5344CB8AC3E}">
        <p14:creationId xmlns:p14="http://schemas.microsoft.com/office/powerpoint/2010/main" val="257036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Path</a:t>
            </a:r>
            <a:endParaRPr lang="en-US" dirty="0"/>
          </a:p>
        </p:txBody>
      </p:sp>
      <p:graphicFrame>
        <p:nvGraphicFramePr>
          <p:cNvPr id="5" name="Diagram 4"/>
          <p:cNvGraphicFramePr/>
          <p:nvPr>
            <p:extLst>
              <p:ext uri="{D42A27DB-BD31-4B8C-83A1-F6EECF244321}">
                <p14:modId xmlns:p14="http://schemas.microsoft.com/office/powerpoint/2010/main" val="2714542970"/>
              </p:ext>
            </p:extLst>
          </p:nvPr>
        </p:nvGraphicFramePr>
        <p:xfrm>
          <a:off x="702644" y="1166143"/>
          <a:ext cx="10686813" cy="4775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6916" y="1166143"/>
            <a:ext cx="419329" cy="442953"/>
          </a:xfrm>
          <a:prstGeom prst="rect">
            <a:avLst/>
          </a:prstGeom>
        </p:spPr>
      </p:pic>
      <p:pic>
        <p:nvPicPr>
          <p:cNvPr id="6" name="Picture 5"/>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41637" y="1130104"/>
            <a:ext cx="419329" cy="442953"/>
          </a:xfrm>
          <a:prstGeom prst="rect">
            <a:avLst/>
          </a:prstGeom>
        </p:spPr>
      </p:pic>
      <p:pic>
        <p:nvPicPr>
          <p:cNvPr id="7" name="Picture 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398784" y="1130104"/>
            <a:ext cx="419329" cy="442953"/>
          </a:xfrm>
          <a:prstGeom prst="rect">
            <a:avLst/>
          </a:prstGeom>
        </p:spPr>
      </p:pic>
    </p:spTree>
    <p:extLst>
      <p:ext uri="{BB962C8B-B14F-4D97-AF65-F5344CB8AC3E}">
        <p14:creationId xmlns:p14="http://schemas.microsoft.com/office/powerpoint/2010/main" val="23193150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Expand Your Cloud Skills with AWS</a:t>
            </a:r>
            <a:endParaRPr lang="en-US" dirty="0"/>
          </a:p>
        </p:txBody>
      </p:sp>
      <p:sp>
        <p:nvSpPr>
          <p:cNvPr id="5" name="TextBox 4"/>
          <p:cNvSpPr txBox="1"/>
          <p:nvPr/>
        </p:nvSpPr>
        <p:spPr>
          <a:xfrm>
            <a:off x="7975599" y="1575501"/>
            <a:ext cx="2946400" cy="420564"/>
          </a:xfrm>
          <a:prstGeom prst="rect">
            <a:avLst/>
          </a:prstGeom>
          <a:noFill/>
        </p:spPr>
        <p:txBody>
          <a:bodyPr wrap="square" rtlCol="0">
            <a:spAutoFit/>
          </a:bodyPr>
          <a:lstStyle/>
          <a:p>
            <a:pPr algn="ctr"/>
            <a:r>
              <a:rPr lang="en-US" sz="2133" b="1" dirty="0">
                <a:solidFill>
                  <a:srgbClr val="2479BE"/>
                </a:solidFill>
                <a:latin typeface="Fira Sans" panose="020B0503050000020004" pitchFamily="34" charset="0"/>
                <a:cs typeface="Arial" panose="020B0604020202020204" pitchFamily="34" charset="0"/>
              </a:rPr>
              <a:t>Certification</a:t>
            </a:r>
          </a:p>
        </p:txBody>
      </p:sp>
      <p:sp>
        <p:nvSpPr>
          <p:cNvPr id="14" name="TextBox 13"/>
          <p:cNvSpPr txBox="1"/>
          <p:nvPr/>
        </p:nvSpPr>
        <p:spPr>
          <a:xfrm>
            <a:off x="7772403" y="5308667"/>
            <a:ext cx="3348823" cy="666977"/>
          </a:xfrm>
          <a:prstGeom prst="rect">
            <a:avLst/>
          </a:prstGeom>
          <a:noFill/>
        </p:spPr>
        <p:txBody>
          <a:bodyPr wrap="square" rtlCol="0">
            <a:spAutoFit/>
          </a:bodyPr>
          <a:lstStyle/>
          <a:p>
            <a:pPr algn="ctr"/>
            <a:r>
              <a:rPr lang="en-US" sz="1867" dirty="0">
                <a:solidFill>
                  <a:prstClr val="black"/>
                </a:solidFill>
                <a:latin typeface="Fira Sans" panose="020B0503050000020004" pitchFamily="34" charset="0"/>
                <a:cs typeface="Arial" panose="020B0604020202020204" pitchFamily="34" charset="0"/>
                <a:hlinkClick r:id="rId3"/>
              </a:rPr>
              <a:t>aws.amazon.com/certification</a:t>
            </a:r>
            <a:endParaRPr lang="en-US" sz="1867" dirty="0">
              <a:solidFill>
                <a:prstClr val="black"/>
              </a:solidFill>
              <a:latin typeface="Fira Sans" panose="020B0503050000020004" pitchFamily="34" charset="0"/>
              <a:cs typeface="Arial" panose="020B0604020202020204" pitchFamily="34" charset="0"/>
            </a:endParaRPr>
          </a:p>
        </p:txBody>
      </p:sp>
      <p:sp>
        <p:nvSpPr>
          <p:cNvPr id="15" name="TextBox 14"/>
          <p:cNvSpPr txBox="1"/>
          <p:nvPr/>
        </p:nvSpPr>
        <p:spPr>
          <a:xfrm>
            <a:off x="7877977" y="3980931"/>
            <a:ext cx="3145625" cy="1241622"/>
          </a:xfrm>
          <a:prstGeom prst="rect">
            <a:avLst/>
          </a:prstGeom>
          <a:noFill/>
        </p:spPr>
        <p:txBody>
          <a:bodyPr wrap="square" rtlCol="0">
            <a:spAutoFit/>
          </a:bodyPr>
          <a:lstStyle/>
          <a:p>
            <a:pPr algn="ctr"/>
            <a:r>
              <a:rPr lang="en-US" sz="1867" dirty="0">
                <a:solidFill>
                  <a:srgbClr val="474746"/>
                </a:solidFill>
                <a:latin typeface="Fira Sans" panose="020B0503050000020004" pitchFamily="34" charset="0"/>
                <a:cs typeface="Arial" panose="020B0604020202020204" pitchFamily="34" charset="0"/>
              </a:rPr>
              <a:t>Validate your proven technical expertise with the AWS platform and gain recognition for your skills</a:t>
            </a:r>
          </a:p>
        </p:txBody>
      </p:sp>
      <p:sp>
        <p:nvSpPr>
          <p:cNvPr id="16" name="TextBox 15"/>
          <p:cNvSpPr txBox="1"/>
          <p:nvPr/>
        </p:nvSpPr>
        <p:spPr>
          <a:xfrm>
            <a:off x="863600" y="1575502"/>
            <a:ext cx="2946400" cy="748795"/>
          </a:xfrm>
          <a:prstGeom prst="rect">
            <a:avLst/>
          </a:prstGeom>
          <a:noFill/>
        </p:spPr>
        <p:txBody>
          <a:bodyPr wrap="square" rtlCol="0">
            <a:spAutoFit/>
          </a:bodyPr>
          <a:lstStyle/>
          <a:p>
            <a:pPr algn="ctr"/>
            <a:r>
              <a:rPr lang="en-US" sz="2133" b="1" dirty="0">
                <a:solidFill>
                  <a:srgbClr val="2479BE"/>
                </a:solidFill>
                <a:latin typeface="Fira Sans" panose="020B0503050000020004" pitchFamily="34" charset="0"/>
                <a:cs typeface="Arial" panose="020B0604020202020204" pitchFamily="34" charset="0"/>
              </a:rPr>
              <a:t>Online videos and labs</a:t>
            </a:r>
          </a:p>
        </p:txBody>
      </p:sp>
      <p:sp>
        <p:nvSpPr>
          <p:cNvPr id="18" name="Rectangle 17"/>
          <p:cNvSpPr/>
          <p:nvPr/>
        </p:nvSpPr>
        <p:spPr>
          <a:xfrm>
            <a:off x="711200" y="5303433"/>
            <a:ext cx="3251200" cy="666977"/>
          </a:xfrm>
          <a:prstGeom prst="rect">
            <a:avLst/>
          </a:prstGeom>
        </p:spPr>
        <p:txBody>
          <a:bodyPr wrap="square">
            <a:spAutoFit/>
          </a:bodyPr>
          <a:lstStyle/>
          <a:p>
            <a:pPr algn="ctr"/>
            <a:r>
              <a:rPr lang="en-US" sz="1867" dirty="0">
                <a:solidFill>
                  <a:prstClr val="black"/>
                </a:solidFill>
                <a:latin typeface="Fira Sans" panose="020B0503050000020004" pitchFamily="34" charset="0"/>
                <a:cs typeface="Arial" panose="020B0604020202020204" pitchFamily="34" charset="0"/>
                <a:hlinkClick r:id="rId4"/>
              </a:rPr>
              <a:t>aws.amazon.com/training/</a:t>
            </a:r>
            <a:br>
              <a:rPr lang="en-US" sz="1867" dirty="0">
                <a:solidFill>
                  <a:prstClr val="black"/>
                </a:solidFill>
                <a:latin typeface="Fira Sans" panose="020B0503050000020004" pitchFamily="34" charset="0"/>
                <a:cs typeface="Arial" panose="020B0604020202020204" pitchFamily="34" charset="0"/>
                <a:hlinkClick r:id="rId4"/>
              </a:rPr>
            </a:br>
            <a:r>
              <a:rPr lang="en-US" sz="1867" dirty="0">
                <a:solidFill>
                  <a:prstClr val="black"/>
                </a:solidFill>
                <a:latin typeface="Fira Sans" panose="020B0503050000020004" pitchFamily="34" charset="0"/>
                <a:cs typeface="Arial" panose="020B0604020202020204" pitchFamily="34" charset="0"/>
                <a:hlinkClick r:id="rId4"/>
              </a:rPr>
              <a:t>self-paced-labs</a:t>
            </a:r>
            <a:endParaRPr lang="en-US" sz="1867" dirty="0">
              <a:solidFill>
                <a:prstClr val="black"/>
              </a:solidFill>
              <a:latin typeface="Fira Sans" panose="020B0503050000020004" pitchFamily="34" charset="0"/>
              <a:cs typeface="Arial" panose="020B0604020202020204" pitchFamily="34" charset="0"/>
            </a:endParaRPr>
          </a:p>
        </p:txBody>
      </p:sp>
      <p:sp>
        <p:nvSpPr>
          <p:cNvPr id="19" name="TextBox 18"/>
          <p:cNvSpPr txBox="1"/>
          <p:nvPr/>
        </p:nvSpPr>
        <p:spPr>
          <a:xfrm>
            <a:off x="863601" y="3973942"/>
            <a:ext cx="3098799" cy="1241622"/>
          </a:xfrm>
          <a:prstGeom prst="rect">
            <a:avLst/>
          </a:prstGeom>
          <a:noFill/>
        </p:spPr>
        <p:txBody>
          <a:bodyPr wrap="square" rtlCol="0">
            <a:spAutoFit/>
          </a:bodyPr>
          <a:lstStyle/>
          <a:p>
            <a:pPr algn="ctr"/>
            <a:r>
              <a:rPr lang="en-US" sz="1867" dirty="0">
                <a:solidFill>
                  <a:srgbClr val="474746"/>
                </a:solidFill>
                <a:latin typeface="Fira Sans" panose="020B0503050000020004" pitchFamily="34" charset="0"/>
              </a:rPr>
              <a:t>Start working with an AWS service in minutes with free online instructional videos and labs</a:t>
            </a:r>
            <a:endParaRPr lang="en-US" sz="1867" dirty="0">
              <a:solidFill>
                <a:srgbClr val="474746"/>
              </a:solidFill>
              <a:latin typeface="Fira Sans" panose="020B0503050000020004" pitchFamily="34" charset="0"/>
              <a:cs typeface="Arial" panose="020B0604020202020204" pitchFamily="34" charset="0"/>
            </a:endParaRPr>
          </a:p>
        </p:txBody>
      </p:sp>
      <p:sp>
        <p:nvSpPr>
          <p:cNvPr id="20" name="TextBox 19"/>
          <p:cNvSpPr txBox="1"/>
          <p:nvPr/>
        </p:nvSpPr>
        <p:spPr>
          <a:xfrm>
            <a:off x="3886200" y="5308665"/>
            <a:ext cx="3962400" cy="379656"/>
          </a:xfrm>
          <a:prstGeom prst="rect">
            <a:avLst/>
          </a:prstGeom>
          <a:noFill/>
        </p:spPr>
        <p:txBody>
          <a:bodyPr wrap="square" rtlCol="0">
            <a:spAutoFit/>
          </a:bodyPr>
          <a:lstStyle/>
          <a:p>
            <a:pPr algn="ctr"/>
            <a:r>
              <a:rPr lang="en-US" sz="1867" dirty="0">
                <a:solidFill>
                  <a:prstClr val="black"/>
                </a:solidFill>
                <a:latin typeface="Fira Sans" panose="020B0503050000020004" pitchFamily="34" charset="0"/>
                <a:cs typeface="Arial" panose="020B0604020202020204" pitchFamily="34" charset="0"/>
                <a:hlinkClick r:id="rId5"/>
              </a:rPr>
              <a:t>aws.amazon.com/training</a:t>
            </a:r>
            <a:endParaRPr lang="en-US" sz="1867" dirty="0">
              <a:solidFill>
                <a:prstClr val="black"/>
              </a:solidFill>
              <a:latin typeface="Fira Sans" panose="020B0503050000020004" pitchFamily="34" charset="0"/>
              <a:cs typeface="Arial" panose="020B0604020202020204" pitchFamily="34" charset="0"/>
            </a:endParaRPr>
          </a:p>
        </p:txBody>
      </p:sp>
      <p:sp>
        <p:nvSpPr>
          <p:cNvPr id="21" name="TextBox 20"/>
          <p:cNvSpPr txBox="1"/>
          <p:nvPr/>
        </p:nvSpPr>
        <p:spPr>
          <a:xfrm>
            <a:off x="4064001" y="1575501"/>
            <a:ext cx="3719112" cy="420564"/>
          </a:xfrm>
          <a:prstGeom prst="rect">
            <a:avLst/>
          </a:prstGeom>
          <a:noFill/>
        </p:spPr>
        <p:txBody>
          <a:bodyPr wrap="square" rtlCol="0">
            <a:spAutoFit/>
          </a:bodyPr>
          <a:lstStyle/>
          <a:p>
            <a:pPr algn="ctr"/>
            <a:r>
              <a:rPr lang="en-US" sz="2133" b="1" dirty="0">
                <a:solidFill>
                  <a:srgbClr val="2479BE"/>
                </a:solidFill>
                <a:latin typeface="Fira Sans" panose="020B0503050000020004" pitchFamily="34" charset="0"/>
                <a:cs typeface="Arial" panose="020B0604020202020204" pitchFamily="34" charset="0"/>
              </a:rPr>
              <a:t>Instructor-led courses</a:t>
            </a:r>
          </a:p>
        </p:txBody>
      </p:sp>
      <p:sp>
        <p:nvSpPr>
          <p:cNvPr id="23" name="TextBox 22"/>
          <p:cNvSpPr txBox="1"/>
          <p:nvPr/>
        </p:nvSpPr>
        <p:spPr>
          <a:xfrm>
            <a:off x="4178301" y="3980934"/>
            <a:ext cx="3378201" cy="1241622"/>
          </a:xfrm>
          <a:prstGeom prst="rect">
            <a:avLst/>
          </a:prstGeom>
          <a:noFill/>
        </p:spPr>
        <p:txBody>
          <a:bodyPr wrap="square" rtlCol="0">
            <a:spAutoFit/>
          </a:bodyPr>
          <a:lstStyle/>
          <a:p>
            <a:pPr algn="ctr"/>
            <a:r>
              <a:rPr lang="en-US" sz="1867" dirty="0">
                <a:solidFill>
                  <a:srgbClr val="474746"/>
                </a:solidFill>
                <a:latin typeface="Fira Sans" panose="020B0503050000020004" pitchFamily="34" charset="0"/>
              </a:rPr>
              <a:t>Learn how to design, deploy,</a:t>
            </a:r>
          </a:p>
          <a:p>
            <a:pPr algn="ctr"/>
            <a:r>
              <a:rPr lang="en-US" sz="1867" dirty="0">
                <a:solidFill>
                  <a:srgbClr val="474746"/>
                </a:solidFill>
                <a:latin typeface="Fira Sans" panose="020B0503050000020004" pitchFamily="34" charset="0"/>
              </a:rPr>
              <a:t>and operate highly available,</a:t>
            </a:r>
          </a:p>
          <a:p>
            <a:pPr algn="ctr"/>
            <a:r>
              <a:rPr lang="en-US" sz="1867" dirty="0">
                <a:solidFill>
                  <a:srgbClr val="474746"/>
                </a:solidFill>
                <a:latin typeface="Fira Sans" panose="020B0503050000020004" pitchFamily="34" charset="0"/>
              </a:rPr>
              <a:t>cost-effective, and secure</a:t>
            </a:r>
          </a:p>
          <a:p>
            <a:pPr algn="ctr"/>
            <a:r>
              <a:rPr lang="en-US" sz="1867" dirty="0">
                <a:solidFill>
                  <a:srgbClr val="474746"/>
                </a:solidFill>
                <a:latin typeface="Fira Sans" panose="020B0503050000020004" pitchFamily="34" charset="0"/>
              </a:rPr>
              <a:t>applications on AWS</a:t>
            </a:r>
            <a:endParaRPr lang="en-US" sz="1867" dirty="0">
              <a:solidFill>
                <a:srgbClr val="474746"/>
              </a:solidFill>
              <a:latin typeface="Fira Sans" panose="020B0503050000020004" pitchFamily="34" charset="0"/>
              <a:cs typeface="Arial" panose="020B0604020202020204" pitchFamily="34" charset="0"/>
            </a:endParaRPr>
          </a:p>
        </p:txBody>
      </p:sp>
      <p:pic>
        <p:nvPicPr>
          <p:cNvPr id="17" name="Picture 4" descr="train-cert-onlinetra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 y="2289856"/>
            <a:ext cx="3327400" cy="150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descr="train-cert-instructortra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2013" y="2360312"/>
            <a:ext cx="3291417" cy="149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descr="train-cert-certificat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4939" y="2341263"/>
            <a:ext cx="3327400" cy="150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90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931975"/>
            <a:ext cx="10515600" cy="4351338"/>
          </a:xfrm>
        </p:spPr>
        <p:txBody>
          <a:bodyPr/>
          <a:lstStyle/>
          <a:p>
            <a:r>
              <a:rPr lang="en-US" dirty="0"/>
              <a:t>Learn an individual </a:t>
            </a:r>
            <a:r>
              <a:rPr lang="en-US" dirty="0">
                <a:hlinkClick r:id="rId3"/>
              </a:rPr>
              <a:t>AWS Service topic</a:t>
            </a:r>
            <a:endParaRPr lang="en-US" dirty="0"/>
          </a:p>
          <a:p>
            <a:r>
              <a:rPr lang="en-US" dirty="0"/>
              <a:t>Follow a Learning Quest by </a:t>
            </a:r>
            <a:r>
              <a:rPr lang="en-US" dirty="0">
                <a:hlinkClick r:id="rId4"/>
              </a:rPr>
              <a:t>AWS Service Area or Use Case</a:t>
            </a:r>
            <a:endParaRPr lang="en-US" dirty="0"/>
          </a:p>
          <a:p>
            <a:r>
              <a:rPr lang="en-US" dirty="0"/>
              <a:t>Practice working with AWS as you </a:t>
            </a:r>
            <a:r>
              <a:rPr lang="en-US" dirty="0">
                <a:hlinkClick r:id="rId5"/>
              </a:rPr>
              <a:t>prepare for an exam</a:t>
            </a:r>
            <a:endParaRPr lang="en-US" dirty="0"/>
          </a:p>
          <a:p>
            <a:endParaRPr lang="en-US" dirty="0"/>
          </a:p>
        </p:txBody>
      </p:sp>
      <p:sp>
        <p:nvSpPr>
          <p:cNvPr id="2" name="Title 1"/>
          <p:cNvSpPr>
            <a:spLocks noGrp="1"/>
          </p:cNvSpPr>
          <p:nvPr>
            <p:ph type="title"/>
          </p:nvPr>
        </p:nvSpPr>
        <p:spPr/>
        <p:txBody>
          <a:bodyPr/>
          <a:lstStyle/>
          <a:p>
            <a:r>
              <a:rPr lang="en-US"/>
              <a:t>Self-Paced Labs</a:t>
            </a:r>
            <a:endParaRPr lang="en-US" dirty="0"/>
          </a:p>
        </p:txBody>
      </p:sp>
      <p:sp>
        <p:nvSpPr>
          <p:cNvPr id="7" name="Rectangle 6"/>
          <p:cNvSpPr/>
          <p:nvPr/>
        </p:nvSpPr>
        <p:spPr>
          <a:xfrm>
            <a:off x="118561" y="3706133"/>
            <a:ext cx="8436861" cy="420564"/>
          </a:xfrm>
          <a:prstGeom prst="rect">
            <a:avLst/>
          </a:prstGeom>
          <a:noFill/>
        </p:spPr>
        <p:txBody>
          <a:bodyPr wrap="none">
            <a:spAutoFit/>
          </a:bodyPr>
          <a:lstStyle/>
          <a:p>
            <a:pPr lvl="1"/>
            <a:r>
              <a:rPr lang="en-US" sz="2133" dirty="0">
                <a:solidFill>
                  <a:srgbClr val="474746"/>
                </a:solidFill>
                <a:cs typeface="Arial" panose="020B0604020202020204" pitchFamily="34" charset="0"/>
              </a:rPr>
              <a:t>For more information, see </a:t>
            </a:r>
            <a:r>
              <a:rPr lang="en-US" sz="2133" dirty="0">
                <a:solidFill>
                  <a:srgbClr val="474746"/>
                </a:solidFill>
                <a:cs typeface="Arial" panose="020B0604020202020204" pitchFamily="34" charset="0"/>
                <a:hlinkClick r:id="rId6"/>
              </a:rPr>
              <a:t>aws.amazon.com/training/self-paced-labs/</a:t>
            </a:r>
            <a:r>
              <a:rPr lang="en-US" sz="2133" dirty="0">
                <a:solidFill>
                  <a:srgbClr val="474746"/>
                </a:solidFill>
                <a:cs typeface="Arial" panose="020B0604020202020204" pitchFamily="34" charset="0"/>
              </a:rPr>
              <a:t>.</a:t>
            </a:r>
          </a:p>
        </p:txBody>
      </p:sp>
      <p:pic>
        <p:nvPicPr>
          <p:cNvPr id="2050" name="Picture 2" descr="editorial_training_labs_blu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2150" y="2679330"/>
            <a:ext cx="3654699" cy="179849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4"/>
          <p:cNvSpPr txBox="1">
            <a:spLocks/>
          </p:cNvSpPr>
          <p:nvPr/>
        </p:nvSpPr>
        <p:spPr>
          <a:xfrm>
            <a:off x="835157" y="1246769"/>
            <a:ext cx="7720265" cy="4918729"/>
          </a:xfrm>
          <a:prstGeom prst="rect">
            <a:avLst/>
          </a:prstGeom>
        </p:spPr>
        <p:txBody>
          <a:bodyPr/>
          <a:lstStyle>
            <a:lvl1pPr marL="342900" indent="-342900" algn="l" defTabSz="457200" rtl="0" eaLnBrk="1" latinLnBrk="0" hangingPunct="1">
              <a:spcBef>
                <a:spcPct val="20000"/>
              </a:spcBef>
              <a:buFontTx/>
              <a:buBlip>
                <a:blip r:embed="rId8"/>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3200" dirty="0">
              <a:solidFill>
                <a:srgbClr val="333333"/>
              </a:solidFill>
              <a:latin typeface="HelveticaNeue"/>
            </a:endParaRPr>
          </a:p>
        </p:txBody>
      </p:sp>
    </p:spTree>
    <p:extLst>
      <p:ext uri="{BB962C8B-B14F-4D97-AF65-F5344CB8AC3E}">
        <p14:creationId xmlns:p14="http://schemas.microsoft.com/office/powerpoint/2010/main" val="64940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ILT Training Courses</a:t>
            </a:r>
            <a:endParaRPr lang="en-US" dirty="0"/>
          </a:p>
        </p:txBody>
      </p:sp>
      <p:sp>
        <p:nvSpPr>
          <p:cNvPr id="7" name="Rectangle 6"/>
          <p:cNvSpPr/>
          <p:nvPr/>
        </p:nvSpPr>
        <p:spPr>
          <a:xfrm>
            <a:off x="1280160" y="630294"/>
            <a:ext cx="9448800" cy="515735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solidFill>
                <a:prstClr val="white"/>
              </a:solidFill>
              <a:cs typeface="Arial" panose="020B0604020202020204" pitchFamily="34" charset="0"/>
            </a:endParaRPr>
          </a:p>
        </p:txBody>
      </p:sp>
      <p:sp>
        <p:nvSpPr>
          <p:cNvPr id="16" name="TextBox 15"/>
          <p:cNvSpPr txBox="1"/>
          <p:nvPr/>
        </p:nvSpPr>
        <p:spPr>
          <a:xfrm>
            <a:off x="619663" y="2434793"/>
            <a:ext cx="1965960" cy="584775"/>
          </a:xfrm>
          <a:prstGeom prst="rect">
            <a:avLst/>
          </a:prstGeom>
          <a:noFill/>
        </p:spPr>
        <p:txBody>
          <a:bodyPr wrap="square" rtlCol="0">
            <a:spAutoFit/>
          </a:bodyPr>
          <a:lstStyle/>
          <a:p>
            <a:r>
              <a:rPr lang="en-US" sz="1600" b="1" dirty="0">
                <a:gradFill>
                  <a:gsLst>
                    <a:gs pos="0">
                      <a:srgbClr val="474746"/>
                    </a:gs>
                    <a:gs pos="100000">
                      <a:srgbClr val="474746"/>
                    </a:gs>
                  </a:gsLst>
                  <a:lin ang="5400000" scaled="1"/>
                </a:gradFill>
                <a:latin typeface="Fira Sans" panose="020B0503050000020004" pitchFamily="34" charset="0"/>
                <a:cs typeface="Arial" panose="020B0604020202020204" pitchFamily="34" charset="0"/>
              </a:rPr>
              <a:t>Introductory</a:t>
            </a:r>
            <a:br>
              <a:rPr lang="en-US" sz="1600" b="1" dirty="0">
                <a:gradFill>
                  <a:gsLst>
                    <a:gs pos="0">
                      <a:srgbClr val="474746"/>
                    </a:gs>
                    <a:gs pos="100000">
                      <a:srgbClr val="474746"/>
                    </a:gs>
                  </a:gsLst>
                  <a:lin ang="5400000" scaled="1"/>
                </a:gradFill>
                <a:latin typeface="Fira Sans" panose="020B0503050000020004" pitchFamily="34" charset="0"/>
                <a:cs typeface="Arial" panose="020B0604020202020204" pitchFamily="34" charset="0"/>
              </a:rPr>
            </a:br>
            <a:r>
              <a:rPr lang="en-US" sz="1600" b="1" dirty="0">
                <a:gradFill>
                  <a:gsLst>
                    <a:gs pos="0">
                      <a:srgbClr val="474746"/>
                    </a:gs>
                    <a:gs pos="100000">
                      <a:srgbClr val="474746"/>
                    </a:gs>
                  </a:gsLst>
                  <a:lin ang="5400000" scaled="1"/>
                </a:gradFill>
                <a:latin typeface="Fira Sans" panose="020B0503050000020004" pitchFamily="34" charset="0"/>
                <a:cs typeface="Arial" panose="020B0604020202020204" pitchFamily="34" charset="0"/>
              </a:rPr>
              <a:t>courses</a:t>
            </a:r>
          </a:p>
        </p:txBody>
      </p:sp>
      <p:sp>
        <p:nvSpPr>
          <p:cNvPr id="19" name="TextBox 18"/>
          <p:cNvSpPr txBox="1"/>
          <p:nvPr/>
        </p:nvSpPr>
        <p:spPr>
          <a:xfrm>
            <a:off x="619663" y="3573386"/>
            <a:ext cx="1965960" cy="584775"/>
          </a:xfrm>
          <a:prstGeom prst="rect">
            <a:avLst/>
          </a:prstGeom>
          <a:noFill/>
        </p:spPr>
        <p:txBody>
          <a:bodyPr wrap="square" rtlCol="0">
            <a:spAutoFit/>
          </a:bodyPr>
          <a:lstStyle/>
          <a:p>
            <a:r>
              <a:rPr lang="en-US" sz="1600" b="1" dirty="0">
                <a:gradFill>
                  <a:gsLst>
                    <a:gs pos="0">
                      <a:srgbClr val="474746"/>
                    </a:gs>
                    <a:gs pos="100000">
                      <a:srgbClr val="474746"/>
                    </a:gs>
                  </a:gsLst>
                  <a:lin ang="5400000" scaled="1"/>
                </a:gradFill>
                <a:latin typeface="Fira Sans" panose="020B0503050000020004" pitchFamily="34" charset="0"/>
                <a:cs typeface="Arial" panose="020B0604020202020204" pitchFamily="34" charset="0"/>
              </a:rPr>
              <a:t>Advanced</a:t>
            </a:r>
            <a:br>
              <a:rPr lang="en-US" sz="1600" b="1" dirty="0">
                <a:gradFill>
                  <a:gsLst>
                    <a:gs pos="0">
                      <a:srgbClr val="474746"/>
                    </a:gs>
                    <a:gs pos="100000">
                      <a:srgbClr val="474746"/>
                    </a:gs>
                  </a:gsLst>
                  <a:lin ang="5400000" scaled="1"/>
                </a:gradFill>
                <a:latin typeface="Fira Sans" panose="020B0503050000020004" pitchFamily="34" charset="0"/>
                <a:cs typeface="Arial" panose="020B0604020202020204" pitchFamily="34" charset="0"/>
              </a:rPr>
            </a:br>
            <a:r>
              <a:rPr lang="en-US" sz="1600" b="1" dirty="0">
                <a:gradFill>
                  <a:gsLst>
                    <a:gs pos="0">
                      <a:srgbClr val="474746"/>
                    </a:gs>
                    <a:gs pos="100000">
                      <a:srgbClr val="474746"/>
                    </a:gs>
                  </a:gsLst>
                  <a:lin ang="5400000" scaled="1"/>
                </a:gradFill>
                <a:latin typeface="Fira Sans" panose="020B0503050000020004" pitchFamily="34" charset="0"/>
                <a:cs typeface="Arial" panose="020B0604020202020204" pitchFamily="34" charset="0"/>
              </a:rPr>
              <a:t>courses</a:t>
            </a:r>
          </a:p>
        </p:txBody>
      </p:sp>
      <p:sp>
        <p:nvSpPr>
          <p:cNvPr id="20" name="TextBox 19"/>
          <p:cNvSpPr txBox="1"/>
          <p:nvPr/>
        </p:nvSpPr>
        <p:spPr>
          <a:xfrm>
            <a:off x="619663" y="4795917"/>
            <a:ext cx="1965960" cy="584775"/>
          </a:xfrm>
          <a:prstGeom prst="rect">
            <a:avLst/>
          </a:prstGeom>
          <a:noFill/>
        </p:spPr>
        <p:txBody>
          <a:bodyPr wrap="square" rtlCol="0">
            <a:spAutoFit/>
          </a:bodyPr>
          <a:lstStyle/>
          <a:p>
            <a:r>
              <a:rPr lang="en-US" sz="1600" b="1" dirty="0">
                <a:gradFill>
                  <a:gsLst>
                    <a:gs pos="0">
                      <a:srgbClr val="474746"/>
                    </a:gs>
                    <a:gs pos="100000">
                      <a:srgbClr val="474746"/>
                    </a:gs>
                  </a:gsLst>
                  <a:lin ang="5400000" scaled="1"/>
                </a:gradFill>
                <a:latin typeface="Fira Sans" panose="020B0503050000020004" pitchFamily="34" charset="0"/>
                <a:cs typeface="Arial" panose="020B0604020202020204" pitchFamily="34" charset="0"/>
              </a:rPr>
              <a:t>Specialty</a:t>
            </a:r>
            <a:br>
              <a:rPr lang="en-US" sz="1600" b="1" dirty="0">
                <a:gradFill>
                  <a:gsLst>
                    <a:gs pos="0">
                      <a:srgbClr val="474746"/>
                    </a:gs>
                    <a:gs pos="100000">
                      <a:srgbClr val="474746"/>
                    </a:gs>
                  </a:gsLst>
                  <a:lin ang="5400000" scaled="1"/>
                </a:gradFill>
                <a:latin typeface="Fira Sans" panose="020B0503050000020004" pitchFamily="34" charset="0"/>
                <a:cs typeface="Arial" panose="020B0604020202020204" pitchFamily="34" charset="0"/>
              </a:rPr>
            </a:br>
            <a:r>
              <a:rPr lang="en-US" sz="1600" b="1" dirty="0">
                <a:gradFill>
                  <a:gsLst>
                    <a:gs pos="0">
                      <a:srgbClr val="474746"/>
                    </a:gs>
                    <a:gs pos="100000">
                      <a:srgbClr val="474746"/>
                    </a:gs>
                  </a:gsLst>
                  <a:lin ang="5400000" scaled="1"/>
                </a:gradFill>
                <a:latin typeface="Fira Sans" panose="020B0503050000020004" pitchFamily="34" charset="0"/>
                <a:cs typeface="Arial" panose="020B0604020202020204" pitchFamily="34" charset="0"/>
              </a:rPr>
              <a:t>courses</a:t>
            </a:r>
          </a:p>
        </p:txBody>
      </p:sp>
      <p:sp>
        <p:nvSpPr>
          <p:cNvPr id="22" name="Rounded Rectangle 21"/>
          <p:cNvSpPr/>
          <p:nvPr/>
        </p:nvSpPr>
        <p:spPr>
          <a:xfrm>
            <a:off x="2308413" y="1932560"/>
            <a:ext cx="9444235" cy="731520"/>
          </a:xfrm>
          <a:prstGeom prst="roundRect">
            <a:avLst/>
          </a:prstGeom>
          <a:solidFill>
            <a:srgbClr val="F2A52C"/>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AWS Technical Essentials</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1 day</a:t>
            </a:r>
          </a:p>
        </p:txBody>
      </p:sp>
      <p:sp>
        <p:nvSpPr>
          <p:cNvPr id="23" name="Rounded Rectangle 22"/>
          <p:cNvSpPr/>
          <p:nvPr/>
        </p:nvSpPr>
        <p:spPr>
          <a:xfrm>
            <a:off x="2308414" y="2716573"/>
            <a:ext cx="3030949" cy="731520"/>
          </a:xfrm>
          <a:prstGeom prst="roundRect">
            <a:avLst/>
          </a:prstGeom>
          <a:solidFill>
            <a:srgbClr val="00B0F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Architecting on AWS</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3 days</a:t>
            </a:r>
          </a:p>
        </p:txBody>
      </p:sp>
      <p:sp>
        <p:nvSpPr>
          <p:cNvPr id="26" name="Rounded Rectangle 25"/>
          <p:cNvSpPr/>
          <p:nvPr/>
        </p:nvSpPr>
        <p:spPr>
          <a:xfrm>
            <a:off x="5404015" y="2720740"/>
            <a:ext cx="3253031" cy="731520"/>
          </a:xfrm>
          <a:prstGeom prst="roundRect">
            <a:avLst/>
          </a:prstGeom>
          <a:solidFill>
            <a:srgbClr val="00B0F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Developing on AWS</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3 days</a:t>
            </a:r>
          </a:p>
        </p:txBody>
      </p:sp>
      <p:sp>
        <p:nvSpPr>
          <p:cNvPr id="27" name="Rounded Rectangle 26"/>
          <p:cNvSpPr/>
          <p:nvPr/>
        </p:nvSpPr>
        <p:spPr>
          <a:xfrm>
            <a:off x="8721125" y="2716573"/>
            <a:ext cx="3031523" cy="731520"/>
          </a:xfrm>
          <a:prstGeom prst="roundRect">
            <a:avLst/>
          </a:prstGeom>
          <a:solidFill>
            <a:srgbClr val="00B0F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Systems Operations on AWS</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3 days</a:t>
            </a:r>
          </a:p>
        </p:txBody>
      </p:sp>
      <p:sp>
        <p:nvSpPr>
          <p:cNvPr id="32" name="Rounded Rectangle 31"/>
          <p:cNvSpPr/>
          <p:nvPr/>
        </p:nvSpPr>
        <p:spPr>
          <a:xfrm>
            <a:off x="5404015" y="4311248"/>
            <a:ext cx="3253031" cy="731520"/>
          </a:xfrm>
          <a:prstGeom prst="roundRect">
            <a:avLst/>
          </a:prstGeom>
          <a:solidFill>
            <a:srgbClr val="00B05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Big Data on AWS</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3 days</a:t>
            </a:r>
          </a:p>
        </p:txBody>
      </p:sp>
      <p:sp>
        <p:nvSpPr>
          <p:cNvPr id="24" name="Rounded Rectangle 23"/>
          <p:cNvSpPr/>
          <p:nvPr/>
        </p:nvSpPr>
        <p:spPr>
          <a:xfrm>
            <a:off x="2308990" y="3515403"/>
            <a:ext cx="3004557" cy="731520"/>
          </a:xfrm>
          <a:prstGeom prst="roundRect">
            <a:avLst/>
          </a:prstGeom>
          <a:solidFill>
            <a:srgbClr val="007CBC"/>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Advanced Architecting on AWS</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3 days</a:t>
            </a:r>
          </a:p>
        </p:txBody>
      </p:sp>
      <p:sp>
        <p:nvSpPr>
          <p:cNvPr id="25" name="Rounded Rectangle 24"/>
          <p:cNvSpPr/>
          <p:nvPr/>
        </p:nvSpPr>
        <p:spPr>
          <a:xfrm>
            <a:off x="5404015" y="3515403"/>
            <a:ext cx="3253031" cy="731520"/>
          </a:xfrm>
          <a:prstGeom prst="roundRect">
            <a:avLst/>
          </a:prstGeom>
          <a:solidFill>
            <a:srgbClr val="007CBC"/>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DevOps Engineering on AWS</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3 days</a:t>
            </a:r>
          </a:p>
        </p:txBody>
      </p:sp>
      <p:sp>
        <p:nvSpPr>
          <p:cNvPr id="17" name="Rounded Rectangle 16"/>
          <p:cNvSpPr/>
          <p:nvPr/>
        </p:nvSpPr>
        <p:spPr>
          <a:xfrm>
            <a:off x="8721125" y="3503509"/>
            <a:ext cx="3031523" cy="731520"/>
          </a:xfrm>
          <a:prstGeom prst="roundRect">
            <a:avLst/>
          </a:prstGeom>
          <a:solidFill>
            <a:srgbClr val="007CBC"/>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Security Operations on AWS</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3 days</a:t>
            </a:r>
          </a:p>
        </p:txBody>
      </p:sp>
      <p:pic>
        <p:nvPicPr>
          <p:cNvPr id="18" name="Picture 2" descr="2up_training_architecting_or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518" y="884552"/>
            <a:ext cx="1224924" cy="97480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2up_training_developing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3234" y="779667"/>
            <a:ext cx="1382025" cy="10998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2up_training_operations_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3281" y="898648"/>
            <a:ext cx="1207211" cy="960713"/>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2308414" y="4318777"/>
            <a:ext cx="3005133" cy="731520"/>
          </a:xfrm>
          <a:prstGeom prst="roundRect">
            <a:avLst/>
          </a:prstGeom>
          <a:solidFill>
            <a:srgbClr val="00B05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Data Warehousing on AWS</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3 days</a:t>
            </a:r>
          </a:p>
        </p:txBody>
      </p:sp>
      <p:sp>
        <p:nvSpPr>
          <p:cNvPr id="33" name="Rounded Rectangle 32"/>
          <p:cNvSpPr/>
          <p:nvPr/>
        </p:nvSpPr>
        <p:spPr>
          <a:xfrm>
            <a:off x="8747513" y="4307467"/>
            <a:ext cx="3031523" cy="731520"/>
          </a:xfrm>
          <a:prstGeom prst="roundRect">
            <a:avLst/>
          </a:prstGeom>
          <a:solidFill>
            <a:srgbClr val="00B05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Taking AWS Operations to the Next Level</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1 day</a:t>
            </a:r>
          </a:p>
        </p:txBody>
      </p:sp>
      <p:sp>
        <p:nvSpPr>
          <p:cNvPr id="34" name="Rounded Rectangle 33"/>
          <p:cNvSpPr/>
          <p:nvPr/>
        </p:nvSpPr>
        <p:spPr>
          <a:xfrm>
            <a:off x="5404015" y="5129324"/>
            <a:ext cx="3253031" cy="731520"/>
          </a:xfrm>
          <a:prstGeom prst="roundRect">
            <a:avLst/>
          </a:prstGeom>
          <a:solidFill>
            <a:srgbClr val="00B05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Building a Recommendation Engine on AWS </a:t>
            </a:r>
          </a:p>
          <a:p>
            <a:pPr algn="ctr"/>
            <a:r>
              <a:rPr lang="en-US" sz="1200" dirty="0">
                <a:solidFill>
                  <a:prstClr val="white"/>
                </a:solidFill>
                <a:latin typeface="Fira Sans" panose="020B0503050000020004" pitchFamily="34" charset="0"/>
                <a:cs typeface="Arial" panose="020B0604020202020204" pitchFamily="34" charset="0"/>
              </a:rPr>
              <a:t>1 day</a:t>
            </a:r>
          </a:p>
        </p:txBody>
      </p:sp>
      <p:sp>
        <p:nvSpPr>
          <p:cNvPr id="35" name="Rounded Rectangle 34"/>
          <p:cNvSpPr/>
          <p:nvPr/>
        </p:nvSpPr>
        <p:spPr>
          <a:xfrm>
            <a:off x="2321322" y="5120099"/>
            <a:ext cx="3005133" cy="731520"/>
          </a:xfrm>
          <a:prstGeom prst="roundRect">
            <a:avLst/>
          </a:prstGeom>
          <a:solidFill>
            <a:srgbClr val="00B05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Securing Next-Gen Applications at Cloud Scale</a:t>
            </a:r>
            <a:br>
              <a:rPr lang="en-US" sz="1467" dirty="0">
                <a:solidFill>
                  <a:prstClr val="white"/>
                </a:solidFill>
                <a:latin typeface="Fira Sans" panose="020B0503050000020004" pitchFamily="34" charset="0"/>
                <a:cs typeface="Arial" panose="020B0604020202020204" pitchFamily="34" charset="0"/>
              </a:rPr>
            </a:br>
            <a:r>
              <a:rPr lang="en-US" sz="1200" dirty="0">
                <a:solidFill>
                  <a:prstClr val="white"/>
                </a:solidFill>
                <a:latin typeface="Fira Sans" panose="020B0503050000020004" pitchFamily="34" charset="0"/>
                <a:cs typeface="Arial" panose="020B0604020202020204" pitchFamily="34" charset="0"/>
              </a:rPr>
              <a:t>1 day</a:t>
            </a:r>
          </a:p>
        </p:txBody>
      </p:sp>
      <p:sp>
        <p:nvSpPr>
          <p:cNvPr id="36" name="Rounded Rectangle 35"/>
          <p:cNvSpPr/>
          <p:nvPr/>
        </p:nvSpPr>
        <p:spPr>
          <a:xfrm>
            <a:off x="8738599" y="5122208"/>
            <a:ext cx="3031523" cy="731520"/>
          </a:xfrm>
          <a:prstGeom prst="roundRect">
            <a:avLst/>
          </a:prstGeom>
          <a:solidFill>
            <a:srgbClr val="00B05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67" b="1" dirty="0">
                <a:solidFill>
                  <a:prstClr val="white"/>
                </a:solidFill>
                <a:latin typeface="Fira Sans" panose="020B0503050000020004" pitchFamily="34" charset="0"/>
                <a:cs typeface="Arial" panose="020B0604020202020204" pitchFamily="34" charset="0"/>
              </a:rPr>
              <a:t>Running Container-Enabled </a:t>
            </a:r>
            <a:r>
              <a:rPr lang="en-US" sz="1467" b="1" dirty="0" err="1">
                <a:solidFill>
                  <a:prstClr val="white"/>
                </a:solidFill>
                <a:latin typeface="Fira Sans" panose="020B0503050000020004" pitchFamily="34" charset="0"/>
                <a:cs typeface="Arial" panose="020B0604020202020204" pitchFamily="34" charset="0"/>
              </a:rPr>
              <a:t>Microservices</a:t>
            </a:r>
            <a:r>
              <a:rPr lang="en-US" sz="1467" b="1" dirty="0">
                <a:solidFill>
                  <a:prstClr val="white"/>
                </a:solidFill>
                <a:latin typeface="Fira Sans" panose="020B0503050000020004" pitchFamily="34" charset="0"/>
                <a:cs typeface="Arial" panose="020B0604020202020204" pitchFamily="34" charset="0"/>
              </a:rPr>
              <a:t> on AWS </a:t>
            </a:r>
          </a:p>
          <a:p>
            <a:pPr algn="ctr"/>
            <a:r>
              <a:rPr lang="en-US" sz="1200" dirty="0">
                <a:solidFill>
                  <a:prstClr val="white"/>
                </a:solidFill>
                <a:latin typeface="Fira Sans" panose="020B0503050000020004" pitchFamily="34" charset="0"/>
                <a:cs typeface="Arial" panose="020B0604020202020204" pitchFamily="34" charset="0"/>
              </a:rPr>
              <a:t>1 day</a:t>
            </a:r>
          </a:p>
        </p:txBody>
      </p:sp>
    </p:spTree>
    <p:extLst>
      <p:ext uri="{BB962C8B-B14F-4D97-AF65-F5344CB8AC3E}">
        <p14:creationId xmlns:p14="http://schemas.microsoft.com/office/powerpoint/2010/main" val="163484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Certification</a:t>
            </a:r>
            <a:endParaRPr lang="en-US" dirty="0"/>
          </a:p>
        </p:txBody>
      </p:sp>
      <p:pic>
        <p:nvPicPr>
          <p:cNvPr id="1026" name="Picture 2" descr="2up_training_architecting_or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97" y="941440"/>
            <a:ext cx="2425700" cy="193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up_training_developing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18" y="941440"/>
            <a:ext cx="2425700" cy="19304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up_training_operations_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750" y="941440"/>
            <a:ext cx="2425700" cy="1930401"/>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1095497" y="4468913"/>
            <a:ext cx="2727679" cy="10987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prstClr val="white"/>
                </a:solidFill>
                <a:latin typeface="Fira Sans" panose="020B0503050000020004" pitchFamily="34" charset="0"/>
              </a:rPr>
              <a:t>AWS Certified Solutions Architect - Professional</a:t>
            </a:r>
          </a:p>
        </p:txBody>
      </p:sp>
      <p:sp>
        <p:nvSpPr>
          <p:cNvPr id="9" name="Rounded Rectangle 8"/>
          <p:cNvSpPr/>
          <p:nvPr/>
        </p:nvSpPr>
        <p:spPr>
          <a:xfrm>
            <a:off x="4685127" y="3064484"/>
            <a:ext cx="2727679" cy="10987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prstClr val="white"/>
                </a:solidFill>
                <a:latin typeface="Fira Sans" panose="020B0503050000020004" pitchFamily="34" charset="0"/>
              </a:rPr>
              <a:t>AWS Certified </a:t>
            </a:r>
          </a:p>
          <a:p>
            <a:pPr algn="ctr"/>
            <a:r>
              <a:rPr lang="en-US" sz="1600" dirty="0">
                <a:solidFill>
                  <a:prstClr val="white"/>
                </a:solidFill>
                <a:latin typeface="Fira Sans" panose="020B0503050000020004" pitchFamily="34" charset="0"/>
              </a:rPr>
              <a:t>Developer - Associate</a:t>
            </a:r>
          </a:p>
        </p:txBody>
      </p:sp>
      <p:sp>
        <p:nvSpPr>
          <p:cNvPr id="10" name="Rounded Rectangle 9"/>
          <p:cNvSpPr/>
          <p:nvPr/>
        </p:nvSpPr>
        <p:spPr>
          <a:xfrm>
            <a:off x="8274759" y="3052034"/>
            <a:ext cx="2727679" cy="10987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prstClr val="white"/>
                </a:solidFill>
                <a:latin typeface="Fira Sans" panose="020B0503050000020004" pitchFamily="34" charset="0"/>
              </a:rPr>
              <a:t>AWS Certified  </a:t>
            </a:r>
            <a:r>
              <a:rPr lang="en-US" sz="1600" dirty="0" err="1">
                <a:solidFill>
                  <a:prstClr val="white"/>
                </a:solidFill>
                <a:latin typeface="Fira Sans" panose="020B0503050000020004" pitchFamily="34" charset="0"/>
              </a:rPr>
              <a:t>SysOps</a:t>
            </a:r>
            <a:r>
              <a:rPr lang="en-US" sz="1600" dirty="0">
                <a:solidFill>
                  <a:prstClr val="white"/>
                </a:solidFill>
                <a:latin typeface="Fira Sans" panose="020B0503050000020004" pitchFamily="34" charset="0"/>
              </a:rPr>
              <a:t> Administrator- Associate</a:t>
            </a:r>
          </a:p>
        </p:txBody>
      </p:sp>
      <p:sp>
        <p:nvSpPr>
          <p:cNvPr id="11" name="Rounded Rectangle 10"/>
          <p:cNvSpPr/>
          <p:nvPr/>
        </p:nvSpPr>
        <p:spPr>
          <a:xfrm>
            <a:off x="1095497" y="3057636"/>
            <a:ext cx="2727679" cy="10987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prstClr val="white"/>
                </a:solidFill>
                <a:latin typeface="Fira Sans" panose="020B0503050000020004" pitchFamily="34" charset="0"/>
              </a:rPr>
              <a:t>AWS Certified Solutions Architect - Associate</a:t>
            </a:r>
          </a:p>
        </p:txBody>
      </p:sp>
      <p:sp>
        <p:nvSpPr>
          <p:cNvPr id="12" name="Rounded Rectangle 11"/>
          <p:cNvSpPr/>
          <p:nvPr/>
        </p:nvSpPr>
        <p:spPr>
          <a:xfrm>
            <a:off x="4685127" y="4462065"/>
            <a:ext cx="6317311" cy="10987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prstClr val="white"/>
                </a:solidFill>
                <a:latin typeface="Fira Sans" panose="020B0503050000020004" pitchFamily="34" charset="0"/>
              </a:rPr>
              <a:t>AWS Certified DevOps Engineer - Professional</a:t>
            </a:r>
          </a:p>
        </p:txBody>
      </p:sp>
      <p:sp>
        <p:nvSpPr>
          <p:cNvPr id="13" name="Rectangle 12"/>
          <p:cNvSpPr/>
          <p:nvPr/>
        </p:nvSpPr>
        <p:spPr>
          <a:xfrm>
            <a:off x="406404" y="5753492"/>
            <a:ext cx="10337800" cy="420564"/>
          </a:xfrm>
          <a:prstGeom prst="rect">
            <a:avLst/>
          </a:prstGeom>
          <a:noFill/>
        </p:spPr>
        <p:txBody>
          <a:bodyPr wrap="square">
            <a:spAutoFit/>
          </a:bodyPr>
          <a:lstStyle/>
          <a:p>
            <a:pPr lvl="1"/>
            <a:r>
              <a:rPr lang="en-US" sz="2133" dirty="0">
                <a:solidFill>
                  <a:srgbClr val="474746"/>
                </a:solidFill>
                <a:cs typeface="Arial" panose="020B0604020202020204" pitchFamily="34" charset="0"/>
              </a:rPr>
              <a:t>For more information, see </a:t>
            </a:r>
            <a:r>
              <a:rPr lang="en-US" sz="2133" u="sng" dirty="0">
                <a:solidFill>
                  <a:srgbClr val="94C9E2"/>
                </a:solidFill>
                <a:cs typeface="Arial" panose="020B0604020202020204" pitchFamily="34" charset="0"/>
                <a:hlinkClick r:id="rId6"/>
              </a:rPr>
              <a:t>aws.amazon.com/certification</a:t>
            </a:r>
            <a:r>
              <a:rPr lang="en-US" sz="2133" dirty="0">
                <a:solidFill>
                  <a:srgbClr val="474746"/>
                </a:solidFill>
                <a:cs typeface="Arial" panose="020B0604020202020204" pitchFamily="34" charset="0"/>
              </a:rPr>
              <a:t>.</a:t>
            </a:r>
            <a:endParaRPr lang="en-US" sz="2133" u="sng" dirty="0">
              <a:solidFill>
                <a:srgbClr val="94C9E2"/>
              </a:solidFill>
              <a:cs typeface="Arial" panose="020B0604020202020204" pitchFamily="34" charset="0"/>
            </a:endParaRPr>
          </a:p>
        </p:txBody>
      </p:sp>
    </p:spTree>
    <p:extLst>
      <p:ext uri="{BB962C8B-B14F-4D97-AF65-F5344CB8AC3E}">
        <p14:creationId xmlns:p14="http://schemas.microsoft.com/office/powerpoint/2010/main" val="325977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Benefits of AWS Certification</a:t>
            </a:r>
            <a:endParaRPr lang="en-US" dirty="0"/>
          </a:p>
        </p:txBody>
      </p:sp>
      <p:graphicFrame>
        <p:nvGraphicFramePr>
          <p:cNvPr id="2" name="Diagram 1"/>
          <p:cNvGraphicFramePr/>
          <p:nvPr>
            <p:extLst>
              <p:ext uri="{D42A27DB-BD31-4B8C-83A1-F6EECF244321}">
                <p14:modId xmlns:p14="http://schemas.microsoft.com/office/powerpoint/2010/main" val="179292992"/>
              </p:ext>
            </p:extLst>
          </p:nvPr>
        </p:nvGraphicFramePr>
        <p:xfrm>
          <a:off x="1390259" y="1418167"/>
          <a:ext cx="9756187" cy="451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145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49052" y="153248"/>
            <a:ext cx="10940405" cy="726923"/>
          </a:xfrm>
        </p:spPr>
        <p:txBody>
          <a:bodyPr/>
          <a:lstStyle/>
          <a:p>
            <a:r>
              <a:rPr lang="en-US"/>
              <a:t>Preparing for AWS Certification</a:t>
            </a:r>
            <a:endParaRPr lang="en-US" dirty="0"/>
          </a:p>
        </p:txBody>
      </p:sp>
      <p:sp>
        <p:nvSpPr>
          <p:cNvPr id="12" name="Rounded Rectangle 11"/>
          <p:cNvSpPr/>
          <p:nvPr/>
        </p:nvSpPr>
        <p:spPr>
          <a:xfrm>
            <a:off x="6409623" y="5069555"/>
            <a:ext cx="4882101" cy="877824"/>
          </a:xfrm>
          <a:prstGeom prst="roundRect">
            <a:avLst/>
          </a:prstGeom>
          <a:solidFill>
            <a:srgbClr val="007CBC"/>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33" b="1" dirty="0">
                <a:solidFill>
                  <a:prstClr val="white"/>
                </a:solidFill>
                <a:latin typeface="Fira Sans" panose="020B0503050000020004" pitchFamily="34" charset="0"/>
                <a:cs typeface="Arial" panose="020B0604020202020204" pitchFamily="34" charset="0"/>
              </a:rPr>
              <a:t>Practice Exams</a:t>
            </a:r>
          </a:p>
        </p:txBody>
      </p:sp>
      <p:sp>
        <p:nvSpPr>
          <p:cNvPr id="13" name="Rounded Rectangle 12"/>
          <p:cNvSpPr/>
          <p:nvPr/>
        </p:nvSpPr>
        <p:spPr>
          <a:xfrm>
            <a:off x="706603" y="5069555"/>
            <a:ext cx="4882101" cy="877824"/>
          </a:xfrm>
          <a:prstGeom prst="roundRect">
            <a:avLst/>
          </a:prstGeom>
          <a:solidFill>
            <a:srgbClr val="007CBC"/>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33" b="1" dirty="0">
                <a:solidFill>
                  <a:prstClr val="white"/>
                </a:solidFill>
                <a:latin typeface="Fira Sans" panose="020B0503050000020004" pitchFamily="34" charset="0"/>
                <a:cs typeface="Arial" panose="020B0604020202020204" pitchFamily="34" charset="0"/>
              </a:rPr>
              <a:t>Self-Paced Labs on qwikLABS</a:t>
            </a:r>
          </a:p>
        </p:txBody>
      </p:sp>
      <p:sp>
        <p:nvSpPr>
          <p:cNvPr id="14" name="Rounded Rectangle 13"/>
          <p:cNvSpPr/>
          <p:nvPr/>
        </p:nvSpPr>
        <p:spPr>
          <a:xfrm>
            <a:off x="6409623" y="2907655"/>
            <a:ext cx="4882101" cy="877824"/>
          </a:xfrm>
          <a:prstGeom prst="roundRect">
            <a:avLst/>
          </a:prstGeom>
          <a:solidFill>
            <a:srgbClr val="007CBC"/>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33" b="1" dirty="0">
                <a:solidFill>
                  <a:prstClr val="white"/>
                </a:solidFill>
                <a:latin typeface="Fira Sans" panose="020B0503050000020004" pitchFamily="34" charset="0"/>
                <a:cs typeface="Arial" panose="020B0604020202020204" pitchFamily="34" charset="0"/>
              </a:rPr>
              <a:t>AWS Whitepapers &amp;</a:t>
            </a:r>
            <a:br>
              <a:rPr lang="en-US" sz="2133" b="1" dirty="0">
                <a:solidFill>
                  <a:prstClr val="white"/>
                </a:solidFill>
                <a:latin typeface="Fira Sans" panose="020B0503050000020004" pitchFamily="34" charset="0"/>
                <a:cs typeface="Arial" panose="020B0604020202020204" pitchFamily="34" charset="0"/>
              </a:rPr>
            </a:br>
            <a:r>
              <a:rPr lang="en-US" sz="2133" b="1" dirty="0">
                <a:solidFill>
                  <a:prstClr val="white"/>
                </a:solidFill>
                <a:latin typeface="Fira Sans" panose="020B0503050000020004" pitchFamily="34" charset="0"/>
                <a:cs typeface="Arial" panose="020B0604020202020204" pitchFamily="34" charset="0"/>
              </a:rPr>
              <a:t>FAQs</a:t>
            </a:r>
          </a:p>
        </p:txBody>
      </p:sp>
      <p:sp>
        <p:nvSpPr>
          <p:cNvPr id="15" name="Rounded Rectangle 14"/>
          <p:cNvSpPr/>
          <p:nvPr/>
        </p:nvSpPr>
        <p:spPr>
          <a:xfrm>
            <a:off x="6409623" y="3988605"/>
            <a:ext cx="4882101" cy="877824"/>
          </a:xfrm>
          <a:prstGeom prst="roundRect">
            <a:avLst/>
          </a:prstGeom>
          <a:solidFill>
            <a:srgbClr val="007CBC"/>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33" b="1" dirty="0">
                <a:solidFill>
                  <a:prstClr val="white"/>
                </a:solidFill>
                <a:latin typeface="Fira Sans" panose="020B0503050000020004" pitchFamily="34" charset="0"/>
                <a:cs typeface="Arial" panose="020B0604020202020204" pitchFamily="34" charset="0"/>
              </a:rPr>
              <a:t>AWS Documentation &amp; </a:t>
            </a:r>
            <a:br>
              <a:rPr lang="en-US" sz="2133" b="1" dirty="0">
                <a:solidFill>
                  <a:prstClr val="white"/>
                </a:solidFill>
                <a:latin typeface="Fira Sans" panose="020B0503050000020004" pitchFamily="34" charset="0"/>
                <a:cs typeface="Arial" panose="020B0604020202020204" pitchFamily="34" charset="0"/>
              </a:rPr>
            </a:br>
            <a:r>
              <a:rPr lang="en-US" sz="2133" b="1" dirty="0">
                <a:solidFill>
                  <a:prstClr val="white"/>
                </a:solidFill>
                <a:latin typeface="Fira Sans" panose="020B0503050000020004" pitchFamily="34" charset="0"/>
                <a:cs typeface="Arial" panose="020B0604020202020204" pitchFamily="34" charset="0"/>
              </a:rPr>
              <a:t>Reference Architectures</a:t>
            </a:r>
          </a:p>
        </p:txBody>
      </p:sp>
      <p:sp>
        <p:nvSpPr>
          <p:cNvPr id="16" name="Rectangle 15"/>
          <p:cNvSpPr/>
          <p:nvPr/>
        </p:nvSpPr>
        <p:spPr>
          <a:xfrm>
            <a:off x="85773" y="1272705"/>
            <a:ext cx="6165471" cy="1077026"/>
          </a:xfrm>
          <a:prstGeom prst="rect">
            <a:avLst/>
          </a:prstGeom>
          <a:noFill/>
        </p:spPr>
        <p:txBody>
          <a:bodyPr wrap="square">
            <a:spAutoFit/>
          </a:bodyPr>
          <a:lstStyle/>
          <a:p>
            <a:pPr lvl="1"/>
            <a:r>
              <a:rPr lang="en-US" sz="2133" dirty="0">
                <a:solidFill>
                  <a:srgbClr val="494848"/>
                </a:solidFill>
                <a:latin typeface="Fira Sans" panose="020B0503050000020004" pitchFamily="34" charset="0"/>
                <a:cs typeface="Arial" panose="020B0604020202020204" pitchFamily="34" charset="0"/>
              </a:rPr>
              <a:t>For resources to help you prepare for the certification exam, see </a:t>
            </a:r>
            <a:r>
              <a:rPr lang="en-US" sz="2133" dirty="0">
                <a:solidFill>
                  <a:srgbClr val="494848"/>
                </a:solidFill>
                <a:latin typeface="Fira Sans" panose="020B0503050000020004" pitchFamily="34" charset="0"/>
                <a:cs typeface="Arial" panose="020B0604020202020204" pitchFamily="34" charset="0"/>
                <a:hlinkClick r:id="rId3"/>
              </a:rPr>
              <a:t>aws.amazon.com/certification</a:t>
            </a:r>
            <a:r>
              <a:rPr lang="en-US" sz="2133" dirty="0">
                <a:solidFill>
                  <a:srgbClr val="494848"/>
                </a:solidFill>
                <a:latin typeface="Fira Sans" panose="020B0503050000020004" pitchFamily="34" charset="0"/>
                <a:cs typeface="Arial" panose="020B0604020202020204" pitchFamily="34" charset="0"/>
              </a:rPr>
              <a:t>.</a:t>
            </a:r>
            <a:endParaRPr lang="en-US" sz="2133" u="sng" dirty="0">
              <a:solidFill>
                <a:srgbClr val="494848"/>
              </a:solidFill>
              <a:latin typeface="Fira Sans" panose="020B0503050000020004" pitchFamily="34" charset="0"/>
              <a:cs typeface="Arial" panose="020B0604020202020204" pitchFamily="34" charset="0"/>
            </a:endParaRPr>
          </a:p>
        </p:txBody>
      </p:sp>
      <p:sp>
        <p:nvSpPr>
          <p:cNvPr id="8" name="Rounded Rectangle 7"/>
          <p:cNvSpPr/>
          <p:nvPr/>
        </p:nvSpPr>
        <p:spPr>
          <a:xfrm>
            <a:off x="688128" y="2912411"/>
            <a:ext cx="4882101" cy="877824"/>
          </a:xfrm>
          <a:prstGeom prst="roundRect">
            <a:avLst/>
          </a:prstGeom>
          <a:solidFill>
            <a:srgbClr val="007CBC"/>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33" b="1" dirty="0">
                <a:solidFill>
                  <a:prstClr val="white"/>
                </a:solidFill>
                <a:latin typeface="Fira Sans" panose="020B0503050000020004" pitchFamily="34" charset="0"/>
                <a:cs typeface="Arial" panose="020B0604020202020204" pitchFamily="34" charset="0"/>
              </a:rPr>
              <a:t>Exam Guides &amp; </a:t>
            </a:r>
            <a:br>
              <a:rPr lang="en-US" sz="2133" b="1" dirty="0">
                <a:solidFill>
                  <a:prstClr val="white"/>
                </a:solidFill>
                <a:latin typeface="Fira Sans" panose="020B0503050000020004" pitchFamily="34" charset="0"/>
                <a:cs typeface="Arial" panose="020B0604020202020204" pitchFamily="34" charset="0"/>
              </a:rPr>
            </a:br>
            <a:r>
              <a:rPr lang="en-US" sz="2133" b="1" dirty="0">
                <a:solidFill>
                  <a:prstClr val="white"/>
                </a:solidFill>
                <a:latin typeface="Fira Sans" panose="020B0503050000020004" pitchFamily="34" charset="0"/>
                <a:cs typeface="Arial" panose="020B0604020202020204" pitchFamily="34" charset="0"/>
              </a:rPr>
              <a:t>Sample Questions</a:t>
            </a:r>
          </a:p>
        </p:txBody>
      </p:sp>
      <p:sp>
        <p:nvSpPr>
          <p:cNvPr id="9" name="Rounded Rectangle 8"/>
          <p:cNvSpPr/>
          <p:nvPr/>
        </p:nvSpPr>
        <p:spPr>
          <a:xfrm>
            <a:off x="706603" y="3988605"/>
            <a:ext cx="4882101" cy="877824"/>
          </a:xfrm>
          <a:prstGeom prst="roundRect">
            <a:avLst/>
          </a:prstGeom>
          <a:solidFill>
            <a:srgbClr val="007CBC"/>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33" b="1" dirty="0">
                <a:solidFill>
                  <a:prstClr val="white"/>
                </a:solidFill>
                <a:latin typeface="Fira Sans" panose="020B0503050000020004" pitchFamily="34" charset="0"/>
                <a:cs typeface="Arial" panose="020B0604020202020204" pitchFamily="34" charset="0"/>
              </a:rPr>
              <a:t>AWS-Authored Study Guide</a:t>
            </a:r>
          </a:p>
        </p:txBody>
      </p:sp>
      <p:sp>
        <p:nvSpPr>
          <p:cNvPr id="10" name="Rounded Rectangle 9"/>
          <p:cNvSpPr/>
          <p:nvPr/>
        </p:nvSpPr>
        <p:spPr>
          <a:xfrm>
            <a:off x="6409623" y="1826703"/>
            <a:ext cx="4882101" cy="877824"/>
          </a:xfrm>
          <a:prstGeom prst="roundRect">
            <a:avLst/>
          </a:prstGeom>
          <a:solidFill>
            <a:srgbClr val="007CBC"/>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33" b="1" dirty="0">
                <a:solidFill>
                  <a:prstClr val="white"/>
                </a:solidFill>
                <a:latin typeface="Fira Sans" panose="020B0503050000020004" pitchFamily="34" charset="0"/>
                <a:cs typeface="Arial" panose="020B0604020202020204" pitchFamily="34" charset="0"/>
              </a:rPr>
              <a:t>AWS Technical Training</a:t>
            </a:r>
          </a:p>
        </p:txBody>
      </p:sp>
    </p:spTree>
    <p:extLst>
      <p:ext uri="{BB962C8B-B14F-4D97-AF65-F5344CB8AC3E}">
        <p14:creationId xmlns:p14="http://schemas.microsoft.com/office/powerpoint/2010/main" val="282267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AWS Support</a:t>
            </a:r>
          </a:p>
        </p:txBody>
      </p:sp>
    </p:spTree>
    <p:extLst>
      <p:ext uri="{BB962C8B-B14F-4D97-AF65-F5344CB8AC3E}">
        <p14:creationId xmlns:p14="http://schemas.microsoft.com/office/powerpoint/2010/main" val="5138378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 Options</a:t>
            </a:r>
            <a:endParaRPr lang="en-US" dirty="0"/>
          </a:p>
        </p:txBody>
      </p:sp>
      <p:sp>
        <p:nvSpPr>
          <p:cNvPr id="9" name="Content Placeholder 8"/>
          <p:cNvSpPr>
            <a:spLocks noGrp="1"/>
          </p:cNvSpPr>
          <p:nvPr>
            <p:ph idx="4294967295"/>
          </p:nvPr>
        </p:nvSpPr>
        <p:spPr>
          <a:xfrm>
            <a:off x="0" y="1166813"/>
            <a:ext cx="6732588" cy="4916487"/>
          </a:xfrm>
        </p:spPr>
        <p:txBody>
          <a:bodyPr/>
          <a:lstStyle/>
          <a:p>
            <a:pPr marL="0" indent="0">
              <a:buNone/>
            </a:pPr>
            <a:endParaRPr lang="en-US" dirty="0"/>
          </a:p>
          <a:p>
            <a:endParaRPr lang="en-US" dirty="0"/>
          </a:p>
        </p:txBody>
      </p:sp>
      <p:sp>
        <p:nvSpPr>
          <p:cNvPr id="5" name="Rectangle 4"/>
          <p:cNvSpPr/>
          <p:nvPr/>
        </p:nvSpPr>
        <p:spPr>
          <a:xfrm>
            <a:off x="898501" y="1811331"/>
            <a:ext cx="4672735" cy="3046988"/>
          </a:xfrm>
          <a:prstGeom prst="rect">
            <a:avLst/>
          </a:prstGeom>
        </p:spPr>
        <p:txBody>
          <a:bodyPr wrap="square">
            <a:spAutoFit/>
          </a:bodyPr>
          <a:lstStyle/>
          <a:p>
            <a:pPr lvl="0"/>
            <a:r>
              <a:rPr lang="en-US" sz="1600" b="1" dirty="0">
                <a:solidFill>
                  <a:srgbClr val="F9A533"/>
                </a:solidFill>
              </a:rPr>
              <a:t>The Technical Account Manager provides...</a:t>
            </a:r>
          </a:p>
          <a:p>
            <a:pPr lvl="0"/>
            <a:endParaRPr lang="en-US" sz="1600" b="1" dirty="0">
              <a:solidFill>
                <a:srgbClr val="F9A533"/>
              </a:solidFill>
            </a:endParaRPr>
          </a:p>
          <a:p>
            <a:pPr marL="228594" indent="-228594">
              <a:buFont typeface="Wingdings" panose="05000000000000000000" pitchFamily="2" charset="2"/>
              <a:buChar char="ü"/>
              <a:defRPr/>
            </a:pPr>
            <a:r>
              <a:rPr lang="en-US" sz="1600" dirty="0">
                <a:solidFill>
                  <a:schemeClr val="tx1">
                    <a:lumMod val="50000"/>
                  </a:schemeClr>
                </a:solidFill>
              </a:rPr>
              <a:t>A dedicated </a:t>
            </a:r>
            <a:r>
              <a:rPr lang="en-US" sz="1600" b="1" dirty="0">
                <a:solidFill>
                  <a:schemeClr val="tx1">
                    <a:lumMod val="50000"/>
                  </a:schemeClr>
                </a:solidFill>
              </a:rPr>
              <a:t>voice within AWS </a:t>
            </a:r>
            <a:r>
              <a:rPr lang="en-US" sz="1600" dirty="0">
                <a:solidFill>
                  <a:schemeClr val="tx1">
                    <a:lumMod val="50000"/>
                  </a:schemeClr>
                </a:solidFill>
              </a:rPr>
              <a:t>to serve as your </a:t>
            </a:r>
            <a:r>
              <a:rPr lang="en-US" sz="1600" b="1" dirty="0">
                <a:solidFill>
                  <a:schemeClr val="tx1">
                    <a:lumMod val="50000"/>
                  </a:schemeClr>
                </a:solidFill>
              </a:rPr>
              <a:t>advocate.</a:t>
            </a:r>
          </a:p>
          <a:p>
            <a:pPr marL="228594" indent="-228594">
              <a:buFont typeface="Wingdings" panose="05000000000000000000" pitchFamily="2" charset="2"/>
              <a:buChar char="ü"/>
              <a:defRPr/>
            </a:pPr>
            <a:r>
              <a:rPr lang="en-US" sz="1600" b="1" dirty="0">
                <a:solidFill>
                  <a:schemeClr val="tx1">
                    <a:lumMod val="50000"/>
                  </a:schemeClr>
                </a:solidFill>
              </a:rPr>
              <a:t>Proactive guidance </a:t>
            </a:r>
            <a:r>
              <a:rPr lang="en-US" sz="1600" dirty="0">
                <a:solidFill>
                  <a:schemeClr val="tx1">
                    <a:lumMod val="50000"/>
                  </a:schemeClr>
                </a:solidFill>
              </a:rPr>
              <a:t>and </a:t>
            </a:r>
            <a:r>
              <a:rPr lang="en-US" sz="1600" b="1" dirty="0">
                <a:solidFill>
                  <a:schemeClr val="tx1">
                    <a:lumMod val="50000"/>
                  </a:schemeClr>
                </a:solidFill>
              </a:rPr>
              <a:t>insight</a:t>
            </a:r>
            <a:r>
              <a:rPr lang="en-US" sz="1600" dirty="0">
                <a:solidFill>
                  <a:schemeClr val="tx1">
                    <a:lumMod val="50000"/>
                  </a:schemeClr>
                </a:solidFill>
              </a:rPr>
              <a:t> into ways to optimize AWS through business and performance reviews.</a:t>
            </a:r>
          </a:p>
          <a:p>
            <a:pPr marL="228594" indent="-228594">
              <a:buFont typeface="Wingdings" panose="05000000000000000000" pitchFamily="2" charset="2"/>
              <a:buChar char="ü"/>
              <a:defRPr/>
            </a:pPr>
            <a:r>
              <a:rPr lang="en-US" sz="1600" dirty="0">
                <a:solidFill>
                  <a:schemeClr val="tx1">
                    <a:lumMod val="50000"/>
                  </a:schemeClr>
                </a:solidFill>
              </a:rPr>
              <a:t>Orchestration and access to the full </a:t>
            </a:r>
            <a:r>
              <a:rPr lang="en-US" sz="1600" b="1" dirty="0">
                <a:solidFill>
                  <a:schemeClr val="tx1">
                    <a:lumMod val="50000"/>
                  </a:schemeClr>
                </a:solidFill>
              </a:rPr>
              <a:t>breadth and depth of technical expertise</a:t>
            </a:r>
            <a:r>
              <a:rPr lang="en-US" sz="1600" dirty="0">
                <a:solidFill>
                  <a:schemeClr val="tx1">
                    <a:lumMod val="50000"/>
                  </a:schemeClr>
                </a:solidFill>
              </a:rPr>
              <a:t> across the full range of AWS.</a:t>
            </a:r>
          </a:p>
          <a:p>
            <a:pPr marL="228594" indent="-228594">
              <a:buFont typeface="Wingdings" panose="05000000000000000000" pitchFamily="2" charset="2"/>
              <a:buChar char="ü"/>
              <a:defRPr/>
            </a:pPr>
            <a:r>
              <a:rPr lang="en-US" sz="1600" dirty="0">
                <a:solidFill>
                  <a:schemeClr val="tx1">
                    <a:lumMod val="50000"/>
                  </a:schemeClr>
                </a:solidFill>
              </a:rPr>
              <a:t>Access to resources and </a:t>
            </a:r>
            <a:r>
              <a:rPr lang="en-US" sz="1600" b="1" dirty="0">
                <a:solidFill>
                  <a:schemeClr val="tx1">
                    <a:lumMod val="50000"/>
                  </a:schemeClr>
                </a:solidFill>
              </a:rPr>
              <a:t>best practice recommendations.</a:t>
            </a:r>
            <a:endParaRPr lang="en-US" sz="1600" dirty="0">
              <a:solidFill>
                <a:schemeClr val="tx1">
                  <a:lumMod val="50000"/>
                </a:schemeClr>
              </a:solidFill>
            </a:endParaRPr>
          </a:p>
        </p:txBody>
      </p:sp>
      <p:cxnSp>
        <p:nvCxnSpPr>
          <p:cNvPr id="6" name="Straight Connector 5"/>
          <p:cNvCxnSpPr/>
          <p:nvPr/>
        </p:nvCxnSpPr>
        <p:spPr>
          <a:xfrm>
            <a:off x="991856" y="1723581"/>
            <a:ext cx="4031353" cy="887"/>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descr="Deck_Pl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265" y="1133948"/>
            <a:ext cx="774099" cy="774099"/>
          </a:xfrm>
          <a:prstGeom prst="rect">
            <a:avLst/>
          </a:prstGeom>
        </p:spPr>
      </p:pic>
      <p:sp>
        <p:nvSpPr>
          <p:cNvPr id="10" name="Rectangle 9"/>
          <p:cNvSpPr/>
          <p:nvPr/>
        </p:nvSpPr>
        <p:spPr>
          <a:xfrm>
            <a:off x="6615097" y="1811331"/>
            <a:ext cx="4672735" cy="2800767"/>
          </a:xfrm>
          <a:prstGeom prst="rect">
            <a:avLst/>
          </a:prstGeom>
        </p:spPr>
        <p:txBody>
          <a:bodyPr wrap="square">
            <a:spAutoFit/>
          </a:bodyPr>
          <a:lstStyle/>
          <a:p>
            <a:pPr lvl="0"/>
            <a:r>
              <a:rPr lang="en-US" sz="1600" b="1" dirty="0">
                <a:solidFill>
                  <a:srgbClr val="F9A533"/>
                </a:solidFill>
              </a:rPr>
              <a:t>Infrastructure Event Management provides...</a:t>
            </a:r>
          </a:p>
          <a:p>
            <a:pPr lvl="0"/>
            <a:endParaRPr lang="en-US" sz="1600" b="1" dirty="0">
              <a:solidFill>
                <a:srgbClr val="F9A533"/>
              </a:solidFill>
            </a:endParaRPr>
          </a:p>
          <a:p>
            <a:pPr marL="228594" indent="-228594">
              <a:buFont typeface="Wingdings" panose="05000000000000000000" pitchFamily="2" charset="2"/>
              <a:buChar char="ü"/>
            </a:pPr>
            <a:r>
              <a:rPr lang="en-US" sz="1600" dirty="0">
                <a:solidFill>
                  <a:schemeClr val="tx1">
                    <a:lumMod val="50000"/>
                  </a:schemeClr>
                </a:solidFill>
              </a:rPr>
              <a:t>A common understanding of event objectives and use cases through </a:t>
            </a:r>
            <a:r>
              <a:rPr lang="en-US" sz="1600" b="1" dirty="0">
                <a:solidFill>
                  <a:schemeClr val="tx1">
                    <a:lumMod val="50000"/>
                  </a:schemeClr>
                </a:solidFill>
              </a:rPr>
              <a:t>pre-event planning and preparation.</a:t>
            </a:r>
          </a:p>
          <a:p>
            <a:pPr marL="228594" indent="-228594">
              <a:buFont typeface="Wingdings" panose="05000000000000000000" pitchFamily="2" charset="2"/>
              <a:buChar char="ü"/>
            </a:pPr>
            <a:r>
              <a:rPr lang="en-US" sz="1600" dirty="0">
                <a:solidFill>
                  <a:schemeClr val="tx1">
                    <a:lumMod val="50000"/>
                  </a:schemeClr>
                </a:solidFill>
              </a:rPr>
              <a:t>Resource </a:t>
            </a:r>
            <a:r>
              <a:rPr lang="en-US" sz="1600" b="1" dirty="0">
                <a:solidFill>
                  <a:schemeClr val="tx1">
                    <a:lumMod val="50000"/>
                  </a:schemeClr>
                </a:solidFill>
              </a:rPr>
              <a:t>recommendations</a:t>
            </a:r>
            <a:r>
              <a:rPr lang="en-US" sz="1600" dirty="0">
                <a:solidFill>
                  <a:schemeClr val="tx1">
                    <a:lumMod val="50000"/>
                  </a:schemeClr>
                </a:solidFill>
              </a:rPr>
              <a:t> and deployment </a:t>
            </a:r>
            <a:r>
              <a:rPr lang="en-US" sz="1600" b="1" dirty="0">
                <a:solidFill>
                  <a:schemeClr val="tx1">
                    <a:lumMod val="50000"/>
                  </a:schemeClr>
                </a:solidFill>
              </a:rPr>
              <a:t>guidance </a:t>
            </a:r>
            <a:r>
              <a:rPr lang="en-US" sz="1600" dirty="0">
                <a:solidFill>
                  <a:schemeClr val="tx1">
                    <a:lumMod val="50000"/>
                  </a:schemeClr>
                </a:solidFill>
              </a:rPr>
              <a:t>based on anticipated capacity needs.</a:t>
            </a:r>
            <a:endParaRPr lang="en-US" sz="1600" b="1" dirty="0">
              <a:solidFill>
                <a:schemeClr val="tx1">
                  <a:lumMod val="50000"/>
                </a:schemeClr>
              </a:solidFill>
            </a:endParaRPr>
          </a:p>
          <a:p>
            <a:pPr marL="228594" indent="-228594">
              <a:buFont typeface="Wingdings" panose="05000000000000000000" pitchFamily="2" charset="2"/>
              <a:buChar char="ü"/>
            </a:pPr>
            <a:r>
              <a:rPr lang="en-US" sz="1600" b="1" dirty="0">
                <a:solidFill>
                  <a:schemeClr val="tx1">
                    <a:lumMod val="50000"/>
                  </a:schemeClr>
                </a:solidFill>
              </a:rPr>
              <a:t>Dedicated attention </a:t>
            </a:r>
            <a:r>
              <a:rPr lang="en-US" sz="1600" dirty="0">
                <a:solidFill>
                  <a:schemeClr val="tx1">
                    <a:lumMod val="50000"/>
                  </a:schemeClr>
                </a:solidFill>
              </a:rPr>
              <a:t>of the your AWS Support team during your event.</a:t>
            </a:r>
          </a:p>
          <a:p>
            <a:pPr marL="228594" indent="-228594">
              <a:buFont typeface="Wingdings" panose="05000000000000000000" pitchFamily="2" charset="2"/>
              <a:buChar char="ü"/>
            </a:pPr>
            <a:r>
              <a:rPr lang="en-US" sz="1600" dirty="0">
                <a:solidFill>
                  <a:schemeClr val="tx1">
                    <a:lumMod val="50000"/>
                  </a:schemeClr>
                </a:solidFill>
              </a:rPr>
              <a:t>The ability to immediately </a:t>
            </a:r>
            <a:r>
              <a:rPr lang="en-US" sz="1600" b="1" dirty="0">
                <a:solidFill>
                  <a:schemeClr val="tx1">
                    <a:lumMod val="50000"/>
                  </a:schemeClr>
                </a:solidFill>
              </a:rPr>
              <a:t>scale down resources </a:t>
            </a:r>
            <a:r>
              <a:rPr lang="en-US" sz="1600" dirty="0">
                <a:solidFill>
                  <a:schemeClr val="tx1">
                    <a:lumMod val="50000"/>
                  </a:schemeClr>
                </a:solidFill>
              </a:rPr>
              <a:t>to normal operating levels post-event.</a:t>
            </a:r>
          </a:p>
        </p:txBody>
      </p:sp>
      <p:cxnSp>
        <p:nvCxnSpPr>
          <p:cNvPr id="11" name="Straight Connector 10"/>
          <p:cNvCxnSpPr/>
          <p:nvPr/>
        </p:nvCxnSpPr>
        <p:spPr>
          <a:xfrm>
            <a:off x="6708452" y="1723581"/>
            <a:ext cx="4031353" cy="887"/>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Deck_Pl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5861" y="1133948"/>
            <a:ext cx="774099" cy="774099"/>
          </a:xfrm>
          <a:prstGeom prst="rect">
            <a:avLst/>
          </a:prstGeom>
        </p:spPr>
      </p:pic>
      <p:pic>
        <p:nvPicPr>
          <p:cNvPr id="13" name="Picture 12" descr="Deck_Gauge3.png"/>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037795" y="4706248"/>
            <a:ext cx="1577301" cy="1577301"/>
          </a:xfrm>
          <a:prstGeom prst="rect">
            <a:avLst/>
          </a:prstGeom>
        </p:spPr>
      </p:pic>
      <p:pic>
        <p:nvPicPr>
          <p:cNvPr id="14" name="Picture 13" descr="Deck_Server4.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1558" y="4729689"/>
            <a:ext cx="1337100" cy="1337100"/>
          </a:xfrm>
          <a:prstGeom prst="rect">
            <a:avLst/>
          </a:prstGeom>
        </p:spPr>
      </p:pic>
    </p:spTree>
    <p:extLst>
      <p:ext uri="{BB962C8B-B14F-4D97-AF65-F5344CB8AC3E}">
        <p14:creationId xmlns:p14="http://schemas.microsoft.com/office/powerpoint/2010/main" val="3221377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930" y="163359"/>
            <a:ext cx="11290356" cy="695956"/>
          </a:xfrm>
        </p:spPr>
        <p:txBody>
          <a:bodyPr>
            <a:normAutofit/>
          </a:bodyPr>
          <a:lstStyle/>
          <a:p>
            <a:pPr>
              <a:spcBef>
                <a:spcPts val="133"/>
              </a:spcBef>
            </a:pPr>
            <a:r>
              <a:rPr lang="en-US" sz="2800" dirty="0">
                <a:latin typeface="Fira Sans" panose="020B0503050000020004" pitchFamily="34" charset="0"/>
                <a:cs typeface="Arial" charset="0"/>
              </a:rPr>
              <a:t>Launching an Amazon EC2 Instance via the Management Console</a:t>
            </a:r>
          </a:p>
        </p:txBody>
      </p:sp>
      <p:sp>
        <p:nvSpPr>
          <p:cNvPr id="3" name="Content Placeholder 2"/>
          <p:cNvSpPr>
            <a:spLocks noGrp="1"/>
          </p:cNvSpPr>
          <p:nvPr>
            <p:ph idx="1"/>
          </p:nvPr>
        </p:nvSpPr>
        <p:spPr>
          <a:xfrm>
            <a:off x="267930" y="1130579"/>
            <a:ext cx="9711813" cy="4351338"/>
          </a:xfrm>
        </p:spPr>
        <p:txBody>
          <a:bodyPr>
            <a:normAutofit/>
          </a:bodyPr>
          <a:lstStyle/>
          <a:p>
            <a:pPr marL="609585" indent="-609585">
              <a:buClr>
                <a:srgbClr val="F7C027"/>
              </a:buClr>
              <a:buFont typeface="+mj-lt"/>
              <a:buAutoNum type="arabicPeriod"/>
            </a:pPr>
            <a:r>
              <a:rPr lang="en-US" sz="2667" b="1" dirty="0">
                <a:solidFill>
                  <a:srgbClr val="494848"/>
                </a:solidFill>
                <a:latin typeface="Arial" charset="0"/>
              </a:rPr>
              <a:t>Determine the AWS Region </a:t>
            </a:r>
            <a:r>
              <a:rPr lang="en-US" sz="2667" dirty="0">
                <a:solidFill>
                  <a:srgbClr val="494848"/>
                </a:solidFill>
                <a:latin typeface="Arial" charset="0"/>
              </a:rPr>
              <a:t>in which you want to launch the Amazon EC2 instance.</a:t>
            </a:r>
          </a:p>
          <a:p>
            <a:pPr marL="609585" indent="-609585">
              <a:buClr>
                <a:srgbClr val="F7C027"/>
              </a:buClr>
              <a:buFont typeface="+mj-lt"/>
              <a:buAutoNum type="arabicPeriod"/>
            </a:pPr>
            <a:r>
              <a:rPr lang="en-US" sz="2667" b="1" dirty="0">
                <a:solidFill>
                  <a:srgbClr val="494848"/>
                </a:solidFill>
                <a:latin typeface="Arial" charset="0"/>
              </a:rPr>
              <a:t>Launch</a:t>
            </a:r>
            <a:r>
              <a:rPr lang="en-US" sz="2667" dirty="0">
                <a:solidFill>
                  <a:srgbClr val="494848"/>
                </a:solidFill>
                <a:latin typeface="Arial" charset="0"/>
              </a:rPr>
              <a:t> an Amazon EC2 instance from a pre-configured Amazon Machine Image (AMI). </a:t>
            </a:r>
          </a:p>
          <a:p>
            <a:pPr marL="609585" indent="-609585">
              <a:buClr>
                <a:srgbClr val="F7C027"/>
              </a:buClr>
              <a:buFont typeface="+mj-lt"/>
              <a:buAutoNum type="arabicPeriod"/>
            </a:pPr>
            <a:r>
              <a:rPr lang="en-US" sz="2667" b="1" dirty="0">
                <a:solidFill>
                  <a:srgbClr val="494848"/>
                </a:solidFill>
                <a:latin typeface="Arial" charset="0"/>
              </a:rPr>
              <a:t>Choose an instance type </a:t>
            </a:r>
            <a:r>
              <a:rPr lang="en-US" sz="2667" dirty="0">
                <a:solidFill>
                  <a:srgbClr val="494848"/>
                </a:solidFill>
                <a:latin typeface="Arial" charset="0"/>
              </a:rPr>
              <a:t>based on CPU, memory, storage, and network requirements.</a:t>
            </a:r>
          </a:p>
          <a:p>
            <a:pPr marL="609585" indent="-609585">
              <a:buClr>
                <a:srgbClr val="F7C027"/>
              </a:buClr>
              <a:buFont typeface="+mj-lt"/>
              <a:buAutoNum type="arabicPeriod"/>
            </a:pPr>
            <a:r>
              <a:rPr lang="en-US" sz="2667" b="1" dirty="0">
                <a:solidFill>
                  <a:srgbClr val="494848"/>
                </a:solidFill>
                <a:latin typeface="Arial" charset="0"/>
              </a:rPr>
              <a:t>Configure</a:t>
            </a:r>
            <a:r>
              <a:rPr lang="en-US" sz="2667" dirty="0">
                <a:solidFill>
                  <a:srgbClr val="494848"/>
                </a:solidFill>
                <a:latin typeface="Arial" charset="0"/>
              </a:rPr>
              <a:t> network, IP address, security groups, storage volume, tags, and key pair. </a:t>
            </a:r>
          </a:p>
          <a:p>
            <a:pPr marL="609585" indent="-609585">
              <a:buClr>
                <a:schemeClr val="accent1"/>
              </a:buClr>
              <a:buFont typeface="+mj-lt"/>
              <a:buAutoNum type="arabicPeriod"/>
            </a:pPr>
            <a:endParaRPr lang="en-US" sz="2667" dirty="0">
              <a:latin typeface="Arial" charset="0"/>
            </a:endParaRPr>
          </a:p>
        </p:txBody>
      </p:sp>
      <p:sp>
        <p:nvSpPr>
          <p:cNvPr id="8" name="Rounded Rectangle 137">
            <a:extLst>
              <a:ext uri="{FF2B5EF4-FFF2-40B4-BE49-F238E27FC236}">
                <a16:creationId xmlns:a16="http://schemas.microsoft.com/office/drawing/2014/main" id="{A4C20253-9EE4-45CC-BBF3-6872BADB3D5B}"/>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39">
            <a:extLst>
              <a:ext uri="{FF2B5EF4-FFF2-40B4-BE49-F238E27FC236}">
                <a16:creationId xmlns:a16="http://schemas.microsoft.com/office/drawing/2014/main" id="{0A668637-0AD6-4A7B-BB05-F6FE357FED1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036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 Options</a:t>
            </a:r>
            <a:endParaRPr lang="en-US" dirty="0"/>
          </a:p>
        </p:txBody>
      </p:sp>
      <p:sp>
        <p:nvSpPr>
          <p:cNvPr id="4" name="Rectangle 3"/>
          <p:cNvSpPr/>
          <p:nvPr/>
        </p:nvSpPr>
        <p:spPr>
          <a:xfrm>
            <a:off x="6716723" y="1747372"/>
            <a:ext cx="4672735" cy="2308324"/>
          </a:xfrm>
          <a:prstGeom prst="rect">
            <a:avLst/>
          </a:prstGeom>
        </p:spPr>
        <p:txBody>
          <a:bodyPr wrap="square">
            <a:spAutoFit/>
          </a:bodyPr>
          <a:lstStyle/>
          <a:p>
            <a:pPr lvl="0"/>
            <a:r>
              <a:rPr lang="en-US" sz="1600" b="1" dirty="0">
                <a:solidFill>
                  <a:srgbClr val="F9A533"/>
                </a:solidFill>
              </a:rPr>
              <a:t>AWS Trusted Advisor provides...</a:t>
            </a:r>
          </a:p>
          <a:p>
            <a:pPr lvl="0"/>
            <a:endParaRPr lang="en-US" sz="1600" b="1" dirty="0">
              <a:solidFill>
                <a:srgbClr val="F9A533"/>
              </a:solidFill>
            </a:endParaRPr>
          </a:p>
          <a:p>
            <a:pPr marL="228594" indent="-228594">
              <a:buFont typeface="Wingdings" panose="05000000000000000000" pitchFamily="2" charset="2"/>
              <a:buChar char="ü"/>
            </a:pPr>
            <a:r>
              <a:rPr lang="en-US" sz="1600" dirty="0">
                <a:solidFill>
                  <a:schemeClr val="tx1">
                    <a:lumMod val="50000"/>
                  </a:schemeClr>
                </a:solidFill>
              </a:rPr>
              <a:t>Insight into how and where you can get the </a:t>
            </a:r>
            <a:r>
              <a:rPr lang="en-US" sz="1600" b="1" dirty="0">
                <a:solidFill>
                  <a:schemeClr val="tx1">
                    <a:lumMod val="50000"/>
                  </a:schemeClr>
                </a:solidFill>
              </a:rPr>
              <a:t>most impact for your AWS spend.</a:t>
            </a:r>
            <a:endParaRPr lang="en-US" sz="1600" dirty="0">
              <a:solidFill>
                <a:schemeClr val="tx1">
                  <a:lumMod val="50000"/>
                </a:schemeClr>
              </a:solidFill>
            </a:endParaRPr>
          </a:p>
          <a:p>
            <a:pPr marL="228594" indent="-228594">
              <a:buFont typeface="Wingdings" panose="05000000000000000000" pitchFamily="2" charset="2"/>
              <a:buChar char="ü"/>
            </a:pPr>
            <a:r>
              <a:rPr lang="en-US" sz="1600" dirty="0">
                <a:solidFill>
                  <a:schemeClr val="tx1">
                    <a:lumMod val="50000"/>
                  </a:schemeClr>
                </a:solidFill>
              </a:rPr>
              <a:t>Opportunities to </a:t>
            </a:r>
            <a:r>
              <a:rPr lang="en-US" sz="1600" b="1" i="1" dirty="0">
                <a:solidFill>
                  <a:schemeClr val="tx1">
                    <a:lumMod val="50000"/>
                  </a:schemeClr>
                </a:solidFill>
              </a:rPr>
              <a:t>reduce</a:t>
            </a:r>
            <a:r>
              <a:rPr lang="en-US" sz="1600" b="1" dirty="0">
                <a:solidFill>
                  <a:schemeClr val="tx1">
                    <a:lumMod val="50000"/>
                  </a:schemeClr>
                </a:solidFill>
              </a:rPr>
              <a:t> your monthly spend</a:t>
            </a:r>
            <a:r>
              <a:rPr lang="en-US" sz="1600" dirty="0">
                <a:solidFill>
                  <a:schemeClr val="tx1">
                    <a:lumMod val="50000"/>
                  </a:schemeClr>
                </a:solidFill>
              </a:rPr>
              <a:t> and retain or </a:t>
            </a:r>
            <a:r>
              <a:rPr lang="en-US" sz="1600" b="1" i="1" dirty="0">
                <a:solidFill>
                  <a:schemeClr val="tx1">
                    <a:lumMod val="50000"/>
                  </a:schemeClr>
                </a:solidFill>
              </a:rPr>
              <a:t>increase</a:t>
            </a:r>
            <a:r>
              <a:rPr lang="en-US" sz="1600" b="1" dirty="0">
                <a:solidFill>
                  <a:schemeClr val="tx1">
                    <a:lumMod val="50000"/>
                  </a:schemeClr>
                </a:solidFill>
              </a:rPr>
              <a:t> productivity.</a:t>
            </a:r>
            <a:endParaRPr lang="en-US" sz="1600" dirty="0">
              <a:solidFill>
                <a:schemeClr val="tx1">
                  <a:lumMod val="50000"/>
                </a:schemeClr>
              </a:solidFill>
            </a:endParaRPr>
          </a:p>
          <a:p>
            <a:pPr marL="228594" indent="-228594">
              <a:buFont typeface="Wingdings" panose="05000000000000000000" pitchFamily="2" charset="2"/>
              <a:buChar char="ü"/>
            </a:pPr>
            <a:r>
              <a:rPr lang="en-US" sz="1600" dirty="0">
                <a:solidFill>
                  <a:schemeClr val="tx1">
                    <a:lumMod val="50000"/>
                  </a:schemeClr>
                </a:solidFill>
              </a:rPr>
              <a:t>Guidance on getting the </a:t>
            </a:r>
            <a:r>
              <a:rPr lang="en-US" sz="1600" b="1" dirty="0">
                <a:solidFill>
                  <a:schemeClr val="tx1">
                    <a:lumMod val="50000"/>
                  </a:schemeClr>
                </a:solidFill>
              </a:rPr>
              <a:t>optimal performance and availability </a:t>
            </a:r>
            <a:r>
              <a:rPr lang="en-US" sz="1600" dirty="0">
                <a:solidFill>
                  <a:schemeClr val="tx1">
                    <a:lumMod val="50000"/>
                  </a:schemeClr>
                </a:solidFill>
              </a:rPr>
              <a:t>based on your requirements.</a:t>
            </a:r>
          </a:p>
          <a:p>
            <a:pPr marL="228594" indent="-228594">
              <a:buFont typeface="Wingdings" panose="05000000000000000000" pitchFamily="2" charset="2"/>
              <a:buChar char="ü"/>
            </a:pPr>
            <a:r>
              <a:rPr lang="en-US" sz="1600" dirty="0">
                <a:solidFill>
                  <a:schemeClr val="tx1">
                    <a:lumMod val="50000"/>
                  </a:schemeClr>
                </a:solidFill>
              </a:rPr>
              <a:t>Confidence that your environment is </a:t>
            </a:r>
            <a:r>
              <a:rPr lang="en-US" sz="1600" b="1" dirty="0">
                <a:solidFill>
                  <a:schemeClr val="tx1">
                    <a:lumMod val="50000"/>
                  </a:schemeClr>
                </a:solidFill>
              </a:rPr>
              <a:t>secure.</a:t>
            </a:r>
            <a:endParaRPr lang="en-US" sz="1600" dirty="0">
              <a:solidFill>
                <a:schemeClr val="tx1">
                  <a:lumMod val="50000"/>
                </a:schemeClr>
              </a:solidFill>
            </a:endParaRPr>
          </a:p>
        </p:txBody>
      </p:sp>
      <p:cxnSp>
        <p:nvCxnSpPr>
          <p:cNvPr id="5" name="Straight Connector 4"/>
          <p:cNvCxnSpPr/>
          <p:nvPr/>
        </p:nvCxnSpPr>
        <p:spPr>
          <a:xfrm>
            <a:off x="6810078" y="1659621"/>
            <a:ext cx="4031353" cy="887"/>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 name="Picture 5" descr="Deck_Pl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7488" y="1069988"/>
            <a:ext cx="774099" cy="774099"/>
          </a:xfrm>
          <a:prstGeom prst="rect">
            <a:avLst/>
          </a:prstGeom>
        </p:spPr>
      </p:pic>
      <p:pic>
        <p:nvPicPr>
          <p:cNvPr id="7" name="Picture 6" descr="Screen Shot 2015-04-16 at 11.01.5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531" y="4669787"/>
            <a:ext cx="5862061" cy="1170295"/>
          </a:xfrm>
          <a:prstGeom prst="rect">
            <a:avLst/>
          </a:prstGeom>
          <a:ln>
            <a:noFill/>
          </a:ln>
        </p:spPr>
      </p:pic>
      <p:sp>
        <p:nvSpPr>
          <p:cNvPr id="8" name="Rectangle 7"/>
          <p:cNvSpPr/>
          <p:nvPr/>
        </p:nvSpPr>
        <p:spPr>
          <a:xfrm>
            <a:off x="752223" y="1747371"/>
            <a:ext cx="4704387" cy="2062103"/>
          </a:xfrm>
          <a:prstGeom prst="rect">
            <a:avLst/>
          </a:prstGeom>
        </p:spPr>
        <p:txBody>
          <a:bodyPr wrap="square">
            <a:spAutoFit/>
          </a:bodyPr>
          <a:lstStyle/>
          <a:p>
            <a:pPr lvl="0"/>
            <a:r>
              <a:rPr lang="en-US" sz="1600" b="1" dirty="0">
                <a:solidFill>
                  <a:srgbClr val="F9A533"/>
                </a:solidFill>
              </a:rPr>
              <a:t>The Concierge Service provides...</a:t>
            </a:r>
          </a:p>
          <a:p>
            <a:pPr lvl="0"/>
            <a:endParaRPr lang="en-US" sz="1600" b="1" dirty="0">
              <a:solidFill>
                <a:srgbClr val="F9A533"/>
              </a:solidFill>
            </a:endParaRPr>
          </a:p>
          <a:p>
            <a:pPr marL="228594" indent="-228594">
              <a:buFont typeface="Wingdings" panose="05000000000000000000" pitchFamily="2" charset="2"/>
              <a:buChar char="ü"/>
              <a:defRPr/>
            </a:pPr>
            <a:r>
              <a:rPr lang="en-US" sz="1600" dirty="0">
                <a:solidFill>
                  <a:schemeClr val="tx1">
                    <a:lumMod val="50000"/>
                  </a:schemeClr>
                </a:solidFill>
              </a:rPr>
              <a:t>A primary contact to help </a:t>
            </a:r>
            <a:r>
              <a:rPr lang="en-US" sz="1600" b="1" dirty="0">
                <a:solidFill>
                  <a:schemeClr val="tx1">
                    <a:lumMod val="50000"/>
                  </a:schemeClr>
                </a:solidFill>
              </a:rPr>
              <a:t>manage AWS resources.</a:t>
            </a:r>
          </a:p>
          <a:p>
            <a:pPr marL="228594" indent="-228594">
              <a:buFont typeface="Wingdings" panose="05000000000000000000" pitchFamily="2" charset="2"/>
              <a:buChar char="ü"/>
              <a:defRPr/>
            </a:pPr>
            <a:r>
              <a:rPr lang="en-US" sz="1600" b="1" dirty="0">
                <a:solidFill>
                  <a:schemeClr val="tx1">
                    <a:lumMod val="50000"/>
                  </a:schemeClr>
                </a:solidFill>
              </a:rPr>
              <a:t>Personalized handling </a:t>
            </a:r>
            <a:r>
              <a:rPr lang="en-US" sz="1600" dirty="0">
                <a:solidFill>
                  <a:schemeClr val="tx1">
                    <a:lumMod val="50000"/>
                  </a:schemeClr>
                </a:solidFill>
              </a:rPr>
              <a:t>of billing inquiries, tax questions, service limits, and bulk reserve instance purchases.</a:t>
            </a:r>
          </a:p>
          <a:p>
            <a:pPr marL="228594" indent="-228594">
              <a:buFont typeface="Wingdings" panose="05000000000000000000" pitchFamily="2" charset="2"/>
              <a:buChar char="ü"/>
              <a:defRPr/>
            </a:pPr>
            <a:r>
              <a:rPr lang="en-US" sz="1600" dirty="0">
                <a:solidFill>
                  <a:schemeClr val="tx1">
                    <a:lumMod val="50000"/>
                  </a:schemeClr>
                </a:solidFill>
              </a:rPr>
              <a:t>Direct access to an agent to help </a:t>
            </a:r>
            <a:r>
              <a:rPr lang="en-US" sz="1600" b="1" dirty="0">
                <a:solidFill>
                  <a:schemeClr val="tx1">
                    <a:lumMod val="50000"/>
                  </a:schemeClr>
                </a:solidFill>
              </a:rPr>
              <a:t>optimize costs</a:t>
            </a:r>
            <a:r>
              <a:rPr lang="en-US" sz="1600" dirty="0">
                <a:solidFill>
                  <a:schemeClr val="tx1">
                    <a:lumMod val="50000"/>
                  </a:schemeClr>
                </a:solidFill>
              </a:rPr>
              <a:t>, and identify </a:t>
            </a:r>
            <a:r>
              <a:rPr lang="en-US" sz="1600" b="1" dirty="0">
                <a:solidFill>
                  <a:schemeClr val="tx1">
                    <a:lumMod val="50000"/>
                  </a:schemeClr>
                </a:solidFill>
              </a:rPr>
              <a:t>underutilized resources.</a:t>
            </a:r>
          </a:p>
        </p:txBody>
      </p:sp>
      <p:cxnSp>
        <p:nvCxnSpPr>
          <p:cNvPr id="9" name="Straight Connector 8"/>
          <p:cNvCxnSpPr/>
          <p:nvPr/>
        </p:nvCxnSpPr>
        <p:spPr>
          <a:xfrm>
            <a:off x="845578" y="1659621"/>
            <a:ext cx="4031353" cy="887"/>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0" name="Picture 9" descr="Deck_Pl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988" y="1069988"/>
            <a:ext cx="774099" cy="774099"/>
          </a:xfrm>
          <a:prstGeom prst="rect">
            <a:avLst/>
          </a:prstGeom>
        </p:spPr>
      </p:pic>
    </p:spTree>
    <p:extLst>
      <p:ext uri="{BB962C8B-B14F-4D97-AF65-F5344CB8AC3E}">
        <p14:creationId xmlns:p14="http://schemas.microsoft.com/office/powerpoint/2010/main" val="13664335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 Comparison</a:t>
            </a:r>
            <a:endParaRPr lang="en-US" dirty="0"/>
          </a:p>
        </p:txBody>
      </p:sp>
      <p:graphicFrame>
        <p:nvGraphicFramePr>
          <p:cNvPr id="5" name="Table 4"/>
          <p:cNvGraphicFramePr>
            <a:graphicFrameLocks noGrp="1"/>
          </p:cNvGraphicFramePr>
          <p:nvPr>
            <p:extLst/>
          </p:nvPr>
        </p:nvGraphicFramePr>
        <p:xfrm>
          <a:off x="101600" y="872215"/>
          <a:ext cx="11988801" cy="5772605"/>
        </p:xfrm>
        <a:graphic>
          <a:graphicData uri="http://schemas.openxmlformats.org/drawingml/2006/table">
            <a:tbl>
              <a:tblPr firstRow="1" bandRow="1">
                <a:tableStyleId>{3C2FFA5D-87B4-456A-9821-1D502468CF0F}</a:tableStyleId>
              </a:tblPr>
              <a:tblGrid>
                <a:gridCol w="2951523">
                  <a:extLst>
                    <a:ext uri="{9D8B030D-6E8A-4147-A177-3AD203B41FA5}">
                      <a16:colId xmlns:a16="http://schemas.microsoft.com/office/drawing/2014/main" val="20000"/>
                    </a:ext>
                  </a:extLst>
                </a:gridCol>
                <a:gridCol w="2602327">
                  <a:extLst>
                    <a:ext uri="{9D8B030D-6E8A-4147-A177-3AD203B41FA5}">
                      <a16:colId xmlns:a16="http://schemas.microsoft.com/office/drawing/2014/main" val="20001"/>
                    </a:ext>
                  </a:extLst>
                </a:gridCol>
                <a:gridCol w="2284719">
                  <a:extLst>
                    <a:ext uri="{9D8B030D-6E8A-4147-A177-3AD203B41FA5}">
                      <a16:colId xmlns:a16="http://schemas.microsoft.com/office/drawing/2014/main" val="20002"/>
                    </a:ext>
                  </a:extLst>
                </a:gridCol>
                <a:gridCol w="2253983">
                  <a:extLst>
                    <a:ext uri="{9D8B030D-6E8A-4147-A177-3AD203B41FA5}">
                      <a16:colId xmlns:a16="http://schemas.microsoft.com/office/drawing/2014/main" val="20003"/>
                    </a:ext>
                  </a:extLst>
                </a:gridCol>
                <a:gridCol w="1896249">
                  <a:extLst>
                    <a:ext uri="{9D8B030D-6E8A-4147-A177-3AD203B41FA5}">
                      <a16:colId xmlns:a16="http://schemas.microsoft.com/office/drawing/2014/main" val="20004"/>
                    </a:ext>
                  </a:extLst>
                </a:gridCol>
              </a:tblGrid>
              <a:tr h="243840">
                <a:tc>
                  <a:txBody>
                    <a:bodyPr/>
                    <a:lstStyle/>
                    <a:p>
                      <a:endParaRPr lang="en-US" sz="8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t>Enterprise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a:t>Business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a:t>Developer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a:t>Basic</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3840">
                <a:tc>
                  <a:txBody>
                    <a:bodyPr/>
                    <a:lstStyle/>
                    <a:p>
                      <a:pPr marL="0" algn="l" defTabSz="457200" rtl="0" eaLnBrk="1" latinLnBrk="0" hangingPunct="1"/>
                      <a:r>
                        <a:rPr lang="en-US" sz="800" b="1" kern="1200" dirty="0">
                          <a:solidFill>
                            <a:schemeClr val="lt1"/>
                          </a:solidFill>
                          <a:latin typeface="+mn-lt"/>
                          <a:ea typeface="+mn-ea"/>
                          <a:cs typeface="+mn-cs"/>
                        </a:rPr>
                        <a:t>Customer Service 24x7x365</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dirty="0"/>
                    </a:p>
                  </a:txBody>
                  <a:tcPr marL="121920" marR="121920" marT="60960" marB="609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800" dirty="0"/>
                    </a:p>
                  </a:txBody>
                  <a:tcPr marL="121920" marR="121920" marT="60960" marB="60960">
                    <a:lnT w="12700" cap="flat" cmpd="sng" algn="ctr">
                      <a:solidFill>
                        <a:schemeClr val="tx1"/>
                      </a:solidFill>
                      <a:prstDash val="solid"/>
                      <a:round/>
                      <a:headEnd type="none" w="med" len="med"/>
                      <a:tailEnd type="none" w="med" len="med"/>
                    </a:lnT>
                  </a:tcPr>
                </a:tc>
                <a:tc>
                  <a:txBody>
                    <a:bodyPr/>
                    <a:lstStyle/>
                    <a:p>
                      <a:pPr algn="ctr"/>
                      <a:endParaRPr lang="en-US" sz="800" dirty="0"/>
                    </a:p>
                  </a:txBody>
                  <a:tcPr marL="121920" marR="121920" marT="60960" marB="60960">
                    <a:lnT w="12700" cap="flat" cmpd="sng" algn="ctr">
                      <a:solidFill>
                        <a:schemeClr val="tx1"/>
                      </a:solidFill>
                      <a:prstDash val="solid"/>
                      <a:round/>
                      <a:headEnd type="none" w="med" len="med"/>
                      <a:tailEnd type="none" w="med" len="med"/>
                    </a:lnT>
                  </a:tcPr>
                </a:tc>
                <a:tc>
                  <a:txBody>
                    <a:bodyPr/>
                    <a:lstStyle/>
                    <a:p>
                      <a:pPr algn="ctr"/>
                      <a:endParaRPr lang="en-US" sz="800" dirty="0"/>
                    </a:p>
                  </a:txBody>
                  <a:tcPr marL="121920" marR="121920" marT="60960" marB="6096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43840">
                <a:tc>
                  <a:txBody>
                    <a:bodyPr/>
                    <a:lstStyle/>
                    <a:p>
                      <a:pPr marL="0" algn="l" defTabSz="457200" rtl="0" eaLnBrk="1" latinLnBrk="0" hangingPunct="1"/>
                      <a:r>
                        <a:rPr lang="en-US" sz="800" b="1" kern="1200" dirty="0">
                          <a:solidFill>
                            <a:schemeClr val="lt1"/>
                          </a:solidFill>
                          <a:latin typeface="+mn-lt"/>
                          <a:ea typeface="+mn-ea"/>
                          <a:cs typeface="+mn-cs"/>
                        </a:rPr>
                        <a:t>Support Forums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dirty="0"/>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endParaRPr lang="en-US" sz="800" dirty="0"/>
                    </a:p>
                  </a:txBody>
                  <a:tcPr marL="121920" marR="121920" marT="60960" marB="60960"/>
                </a:tc>
                <a:tc>
                  <a:txBody>
                    <a:bodyPr/>
                    <a:lstStyle/>
                    <a:p>
                      <a:pPr algn="ctr"/>
                      <a:endParaRPr lang="en-US" sz="800" dirty="0"/>
                    </a:p>
                  </a:txBody>
                  <a:tcPr marL="121920" marR="121920" marT="60960" marB="60960"/>
                </a:tc>
                <a:tc>
                  <a:txBody>
                    <a:bodyPr/>
                    <a:lstStyle/>
                    <a:p>
                      <a:pPr algn="ctr"/>
                      <a:endParaRPr lang="en-US" sz="800"/>
                    </a:p>
                  </a:txBody>
                  <a:tcPr marL="121920" marR="121920" marT="60960" marB="60960"/>
                </a:tc>
                <a:extLst>
                  <a:ext uri="{0D108BD9-81ED-4DB2-BD59-A6C34878D82A}">
                    <a16:rowId xmlns:a16="http://schemas.microsoft.com/office/drawing/2014/main" val="10002"/>
                  </a:ext>
                </a:extLst>
              </a:tr>
              <a:tr h="243840">
                <a:tc>
                  <a:txBody>
                    <a:bodyPr/>
                    <a:lstStyle/>
                    <a:p>
                      <a:pPr marL="0" algn="l" defTabSz="457200" rtl="0" eaLnBrk="1" latinLnBrk="0" hangingPunct="1"/>
                      <a:r>
                        <a:rPr lang="en-US" sz="800" b="1" kern="1200" dirty="0">
                          <a:solidFill>
                            <a:schemeClr val="lt1"/>
                          </a:solidFill>
                          <a:latin typeface="+mn-lt"/>
                          <a:ea typeface="+mn-ea"/>
                          <a:cs typeface="+mn-cs"/>
                        </a:rPr>
                        <a:t>Documentation, White Papers, Best Practice Guides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dirty="0"/>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endParaRPr lang="en-US" sz="800"/>
                    </a:p>
                  </a:txBody>
                  <a:tcPr marL="121920" marR="121920" marT="60960" marB="60960"/>
                </a:tc>
                <a:tc>
                  <a:txBody>
                    <a:bodyPr/>
                    <a:lstStyle/>
                    <a:p>
                      <a:pPr algn="ctr"/>
                      <a:endParaRPr lang="en-US" sz="800"/>
                    </a:p>
                  </a:txBody>
                  <a:tcPr marL="121920" marR="121920" marT="60960" marB="60960"/>
                </a:tc>
                <a:tc>
                  <a:txBody>
                    <a:bodyPr/>
                    <a:lstStyle/>
                    <a:p>
                      <a:pPr algn="ctr"/>
                      <a:endParaRPr lang="en-US" sz="800"/>
                    </a:p>
                  </a:txBody>
                  <a:tcPr marL="121920" marR="121920" marT="60960" marB="60960"/>
                </a:tc>
                <a:extLst>
                  <a:ext uri="{0D108BD9-81ED-4DB2-BD59-A6C34878D82A}">
                    <a16:rowId xmlns:a16="http://schemas.microsoft.com/office/drawing/2014/main" val="10003"/>
                  </a:ext>
                </a:extLst>
              </a:tr>
              <a:tr h="243840">
                <a:tc>
                  <a:txBody>
                    <a:bodyPr/>
                    <a:lstStyle/>
                    <a:p>
                      <a:pPr marL="0" algn="l" defTabSz="457200" rtl="0" eaLnBrk="1" latinLnBrk="0" hangingPunct="1"/>
                      <a:r>
                        <a:rPr lang="en-US" sz="800" b="1" kern="1200" dirty="0">
                          <a:solidFill>
                            <a:schemeClr val="lt1"/>
                          </a:solidFill>
                          <a:latin typeface="+mn-lt"/>
                          <a:ea typeface="+mn-ea"/>
                          <a:cs typeface="+mn-cs"/>
                        </a:rPr>
                        <a:t>AWS Trusted Advisor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800" dirty="0"/>
                        <a:t>Full</a:t>
                      </a:r>
                      <a:r>
                        <a:rPr lang="en-US" sz="800" baseline="0" dirty="0"/>
                        <a:t> Checks</a:t>
                      </a:r>
                      <a:endParaRPr lang="en-US" sz="800" dirty="0"/>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r>
                        <a:rPr lang="en-US" sz="800" dirty="0"/>
                        <a:t>Full Checks</a:t>
                      </a:r>
                    </a:p>
                  </a:txBody>
                  <a:tcPr marL="121920" marR="121920" marT="60960" marB="60960"/>
                </a:tc>
                <a:tc>
                  <a:txBody>
                    <a:bodyPr/>
                    <a:lstStyle/>
                    <a:p>
                      <a:pPr algn="ctr"/>
                      <a:r>
                        <a:rPr lang="en-US" sz="800" dirty="0"/>
                        <a:t>Basic Checks</a:t>
                      </a:r>
                    </a:p>
                  </a:txBody>
                  <a:tcPr marL="121920" marR="121920" marT="60960" marB="60960"/>
                </a:tc>
                <a:tc>
                  <a:txBody>
                    <a:bodyPr/>
                    <a:lstStyle/>
                    <a:p>
                      <a:pPr algn="ctr"/>
                      <a:r>
                        <a:rPr lang="en-US" sz="800" dirty="0"/>
                        <a:t>Basic Checks</a:t>
                      </a:r>
                    </a:p>
                  </a:txBody>
                  <a:tcPr marL="121920" marR="121920" marT="60960" marB="60960"/>
                </a:tc>
                <a:extLst>
                  <a:ext uri="{0D108BD9-81ED-4DB2-BD59-A6C34878D82A}">
                    <a16:rowId xmlns:a16="http://schemas.microsoft.com/office/drawing/2014/main" val="10004"/>
                  </a:ext>
                </a:extLst>
              </a:tr>
              <a:tr h="243840">
                <a:tc>
                  <a:txBody>
                    <a:bodyPr/>
                    <a:lstStyle/>
                    <a:p>
                      <a:pPr marL="0" algn="l" defTabSz="457200" rtl="0" eaLnBrk="1" latinLnBrk="0" hangingPunct="1"/>
                      <a:r>
                        <a:rPr lang="en-US" sz="800" b="1" kern="1200" dirty="0">
                          <a:solidFill>
                            <a:schemeClr val="lt1"/>
                          </a:solidFill>
                          <a:latin typeface="+mn-lt"/>
                          <a:ea typeface="+mn-ea"/>
                          <a:cs typeface="+mn-cs"/>
                        </a:rPr>
                        <a:t>Access to Technical Support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800" dirty="0"/>
                        <a:t>Phone, chat, email, live screen sharing, TAM (24/7)</a:t>
                      </a:r>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r>
                        <a:rPr lang="en-US" sz="800" dirty="0"/>
                        <a:t>Phone, chat, email, live screen sharing</a:t>
                      </a:r>
                    </a:p>
                  </a:txBody>
                  <a:tcPr marL="121920" marR="121920" marT="60960" marB="60960"/>
                </a:tc>
                <a:tc>
                  <a:txBody>
                    <a:bodyPr/>
                    <a:lstStyle/>
                    <a:p>
                      <a:pPr algn="ctr"/>
                      <a:r>
                        <a:rPr lang="en-US" sz="800" dirty="0"/>
                        <a:t>Email (local business hours)</a:t>
                      </a:r>
                    </a:p>
                  </a:txBody>
                  <a:tcPr marL="121920" marR="121920" marT="60960" marB="60960"/>
                </a:tc>
                <a:tc>
                  <a:txBody>
                    <a:bodyPr/>
                    <a:lstStyle/>
                    <a:p>
                      <a:pPr algn="ctr"/>
                      <a:r>
                        <a:rPr lang="en-US" sz="800" dirty="0"/>
                        <a:t>Support for Health</a:t>
                      </a:r>
                      <a:r>
                        <a:rPr lang="en-US" sz="800" baseline="0" dirty="0"/>
                        <a:t> Checks</a:t>
                      </a:r>
                      <a:endParaRPr lang="en-US" sz="800" dirty="0"/>
                    </a:p>
                  </a:txBody>
                  <a:tcPr marL="121920" marR="121920" marT="60960" marB="60960"/>
                </a:tc>
                <a:extLst>
                  <a:ext uri="{0D108BD9-81ED-4DB2-BD59-A6C34878D82A}">
                    <a16:rowId xmlns:a16="http://schemas.microsoft.com/office/drawing/2014/main" val="10005"/>
                  </a:ext>
                </a:extLst>
              </a:tr>
              <a:tr h="243840">
                <a:tc>
                  <a:txBody>
                    <a:bodyPr/>
                    <a:lstStyle/>
                    <a:p>
                      <a:pPr marL="0" algn="l" defTabSz="457200" rtl="0" eaLnBrk="1" latinLnBrk="0" hangingPunct="1"/>
                      <a:r>
                        <a:rPr lang="en-US" sz="800" b="1" kern="1200" dirty="0">
                          <a:solidFill>
                            <a:schemeClr val="lt1"/>
                          </a:solidFill>
                          <a:latin typeface="+mn-lt"/>
                          <a:ea typeface="+mn-ea"/>
                          <a:cs typeface="+mn-cs"/>
                        </a:rPr>
                        <a:t>Primary Case Handling</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800" dirty="0"/>
                        <a:t>Sr. Cloud Support Engineer</a:t>
                      </a:r>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r>
                        <a:rPr lang="en-US" sz="800" dirty="0"/>
                        <a:t>Cloud Support Engineer</a:t>
                      </a:r>
                    </a:p>
                  </a:txBody>
                  <a:tcPr marL="121920" marR="121920" marT="60960" marB="60960"/>
                </a:tc>
                <a:tc>
                  <a:txBody>
                    <a:bodyPr/>
                    <a:lstStyle/>
                    <a:p>
                      <a:pPr algn="ctr"/>
                      <a:r>
                        <a:rPr lang="en-US" sz="800" dirty="0"/>
                        <a:t>Cloud Support Associate</a:t>
                      </a:r>
                    </a:p>
                  </a:txBody>
                  <a:tcPr marL="121920" marR="121920" marT="60960" marB="60960"/>
                </a:tc>
                <a:tc>
                  <a:txBody>
                    <a:bodyPr/>
                    <a:lstStyle/>
                    <a:p>
                      <a:pPr algn="ctr"/>
                      <a:r>
                        <a:rPr lang="en-US" sz="800" dirty="0"/>
                        <a:t>Technical Customer Service Associate</a:t>
                      </a:r>
                    </a:p>
                  </a:txBody>
                  <a:tcPr marL="121920" marR="121920" marT="60960" marB="60960">
                    <a:lnB w="9525" cap="flat" cmpd="sng" algn="ctr">
                      <a:noFill/>
                      <a:prstDash val="solid"/>
                    </a:lnB>
                  </a:tcPr>
                </a:tc>
                <a:extLst>
                  <a:ext uri="{0D108BD9-81ED-4DB2-BD59-A6C34878D82A}">
                    <a16:rowId xmlns:a16="http://schemas.microsoft.com/office/drawing/2014/main" val="10006"/>
                  </a:ext>
                </a:extLst>
              </a:tr>
              <a:tr h="286205">
                <a:tc>
                  <a:txBody>
                    <a:bodyPr/>
                    <a:lstStyle/>
                    <a:p>
                      <a:pPr marL="0" algn="l" defTabSz="457200" rtl="0" eaLnBrk="1" latinLnBrk="0" hangingPunct="1"/>
                      <a:r>
                        <a:rPr lang="en-US" sz="800" b="1" kern="1200" dirty="0">
                          <a:solidFill>
                            <a:schemeClr val="lt1"/>
                          </a:solidFill>
                          <a:latin typeface="+mn-lt"/>
                          <a:ea typeface="+mn-ea"/>
                          <a:cs typeface="+mn-cs"/>
                        </a:rPr>
                        <a:t>Users who can create</a:t>
                      </a:r>
                      <a:r>
                        <a:rPr lang="en-US" sz="800" b="1" kern="1200" baseline="0" dirty="0">
                          <a:solidFill>
                            <a:schemeClr val="lt1"/>
                          </a:solidFill>
                          <a:latin typeface="+mn-lt"/>
                          <a:ea typeface="+mn-ea"/>
                          <a:cs typeface="+mn-cs"/>
                        </a:rPr>
                        <a:t> Technical Support cases</a:t>
                      </a:r>
                      <a:endParaRPr lang="en-US" sz="800" b="1" kern="1200" dirty="0">
                        <a:solidFill>
                          <a:schemeClr val="lt1"/>
                        </a:solidFill>
                        <a:latin typeface="+mn-lt"/>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800" dirty="0"/>
                        <a:t>Unlimited (IAM supported)</a:t>
                      </a:r>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r>
                        <a:rPr lang="en-US" sz="800" dirty="0"/>
                        <a:t>Unlimited (IAM supported)</a:t>
                      </a:r>
                    </a:p>
                  </a:txBody>
                  <a:tcPr marL="121920" marR="121920" marT="60960" marB="60960"/>
                </a:tc>
                <a:tc>
                  <a:txBody>
                    <a:bodyPr/>
                    <a:lstStyle/>
                    <a:p>
                      <a:pPr algn="ctr"/>
                      <a:r>
                        <a:rPr lang="en-US" sz="800" dirty="0"/>
                        <a:t>1 (account</a:t>
                      </a:r>
                      <a:r>
                        <a:rPr lang="en-US" sz="800" baseline="0" dirty="0"/>
                        <a:t> credentials only)</a:t>
                      </a:r>
                      <a:endParaRPr lang="en-US" sz="800" dirty="0"/>
                    </a:p>
                  </a:txBody>
                  <a:tcPr marL="121920" marR="121920" marT="60960" marB="60960">
                    <a:lnR w="9525" cap="flat" cmpd="sng" algn="ctr">
                      <a:noFill/>
                      <a:prstDash val="solid"/>
                    </a:lnR>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7"/>
                  </a:ext>
                </a:extLst>
              </a:tr>
              <a:tr h="1341120">
                <a:tc>
                  <a:txBody>
                    <a:bodyPr/>
                    <a:lstStyle/>
                    <a:p>
                      <a:pPr marL="0" algn="l" defTabSz="457200" rtl="0" eaLnBrk="1" latinLnBrk="0" hangingPunct="1"/>
                      <a:r>
                        <a:rPr lang="en-US" sz="800" b="1" kern="1200" dirty="0">
                          <a:solidFill>
                            <a:schemeClr val="lt1"/>
                          </a:solidFill>
                          <a:latin typeface="+mn-lt"/>
                          <a:ea typeface="+mn-ea"/>
                          <a:cs typeface="+mn-cs"/>
                        </a:rPr>
                        <a:t>Case Severity/Response Times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defTabSz="1770063">
                        <a:tabLst>
                          <a:tab pos="855663" algn="r"/>
                          <a:tab pos="914400" algn="l"/>
                        </a:tabLst>
                      </a:pPr>
                      <a:r>
                        <a:rPr lang="en-US" sz="800" kern="1200" dirty="0">
                          <a:solidFill>
                            <a:schemeClr val="dk1"/>
                          </a:solidFill>
                          <a:latin typeface="+mn-lt"/>
                          <a:ea typeface="+mn-ea"/>
                          <a:cs typeface="+mn-cs"/>
                        </a:rPr>
                        <a:t>	Critical:	&lt; 15 minutes</a:t>
                      </a:r>
                    </a:p>
                    <a:p>
                      <a:pPr algn="l" defTabSz="1770063">
                        <a:tabLst>
                          <a:tab pos="855663" algn="r"/>
                          <a:tab pos="914400" algn="l"/>
                        </a:tabLst>
                      </a:pPr>
                      <a:r>
                        <a:rPr lang="en-US" sz="800" kern="1200" dirty="0">
                          <a:solidFill>
                            <a:schemeClr val="dk1"/>
                          </a:solidFill>
                          <a:latin typeface="+mn-lt"/>
                          <a:ea typeface="+mn-ea"/>
                          <a:cs typeface="+mn-cs"/>
                        </a:rPr>
                        <a:t>	Urgent: 	&lt; 1 hour</a:t>
                      </a:r>
                    </a:p>
                    <a:p>
                      <a:pPr algn="l" defTabSz="1770063">
                        <a:tabLst>
                          <a:tab pos="855663" algn="r"/>
                          <a:tab pos="914400" algn="l"/>
                        </a:tabLst>
                      </a:pPr>
                      <a:r>
                        <a:rPr lang="en-US" sz="800" kern="1200" dirty="0">
                          <a:solidFill>
                            <a:schemeClr val="dk1"/>
                          </a:solidFill>
                          <a:latin typeface="+mn-lt"/>
                          <a:ea typeface="+mn-ea"/>
                          <a:cs typeface="+mn-cs"/>
                        </a:rPr>
                        <a:t>	High: 	&lt; 4 hours</a:t>
                      </a:r>
                    </a:p>
                    <a:p>
                      <a:pPr algn="l" defTabSz="1770063">
                        <a:tabLst>
                          <a:tab pos="855663" algn="r"/>
                          <a:tab pos="914400" algn="l"/>
                        </a:tabLst>
                      </a:pPr>
                      <a:r>
                        <a:rPr lang="en-US" sz="800" kern="1200" dirty="0">
                          <a:solidFill>
                            <a:schemeClr val="dk1"/>
                          </a:solidFill>
                          <a:latin typeface="+mn-lt"/>
                          <a:ea typeface="+mn-ea"/>
                          <a:cs typeface="+mn-cs"/>
                        </a:rPr>
                        <a:t>	Normal: 	&lt; 12 hours</a:t>
                      </a:r>
                    </a:p>
                    <a:p>
                      <a:pPr algn="l" defTabSz="1770063">
                        <a:tabLst>
                          <a:tab pos="855663" algn="r"/>
                          <a:tab pos="914400" algn="l"/>
                        </a:tabLst>
                      </a:pPr>
                      <a:r>
                        <a:rPr lang="en-US" sz="800" kern="1200" dirty="0">
                          <a:solidFill>
                            <a:schemeClr val="dk1"/>
                          </a:solidFill>
                          <a:latin typeface="+mn-lt"/>
                          <a:ea typeface="+mn-ea"/>
                          <a:cs typeface="+mn-cs"/>
                        </a:rPr>
                        <a:t>	Low: 	&lt; 24 hours</a:t>
                      </a:r>
                    </a:p>
                  </a:txBody>
                  <a:tcPr marL="121920" marR="121920" marT="60960" marB="60960">
                    <a:lnL w="12700" cap="flat" cmpd="sng" algn="ctr">
                      <a:solidFill>
                        <a:schemeClr val="tx1"/>
                      </a:solidFill>
                      <a:prstDash val="solid"/>
                      <a:round/>
                      <a:headEnd type="none" w="med" len="med"/>
                      <a:tailEnd type="none" w="med" len="med"/>
                    </a:lnL>
                  </a:tcPr>
                </a:tc>
                <a:tc>
                  <a:txBody>
                    <a:bodyPr/>
                    <a:lstStyle/>
                    <a:p>
                      <a:pPr algn="l">
                        <a:tabLst>
                          <a:tab pos="739775" algn="r"/>
                          <a:tab pos="798513" algn="l"/>
                        </a:tabLst>
                      </a:pPr>
                      <a:r>
                        <a:rPr lang="en-US" sz="800" dirty="0"/>
                        <a:t>	Urgent:	&lt; 1 hour</a:t>
                      </a:r>
                    </a:p>
                    <a:p>
                      <a:pPr algn="l">
                        <a:tabLst>
                          <a:tab pos="739775" algn="r"/>
                          <a:tab pos="798513" algn="l"/>
                        </a:tabLst>
                      </a:pPr>
                      <a:r>
                        <a:rPr lang="en-US" sz="800" dirty="0"/>
                        <a:t>	High:	&lt; 4 hours</a:t>
                      </a:r>
                    </a:p>
                    <a:p>
                      <a:pPr algn="l">
                        <a:tabLst>
                          <a:tab pos="739775" algn="r"/>
                          <a:tab pos="798513" algn="l"/>
                        </a:tabLst>
                      </a:pPr>
                      <a:r>
                        <a:rPr lang="en-US" sz="800" dirty="0"/>
                        <a:t>	Normal:	&lt; 12 hours</a:t>
                      </a:r>
                    </a:p>
                    <a:p>
                      <a:pPr algn="l">
                        <a:tabLst>
                          <a:tab pos="739775" algn="r"/>
                          <a:tab pos="798513" algn="l"/>
                        </a:tabLst>
                      </a:pPr>
                      <a:r>
                        <a:rPr lang="en-US" sz="800" dirty="0"/>
                        <a:t>	Low:	&lt; 24 hours</a:t>
                      </a:r>
                    </a:p>
                  </a:txBody>
                  <a:tcPr marL="121920" marR="121920" marT="60960" marB="60960"/>
                </a:tc>
                <a:tc>
                  <a:txBody>
                    <a:bodyPr/>
                    <a:lstStyle/>
                    <a:p>
                      <a:pPr algn="l">
                        <a:tabLst>
                          <a:tab pos="685800" algn="r"/>
                          <a:tab pos="740664" algn="l"/>
                        </a:tabLst>
                      </a:pPr>
                      <a:r>
                        <a:rPr lang="en-US" sz="800" dirty="0"/>
                        <a:t>	Normal:	&lt; 12 hours</a:t>
                      </a:r>
                    </a:p>
                    <a:p>
                      <a:pPr algn="l">
                        <a:tabLst>
                          <a:tab pos="685800" algn="r"/>
                          <a:tab pos="740664" algn="l"/>
                        </a:tabLst>
                      </a:pPr>
                      <a:r>
                        <a:rPr lang="en-US" sz="800" dirty="0"/>
                        <a:t>	Low:	&lt; 24 hours</a:t>
                      </a:r>
                    </a:p>
                  </a:txBody>
                  <a:tcPr marL="121920" marR="121920" marT="60960" marB="60960">
                    <a:lnR w="9525" cap="flat" cmpd="sng" algn="ctr">
                      <a:noFill/>
                      <a:prstDash val="solid"/>
                    </a:lnR>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8"/>
                  </a:ext>
                </a:extLst>
              </a:tr>
              <a:tr h="243840">
                <a:tc>
                  <a:txBody>
                    <a:bodyPr/>
                    <a:lstStyle/>
                    <a:p>
                      <a:pPr marL="0" algn="l" defTabSz="457200" rtl="0" eaLnBrk="1" latinLnBrk="0" hangingPunct="1"/>
                      <a:r>
                        <a:rPr lang="en-US" sz="800" b="1" kern="1200" dirty="0">
                          <a:solidFill>
                            <a:schemeClr val="lt1"/>
                          </a:solidFill>
                          <a:latin typeface="+mn-lt"/>
                          <a:ea typeface="+mn-ea"/>
                          <a:cs typeface="+mn-cs"/>
                        </a:rPr>
                        <a:t>Architecture Support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800" dirty="0"/>
                        <a:t>Application Architecture</a:t>
                      </a:r>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r>
                        <a:rPr lang="en-US" sz="800" dirty="0"/>
                        <a:t>Use case guidance</a:t>
                      </a:r>
                    </a:p>
                  </a:txBody>
                  <a:tcPr marL="121920" marR="121920" marT="60960" marB="60960"/>
                </a:tc>
                <a:tc>
                  <a:txBody>
                    <a:bodyPr/>
                    <a:lstStyle/>
                    <a:p>
                      <a:pPr algn="ctr"/>
                      <a:r>
                        <a:rPr lang="en-US" sz="800" dirty="0"/>
                        <a:t>Building blocks</a:t>
                      </a:r>
                    </a:p>
                  </a:txBody>
                  <a:tcPr marL="121920" marR="121920" marT="60960" marB="60960">
                    <a:lnR w="9525" cap="flat" cmpd="sng" algn="ctr">
                      <a:noFill/>
                      <a:prstDash val="solid"/>
                    </a:lnR>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9"/>
                  </a:ext>
                </a:extLst>
              </a:tr>
              <a:tr h="243840">
                <a:tc>
                  <a:txBody>
                    <a:bodyPr/>
                    <a:lstStyle/>
                    <a:p>
                      <a:pPr marL="0" algn="l" defTabSz="457200" rtl="0" eaLnBrk="1" latinLnBrk="0" hangingPunct="1"/>
                      <a:r>
                        <a:rPr lang="en-US" sz="800" b="1" kern="1200" dirty="0">
                          <a:solidFill>
                            <a:schemeClr val="lt1"/>
                          </a:solidFill>
                          <a:latin typeface="+mn-lt"/>
                          <a:ea typeface="+mn-ea"/>
                          <a:cs typeface="+mn-cs"/>
                        </a:rPr>
                        <a:t>Best Practice Guidance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dirty="0"/>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endParaRPr lang="en-US" sz="800" dirty="0"/>
                    </a:p>
                  </a:txBody>
                  <a:tcPr marL="121920" marR="121920" marT="60960" marB="60960"/>
                </a:tc>
                <a:tc>
                  <a:txBody>
                    <a:bodyPr/>
                    <a:lstStyle/>
                    <a:p>
                      <a:pPr algn="ctr"/>
                      <a:endParaRPr lang="en-US" sz="800"/>
                    </a:p>
                  </a:txBody>
                  <a:tcPr marL="121920" marR="121920" marT="60960" marB="60960">
                    <a:lnR w="9525" cap="flat" cmpd="sng" algn="ctr">
                      <a:noFill/>
                      <a:prstDash val="solid"/>
                    </a:lnR>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10"/>
                  </a:ext>
                </a:extLst>
              </a:tr>
              <a:tr h="243840">
                <a:tc>
                  <a:txBody>
                    <a:bodyPr/>
                    <a:lstStyle/>
                    <a:p>
                      <a:pPr marL="0" algn="l" defTabSz="457200" rtl="0" eaLnBrk="1" latinLnBrk="0" hangingPunct="1"/>
                      <a:r>
                        <a:rPr lang="en-US" sz="800" b="1" kern="1200" dirty="0">
                          <a:solidFill>
                            <a:schemeClr val="lt1"/>
                          </a:solidFill>
                          <a:latin typeface="+mn-lt"/>
                          <a:ea typeface="+mn-ea"/>
                          <a:cs typeface="+mn-cs"/>
                        </a:rPr>
                        <a:t>Client-Side Diagnostic</a:t>
                      </a:r>
                      <a:r>
                        <a:rPr lang="en-US" sz="800" b="1" kern="1200" baseline="0" dirty="0">
                          <a:solidFill>
                            <a:schemeClr val="lt1"/>
                          </a:solidFill>
                          <a:latin typeface="+mn-lt"/>
                          <a:ea typeface="+mn-ea"/>
                          <a:cs typeface="+mn-cs"/>
                        </a:rPr>
                        <a:t> Tools</a:t>
                      </a:r>
                      <a:endParaRPr lang="en-US" sz="800" b="1" kern="1200" dirty="0">
                        <a:solidFill>
                          <a:schemeClr val="lt1"/>
                        </a:solidFill>
                        <a:latin typeface="+mn-lt"/>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endParaRPr lang="en-US" sz="800" dirty="0"/>
                    </a:p>
                  </a:txBody>
                  <a:tcPr marL="121920" marR="121920" marT="60960" marB="60960"/>
                </a:tc>
                <a:tc>
                  <a:txBody>
                    <a:bodyPr/>
                    <a:lstStyle/>
                    <a:p>
                      <a:pPr algn="ctr"/>
                      <a:endParaRPr lang="en-US" sz="800" dirty="0"/>
                    </a:p>
                  </a:txBody>
                  <a:tcPr marL="121920" marR="121920" marT="60960" marB="60960">
                    <a:lnR w="9525" cap="flat" cmpd="sng" algn="ctr">
                      <a:noFill/>
                      <a:prstDash val="solid"/>
                    </a:lnR>
                    <a:lnB w="9525" cap="flat" cmpd="sng" algn="ctr">
                      <a:noFill/>
                      <a:prstDash val="solid"/>
                    </a:lnB>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11"/>
                  </a:ext>
                </a:extLst>
              </a:tr>
              <a:tr h="243840">
                <a:tc>
                  <a:txBody>
                    <a:bodyPr/>
                    <a:lstStyle/>
                    <a:p>
                      <a:pPr marL="0" algn="l" defTabSz="457200" rtl="0" eaLnBrk="1" latinLnBrk="0" hangingPunct="1"/>
                      <a:r>
                        <a:rPr lang="en-US" sz="800" b="1" kern="1200" dirty="0">
                          <a:solidFill>
                            <a:schemeClr val="lt1"/>
                          </a:solidFill>
                          <a:latin typeface="+mn-lt"/>
                          <a:ea typeface="+mn-ea"/>
                          <a:cs typeface="+mn-cs"/>
                        </a:rPr>
                        <a:t>AWS Support API</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endParaRPr lang="en-US" sz="800" dirty="0"/>
                    </a:p>
                  </a:txBody>
                  <a:tcPr marL="121920" marR="121920" marT="60960" marB="60960">
                    <a:lnR w="9525" cap="flat" cmpd="sng" algn="ctr">
                      <a:noFill/>
                      <a:prstDash val="solid"/>
                    </a:lnR>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12"/>
                  </a:ext>
                </a:extLst>
              </a:tr>
              <a:tr h="243840">
                <a:tc>
                  <a:txBody>
                    <a:bodyPr/>
                    <a:lstStyle/>
                    <a:p>
                      <a:pPr marL="0" algn="l" defTabSz="457200" rtl="0" eaLnBrk="1" latinLnBrk="0" hangingPunct="1"/>
                      <a:r>
                        <a:rPr lang="en-US" sz="800" b="1" kern="1200" dirty="0">
                          <a:solidFill>
                            <a:schemeClr val="lt1"/>
                          </a:solidFill>
                          <a:latin typeface="+mn-lt"/>
                          <a:ea typeface="+mn-ea"/>
                          <a:cs typeface="+mn-cs"/>
                        </a:rPr>
                        <a:t>Third-Party Software Support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dirty="0"/>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endParaRPr lang="en-US" sz="800" dirty="0"/>
                    </a:p>
                  </a:txBody>
                  <a:tcPr marL="121920" marR="121920" marT="60960" marB="60960">
                    <a:lnR w="9525" cap="flat" cmpd="sng" algn="ctr">
                      <a:noFill/>
                      <a:prstDash val="solid"/>
                    </a:lnR>
                  </a:tcPr>
                </a:tc>
                <a:tc>
                  <a:txBody>
                    <a:bodyPr/>
                    <a:lstStyle/>
                    <a:p>
                      <a:pPr algn="ctr"/>
                      <a:endParaRPr lang="en-US" sz="80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13"/>
                  </a:ext>
                </a:extLst>
              </a:tr>
              <a:tr h="243840">
                <a:tc>
                  <a:txBody>
                    <a:bodyPr/>
                    <a:lstStyle/>
                    <a:p>
                      <a:pPr marL="0" algn="l" defTabSz="457200" rtl="0" eaLnBrk="1" latinLnBrk="0" hangingPunct="1"/>
                      <a:r>
                        <a:rPr lang="en-US" sz="800" b="1" kern="1200" dirty="0">
                          <a:solidFill>
                            <a:schemeClr val="lt1"/>
                          </a:solidFill>
                          <a:latin typeface="+mn-lt"/>
                          <a:ea typeface="+mn-ea"/>
                          <a:cs typeface="+mn-cs"/>
                        </a:rPr>
                        <a:t>Infrastructure Event Management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a:p>
                  </a:txBody>
                  <a:tcPr marL="121920" marR="121920" marT="60960" marB="60960">
                    <a:lnL w="12700" cap="flat" cmpd="sng" algn="ctr">
                      <a:solidFill>
                        <a:schemeClr val="tx1"/>
                      </a:solidFill>
                      <a:prstDash val="solid"/>
                      <a:round/>
                      <a:headEnd type="none" w="med" len="med"/>
                      <a:tailEnd type="none" w="med" len="med"/>
                    </a:lnL>
                  </a:tcPr>
                </a:tc>
                <a:tc>
                  <a:txBody>
                    <a:bodyPr/>
                    <a:lstStyle/>
                    <a:p>
                      <a:pPr algn="ctr"/>
                      <a:r>
                        <a:rPr lang="en-US" sz="800" dirty="0"/>
                        <a:t>Available at additional cost</a:t>
                      </a:r>
                    </a:p>
                  </a:txBody>
                  <a:tcPr marL="121920" marR="121920" marT="60960" marB="60960">
                    <a:lnR w="9525" cap="flat" cmpd="sng" algn="ctr">
                      <a:noFill/>
                      <a:prstDash val="solid"/>
                    </a:lnR>
                    <a:lnB w="9525" cap="flat" cmpd="sng" algn="ctr">
                      <a:noFill/>
                      <a:prstDash val="solid"/>
                    </a:lnB>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14"/>
                  </a:ext>
                </a:extLst>
              </a:tr>
              <a:tr h="243840">
                <a:tc>
                  <a:txBody>
                    <a:bodyPr/>
                    <a:lstStyle/>
                    <a:p>
                      <a:pPr marL="0" algn="l" defTabSz="457200" rtl="0" eaLnBrk="1" latinLnBrk="0" hangingPunct="1"/>
                      <a:r>
                        <a:rPr lang="en-US" sz="800" b="1" kern="1200" dirty="0">
                          <a:solidFill>
                            <a:schemeClr val="lt1"/>
                          </a:solidFill>
                          <a:latin typeface="+mn-lt"/>
                          <a:ea typeface="+mn-ea"/>
                          <a:cs typeface="+mn-cs"/>
                        </a:rPr>
                        <a:t>AWS Concierge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dirty="0"/>
                    </a:p>
                  </a:txBody>
                  <a:tcPr marL="121920" marR="121920" marT="60960" marB="60960">
                    <a:lnL w="12700" cap="flat" cmpd="sng" algn="ctr">
                      <a:solidFill>
                        <a:schemeClr val="tx1"/>
                      </a:solidFill>
                      <a:prstDash val="solid"/>
                      <a:round/>
                      <a:headEnd type="none" w="med" len="med"/>
                      <a:tailEnd type="none" w="med" len="med"/>
                    </a:lnL>
                    <a:lnR w="9525" cap="flat" cmpd="sng" algn="ctr">
                      <a:noFill/>
                      <a:prstDash val="solid"/>
                    </a:lnR>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15"/>
                  </a:ext>
                </a:extLst>
              </a:tr>
              <a:tr h="243840">
                <a:tc>
                  <a:txBody>
                    <a:bodyPr/>
                    <a:lstStyle/>
                    <a:p>
                      <a:pPr marL="0" algn="l" defTabSz="457200" rtl="0" eaLnBrk="1" latinLnBrk="0" hangingPunct="1"/>
                      <a:r>
                        <a:rPr lang="en-US" sz="800" b="1" kern="1200" dirty="0">
                          <a:solidFill>
                            <a:schemeClr val="lt1"/>
                          </a:solidFill>
                          <a:latin typeface="+mn-lt"/>
                          <a:ea typeface="+mn-ea"/>
                          <a:cs typeface="+mn-cs"/>
                        </a:rPr>
                        <a:t>Direct access to Technical Account Manager (TAM)</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a:p>
                  </a:txBody>
                  <a:tcPr marL="121920" marR="121920" marT="60960" marB="60960">
                    <a:lnL w="12700" cap="flat" cmpd="sng" algn="ctr">
                      <a:solidFill>
                        <a:schemeClr val="tx1"/>
                      </a:solidFill>
                      <a:prstDash val="solid"/>
                      <a:round/>
                      <a:headEnd type="none" w="med" len="med"/>
                      <a:tailEnd type="none" w="med" len="med"/>
                    </a:lnL>
                    <a:lnR w="9525" cap="flat" cmpd="sng" algn="ctr">
                      <a:noFill/>
                      <a:prstDash val="solid"/>
                    </a:lnR>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16"/>
                  </a:ext>
                </a:extLst>
              </a:tr>
              <a:tr h="243840">
                <a:tc>
                  <a:txBody>
                    <a:bodyPr/>
                    <a:lstStyle/>
                    <a:p>
                      <a:pPr marL="0" algn="l" defTabSz="457200" rtl="0" eaLnBrk="1" latinLnBrk="0" hangingPunct="1"/>
                      <a:r>
                        <a:rPr lang="en-US" sz="800" b="1" kern="1200" dirty="0">
                          <a:solidFill>
                            <a:schemeClr val="lt1"/>
                          </a:solidFill>
                          <a:latin typeface="+mn-lt"/>
                          <a:ea typeface="+mn-ea"/>
                          <a:cs typeface="+mn-cs"/>
                        </a:rPr>
                        <a:t>Prioritized Case</a:t>
                      </a:r>
                      <a:r>
                        <a:rPr lang="en-US" sz="800" b="1" kern="1200" baseline="0" dirty="0">
                          <a:solidFill>
                            <a:schemeClr val="lt1"/>
                          </a:solidFill>
                          <a:latin typeface="+mn-lt"/>
                          <a:ea typeface="+mn-ea"/>
                          <a:cs typeface="+mn-cs"/>
                        </a:rPr>
                        <a:t> Routing</a:t>
                      </a:r>
                      <a:endParaRPr lang="en-US" sz="800" b="1" kern="1200" dirty="0">
                        <a:solidFill>
                          <a:schemeClr val="lt1"/>
                        </a:solidFill>
                        <a:latin typeface="+mn-lt"/>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a:p>
                  </a:txBody>
                  <a:tcPr marL="121920" marR="121920" marT="60960" marB="60960">
                    <a:lnL w="12700" cap="flat" cmpd="sng" algn="ctr">
                      <a:solidFill>
                        <a:schemeClr val="tx1"/>
                      </a:solidFill>
                      <a:prstDash val="solid"/>
                      <a:round/>
                      <a:headEnd type="none" w="med" len="med"/>
                      <a:tailEnd type="none" w="med" len="med"/>
                    </a:lnL>
                    <a:lnR w="9525" cap="flat" cmpd="sng" algn="ctr">
                      <a:noFill/>
                      <a:prstDash val="solid"/>
                    </a:lnR>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17"/>
                  </a:ext>
                </a:extLst>
              </a:tr>
              <a:tr h="243840">
                <a:tc>
                  <a:txBody>
                    <a:bodyPr/>
                    <a:lstStyle/>
                    <a:p>
                      <a:pPr marL="0" algn="l" defTabSz="457200" rtl="0" eaLnBrk="1" latinLnBrk="0" hangingPunct="1"/>
                      <a:r>
                        <a:rPr lang="en-US" sz="800" b="1" kern="1200" dirty="0">
                          <a:solidFill>
                            <a:schemeClr val="lt1"/>
                          </a:solidFill>
                          <a:latin typeface="+mn-lt"/>
                          <a:ea typeface="+mn-ea"/>
                          <a:cs typeface="+mn-cs"/>
                        </a:rPr>
                        <a:t>Management Business Reviews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800"/>
                    </a:p>
                  </a:txBody>
                  <a:tcPr marL="121920" marR="121920" marT="60960" marB="60960">
                    <a:lnL w="12700" cap="flat" cmpd="sng" algn="ctr">
                      <a:solidFill>
                        <a:schemeClr val="tx1"/>
                      </a:solidFill>
                      <a:prstDash val="solid"/>
                      <a:round/>
                      <a:headEnd type="none" w="med" len="med"/>
                      <a:tailEnd type="none" w="med" len="med"/>
                    </a:lnL>
                    <a:lnR w="9525" cap="flat" cmpd="sng" algn="ctr">
                      <a:noFill/>
                      <a:prstDash val="solid"/>
                    </a:lnR>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tc>
                  <a:txBody>
                    <a:bodyPr/>
                    <a:lstStyle/>
                    <a:p>
                      <a:pPr algn="ctr"/>
                      <a:endParaRPr lang="en-US" sz="800" dirty="0"/>
                    </a:p>
                  </a:txBody>
                  <a:tcPr marL="121920" marR="121920" marT="60960" marB="60960">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18"/>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1153978"/>
            <a:ext cx="209573" cy="194205"/>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1389046"/>
            <a:ext cx="209573" cy="194205"/>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1634359"/>
            <a:ext cx="209573" cy="194205"/>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51" y="1153978"/>
            <a:ext cx="209573" cy="194205"/>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51" y="1389046"/>
            <a:ext cx="209573" cy="194205"/>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51" y="1634359"/>
            <a:ext cx="209573" cy="194205"/>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515" y="1152779"/>
            <a:ext cx="209573" cy="194205"/>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515" y="1387847"/>
            <a:ext cx="209573" cy="194205"/>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515" y="1633160"/>
            <a:ext cx="209573" cy="194205"/>
          </a:xfrm>
          <a:prstGeom prst="rect">
            <a:avLst/>
          </a:prstGeom>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5778" y="1145504"/>
            <a:ext cx="209573" cy="194205"/>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5778" y="1380572"/>
            <a:ext cx="209573" cy="194205"/>
          </a:xfrm>
          <a:prstGeom prst="rect">
            <a:avLst/>
          </a:prstGeom>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5778" y="1625886"/>
            <a:ext cx="209573" cy="194205"/>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4000486"/>
            <a:ext cx="209573" cy="194205"/>
          </a:xfrm>
          <a:prstGeom prst="rect">
            <a:avLst/>
          </a:prstGeom>
        </p:spPr>
      </p:pic>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4235554"/>
            <a:ext cx="209573" cy="194205"/>
          </a:xfrm>
          <a:prstGeom prst="rect">
            <a:avLst/>
          </a:prstGeom>
        </p:spPr>
      </p:pic>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4480867"/>
            <a:ext cx="209573" cy="194205"/>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4736396"/>
            <a:ext cx="209573" cy="194205"/>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4971464"/>
            <a:ext cx="209573" cy="194205"/>
          </a:xfrm>
          <a:prstGeom prst="rect">
            <a:avLst/>
          </a:prstGeom>
        </p:spPr>
      </p:pic>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5216778"/>
            <a:ext cx="209573" cy="194205"/>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5467079"/>
            <a:ext cx="209573" cy="194205"/>
          </a:xfrm>
          <a:prstGeom prst="rect">
            <a:avLst/>
          </a:prstGeom>
        </p:spPr>
      </p:pic>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5702147"/>
            <a:ext cx="209573" cy="194205"/>
          </a:xfrm>
          <a:prstGeom prst="rect">
            <a:avLst/>
          </a:prstGeom>
        </p:spPr>
      </p:pic>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214" y="5947460"/>
            <a:ext cx="209573" cy="194205"/>
          </a:xfrm>
          <a:prstGeom prst="rect">
            <a:avLst/>
          </a:prstGeom>
        </p:spPr>
      </p:pic>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51" y="3996759"/>
            <a:ext cx="209573" cy="194205"/>
          </a:xfrm>
          <a:prstGeom prst="rect">
            <a:avLst/>
          </a:prstGeom>
        </p:spPr>
      </p:pic>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51" y="4247060"/>
            <a:ext cx="209573" cy="194205"/>
          </a:xfrm>
          <a:prstGeom prst="rect">
            <a:avLst/>
          </a:prstGeom>
        </p:spPr>
      </p:pic>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51" y="4482128"/>
            <a:ext cx="209573" cy="194205"/>
          </a:xfrm>
          <a:prstGeom prst="rect">
            <a:avLst/>
          </a:prstGeom>
        </p:spPr>
      </p:pic>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151" y="4727442"/>
            <a:ext cx="209573" cy="194205"/>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515" y="3998386"/>
            <a:ext cx="209573" cy="194205"/>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515" y="4248687"/>
            <a:ext cx="209573" cy="194205"/>
          </a:xfrm>
          <a:prstGeom prst="rect">
            <a:avLst/>
          </a:prstGeom>
        </p:spPr>
      </p:pic>
    </p:spTree>
    <p:extLst>
      <p:ext uri="{BB962C8B-B14F-4D97-AF65-F5344CB8AC3E}">
        <p14:creationId xmlns:p14="http://schemas.microsoft.com/office/powerpoint/2010/main" val="2594640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a:t>Module 7 </a:t>
            </a:r>
            <a:br>
              <a:rPr lang="en-US"/>
            </a:br>
            <a:r>
              <a:rPr lang="en-US"/>
              <a:t>Course Appendix </a:t>
            </a:r>
            <a:endParaRPr lang="en-US" dirty="0"/>
          </a:p>
        </p:txBody>
      </p:sp>
    </p:spTree>
    <p:extLst>
      <p:ext uri="{BB962C8B-B14F-4D97-AF65-F5344CB8AC3E}">
        <p14:creationId xmlns:p14="http://schemas.microsoft.com/office/powerpoint/2010/main" val="30312720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br>
              <a:rPr lang="en-US"/>
            </a:br>
            <a:r>
              <a:rPr lang="en-US"/>
              <a:t>Module 1 Appendix</a:t>
            </a:r>
            <a:br>
              <a:rPr lang="en-US"/>
            </a:br>
            <a:r>
              <a:rPr lang="en-US"/>
              <a:t>AWS Introduction and History  </a:t>
            </a:r>
            <a:br>
              <a:rPr lang="en-US"/>
            </a:br>
            <a:endParaRPr lang="en-US" dirty="0"/>
          </a:p>
        </p:txBody>
      </p:sp>
    </p:spTree>
    <p:extLst>
      <p:ext uri="{BB962C8B-B14F-4D97-AF65-F5344CB8AC3E}">
        <p14:creationId xmlns:p14="http://schemas.microsoft.com/office/powerpoint/2010/main" val="16924898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Cloud Computing Concepts</a:t>
            </a:r>
            <a:endParaRPr lang="en-US" dirty="0"/>
          </a:p>
        </p:txBody>
      </p:sp>
    </p:spTree>
    <p:extLst>
      <p:ext uri="{BB962C8B-B14F-4D97-AF65-F5344CB8AC3E}">
        <p14:creationId xmlns:p14="http://schemas.microsoft.com/office/powerpoint/2010/main" val="20861558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t>Cloud computing is on-demand delivery of IT resources and applications via the Internet with pay-as-you-go pricing.</a:t>
            </a:r>
          </a:p>
          <a:p>
            <a:endParaRPr lang="en-US"/>
          </a:p>
          <a:p>
            <a:endParaRPr lang="en-US" dirty="0"/>
          </a:p>
        </p:txBody>
      </p:sp>
      <p:sp>
        <p:nvSpPr>
          <p:cNvPr id="3" name="Title 2"/>
          <p:cNvSpPr>
            <a:spLocks noGrp="1"/>
          </p:cNvSpPr>
          <p:nvPr>
            <p:ph type="title"/>
          </p:nvPr>
        </p:nvSpPr>
        <p:spPr/>
        <p:txBody>
          <a:bodyPr/>
          <a:lstStyle/>
          <a:p>
            <a:r>
              <a:rPr lang="en-US"/>
              <a:t>What is cloud computing?</a:t>
            </a:r>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970" y="2613085"/>
            <a:ext cx="6042564" cy="34712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78793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Essential Characteristics of Cloud Computing</a:t>
            </a:r>
            <a:endParaRPr lang="en-US" dirty="0"/>
          </a:p>
        </p:txBody>
      </p:sp>
      <p:graphicFrame>
        <p:nvGraphicFramePr>
          <p:cNvPr id="3" name="Diagram 2"/>
          <p:cNvGraphicFramePr/>
          <p:nvPr>
            <p:extLst/>
          </p:nvPr>
        </p:nvGraphicFramePr>
        <p:xfrm>
          <a:off x="2032000" y="75483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8380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a:stCxn id="17" idx="3"/>
            <a:endCxn id="6" idx="1"/>
          </p:cNvCxnSpPr>
          <p:nvPr/>
        </p:nvCxnSpPr>
        <p:spPr>
          <a:xfrm>
            <a:off x="3578816" y="4898076"/>
            <a:ext cx="1060531" cy="75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550733" y="4128814"/>
            <a:ext cx="3028084" cy="1538521"/>
          </a:xfrm>
          <a:prstGeom prst="roundRect">
            <a:avLst/>
          </a:prstGeom>
          <a:solidFill>
            <a:schemeClr val="bg1"/>
          </a:solid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3" name="Content Placeholder 2"/>
          <p:cNvSpPr>
            <a:spLocks noGrp="1"/>
          </p:cNvSpPr>
          <p:nvPr>
            <p:ph idx="1"/>
          </p:nvPr>
        </p:nvSpPr>
        <p:spPr/>
        <p:txBody>
          <a:bodyPr/>
          <a:lstStyle/>
          <a:p>
            <a:pPr lvl="1"/>
            <a:r>
              <a:rPr lang="en-US"/>
              <a:t>User provisions computing resources as needed.</a:t>
            </a:r>
          </a:p>
          <a:p>
            <a:pPr lvl="1"/>
            <a:r>
              <a:rPr lang="en-US"/>
              <a:t>User interacts with cloud service provider through an online control panel.</a:t>
            </a:r>
          </a:p>
          <a:p>
            <a:pPr lvl="1"/>
            <a:r>
              <a:rPr lang="en-US"/>
              <a:t>Clear solutions are available through a variety of network-connected devices and over varying platforms.</a:t>
            </a:r>
          </a:p>
          <a:p>
            <a:endParaRPr lang="en-US" dirty="0"/>
          </a:p>
        </p:txBody>
      </p:sp>
      <p:sp>
        <p:nvSpPr>
          <p:cNvPr id="2" name="Title 1"/>
          <p:cNvSpPr>
            <a:spLocks noGrp="1"/>
          </p:cNvSpPr>
          <p:nvPr>
            <p:ph type="title"/>
          </p:nvPr>
        </p:nvSpPr>
        <p:spPr/>
        <p:txBody>
          <a:bodyPr>
            <a:normAutofit/>
          </a:bodyPr>
          <a:lstStyle/>
          <a:p>
            <a:r>
              <a:rPr lang="en-US"/>
              <a:t>On-Demand Self Services &amp; Broad Network Access</a:t>
            </a:r>
            <a:endParaRPr lang="en-US" dirty="0"/>
          </a:p>
        </p:txBody>
      </p:sp>
      <p:sp>
        <p:nvSpPr>
          <p:cNvPr id="4" name="Content Placeholder 4"/>
          <p:cNvSpPr txBox="1">
            <a:spLocks/>
          </p:cNvSpPr>
          <p:nvPr/>
        </p:nvSpPr>
        <p:spPr>
          <a:xfrm>
            <a:off x="449052" y="1165616"/>
            <a:ext cx="10940405" cy="4918729"/>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3"/>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933" dirty="0"/>
          </a:p>
          <a:p>
            <a:endParaRPr lang="en-US" sz="3200" dirty="0"/>
          </a:p>
        </p:txBody>
      </p:sp>
      <p:pic>
        <p:nvPicPr>
          <p:cNvPr id="5" name="Picture 4" descr="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97" y="4129041"/>
            <a:ext cx="975360" cy="975360"/>
          </a:xfrm>
          <a:prstGeom prst="rect">
            <a:avLst/>
          </a:prstGeom>
        </p:spPr>
      </p:pic>
      <p:pic>
        <p:nvPicPr>
          <p:cNvPr id="6" name="Picture 5" descr="Intern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347" y="4417916"/>
            <a:ext cx="975360" cy="975360"/>
          </a:xfrm>
          <a:prstGeom prst="rect">
            <a:avLst/>
          </a:prstGeom>
        </p:spPr>
      </p:pic>
      <p:sp>
        <p:nvSpPr>
          <p:cNvPr id="8" name="TextBox 7"/>
          <p:cNvSpPr txBox="1"/>
          <p:nvPr/>
        </p:nvSpPr>
        <p:spPr>
          <a:xfrm>
            <a:off x="4360020" y="5253189"/>
            <a:ext cx="1438656" cy="207264"/>
          </a:xfrm>
          <a:prstGeom prst="rect">
            <a:avLst/>
          </a:prstGeom>
          <a:noFill/>
        </p:spPr>
        <p:txBody>
          <a:bodyPr wrap="square" lIns="0" tIns="0" rIns="0" bIns="0" rtlCol="0">
            <a:noAutofit/>
          </a:bodyPr>
          <a:lstStyle/>
          <a:p>
            <a:pPr algn="ctr"/>
            <a:r>
              <a:rPr lang="en-US" sz="1333" dirty="0">
                <a:latin typeface="Helvetica Neue"/>
                <a:cs typeface="Helvetica Neue"/>
              </a:rPr>
              <a:t>Internet</a:t>
            </a:r>
          </a:p>
        </p:txBody>
      </p:sp>
      <p:sp>
        <p:nvSpPr>
          <p:cNvPr id="9" name="TextBox 8"/>
          <p:cNvSpPr txBox="1"/>
          <p:nvPr/>
        </p:nvSpPr>
        <p:spPr>
          <a:xfrm>
            <a:off x="646449" y="5256824"/>
            <a:ext cx="1438656" cy="207264"/>
          </a:xfrm>
          <a:prstGeom prst="rect">
            <a:avLst/>
          </a:prstGeom>
          <a:noFill/>
        </p:spPr>
        <p:txBody>
          <a:bodyPr wrap="square" lIns="0" tIns="0" rIns="0" bIns="0" rtlCol="0">
            <a:noAutofit/>
          </a:bodyPr>
          <a:lstStyle/>
          <a:p>
            <a:pPr algn="ctr"/>
            <a:r>
              <a:rPr lang="en-US" sz="1333" dirty="0">
                <a:latin typeface="Helvetica Neue"/>
                <a:cs typeface="Helvetica Neue"/>
              </a:rPr>
              <a:t>Client</a:t>
            </a:r>
          </a:p>
        </p:txBody>
      </p:sp>
      <p:pic>
        <p:nvPicPr>
          <p:cNvPr id="11" name="Picture 10" descr="Mobile-Cli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5105" y="4128813"/>
            <a:ext cx="975360" cy="975360"/>
          </a:xfrm>
          <a:prstGeom prst="rect">
            <a:avLst/>
          </a:prstGeom>
        </p:spPr>
      </p:pic>
      <p:sp>
        <p:nvSpPr>
          <p:cNvPr id="12" name="TextBox 11"/>
          <p:cNvSpPr txBox="1"/>
          <p:nvPr/>
        </p:nvSpPr>
        <p:spPr>
          <a:xfrm>
            <a:off x="1853457" y="5253189"/>
            <a:ext cx="1438656" cy="207264"/>
          </a:xfrm>
          <a:prstGeom prst="rect">
            <a:avLst/>
          </a:prstGeom>
          <a:noFill/>
        </p:spPr>
        <p:txBody>
          <a:bodyPr wrap="square" lIns="0" tIns="0" rIns="0" bIns="0" rtlCol="0">
            <a:noAutofit/>
          </a:bodyPr>
          <a:lstStyle/>
          <a:p>
            <a:pPr algn="ctr"/>
            <a:r>
              <a:rPr lang="en-US" sz="1333" dirty="0">
                <a:latin typeface="Helvetica Neue"/>
                <a:cs typeface="Helvetica Neue"/>
              </a:rPr>
              <a:t>Mobile Client</a:t>
            </a:r>
          </a:p>
        </p:txBody>
      </p:sp>
      <p:cxnSp>
        <p:nvCxnSpPr>
          <p:cNvPr id="21" name="Straight Arrow Connector 20"/>
          <p:cNvCxnSpPr>
            <a:stCxn id="6" idx="3"/>
          </p:cNvCxnSpPr>
          <p:nvPr/>
        </p:nvCxnSpPr>
        <p:spPr>
          <a:xfrm>
            <a:off x="5614708" y="4905596"/>
            <a:ext cx="9992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26" name="Picture 2" descr="console_snippe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90067" y="3734485"/>
            <a:ext cx="5146944" cy="232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208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a:t>Securely separate resources to service multiple customers.</a:t>
            </a:r>
          </a:p>
          <a:p>
            <a:endParaRPr lang="en-US" dirty="0"/>
          </a:p>
        </p:txBody>
      </p:sp>
      <p:sp>
        <p:nvSpPr>
          <p:cNvPr id="2" name="Title 1"/>
          <p:cNvSpPr>
            <a:spLocks noGrp="1"/>
          </p:cNvSpPr>
          <p:nvPr>
            <p:ph type="title"/>
          </p:nvPr>
        </p:nvSpPr>
        <p:spPr/>
        <p:txBody>
          <a:bodyPr/>
          <a:lstStyle/>
          <a:p>
            <a:r>
              <a:rPr lang="en-US"/>
              <a:t>Resource Pooling</a:t>
            </a:r>
            <a:endParaRPr lang="en-US" dirty="0"/>
          </a:p>
        </p:txBody>
      </p:sp>
      <p:sp>
        <p:nvSpPr>
          <p:cNvPr id="4" name="Content Placeholder 4"/>
          <p:cNvSpPr txBox="1">
            <a:spLocks/>
          </p:cNvSpPr>
          <p:nvPr/>
        </p:nvSpPr>
        <p:spPr>
          <a:xfrm>
            <a:off x="449052" y="1165616"/>
            <a:ext cx="10940405" cy="4918729"/>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3"/>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3200" dirty="0"/>
          </a:p>
        </p:txBody>
      </p:sp>
      <p:pic>
        <p:nvPicPr>
          <p:cNvPr id="1028" name="Picture 4" descr="Castle, Security, Closed, Security Lock, Sure, Padlo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0979" y="2600919"/>
            <a:ext cx="2048120" cy="20481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familylawhelp.ca/wordpress/wp-content/uploads/2014/02/before-you-separat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50" y="2329804"/>
            <a:ext cx="5256933" cy="231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3250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Resources are quickly scalable and flexible based on business needs.</a:t>
            </a:r>
            <a:endParaRPr lang="en-US" dirty="0"/>
          </a:p>
        </p:txBody>
      </p:sp>
      <p:sp>
        <p:nvSpPr>
          <p:cNvPr id="2" name="Title 1"/>
          <p:cNvSpPr>
            <a:spLocks noGrp="1"/>
          </p:cNvSpPr>
          <p:nvPr>
            <p:ph type="title"/>
          </p:nvPr>
        </p:nvSpPr>
        <p:spPr/>
        <p:txBody>
          <a:bodyPr/>
          <a:lstStyle/>
          <a:p>
            <a:r>
              <a:rPr lang="en-US"/>
              <a:t>Rapid Elasticity</a:t>
            </a:r>
            <a:endParaRPr lang="en-US" dirty="0"/>
          </a:p>
        </p:txBody>
      </p:sp>
      <p:pic>
        <p:nvPicPr>
          <p:cNvPr id="6146" name="Picture 2" descr="Laptop, Internet, Reality, Cyberspace, Virtual Re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053" y="2682062"/>
            <a:ext cx="5588192" cy="31433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ber Bands, Elastic Bands, Office Suppl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3839" y="2682061"/>
            <a:ext cx="4715039" cy="314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263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Machine Image (AMI) Details</a:t>
            </a:r>
          </a:p>
        </p:txBody>
      </p:sp>
      <p:sp>
        <p:nvSpPr>
          <p:cNvPr id="3" name="Content Placeholder 2"/>
          <p:cNvSpPr>
            <a:spLocks noGrp="1"/>
          </p:cNvSpPr>
          <p:nvPr>
            <p:ph idx="1"/>
          </p:nvPr>
        </p:nvSpPr>
        <p:spPr>
          <a:xfrm>
            <a:off x="334107" y="1005107"/>
            <a:ext cx="10274899" cy="4351338"/>
          </a:xfrm>
        </p:spPr>
        <p:txBody>
          <a:bodyPr/>
          <a:lstStyle/>
          <a:p>
            <a:pPr marL="0" indent="0">
              <a:buNone/>
            </a:pPr>
            <a:r>
              <a:rPr lang="en-US" dirty="0"/>
              <a:t>An AMI includes the following:</a:t>
            </a:r>
          </a:p>
          <a:p>
            <a:pPr marL="457189" indent="-457189"/>
            <a:r>
              <a:rPr lang="en-US" dirty="0"/>
              <a:t>A template for the </a:t>
            </a:r>
            <a:r>
              <a:rPr lang="en-US" b="1" dirty="0"/>
              <a:t>root volume </a:t>
            </a:r>
            <a:r>
              <a:rPr lang="en-US" dirty="0"/>
              <a:t>for the instance (for example, an operating system, an application server, and applications).</a:t>
            </a:r>
          </a:p>
          <a:p>
            <a:pPr marL="457189" indent="-457189"/>
            <a:r>
              <a:rPr lang="en-US" b="1" dirty="0"/>
              <a:t>Launch permissions </a:t>
            </a:r>
            <a:r>
              <a:rPr lang="en-US" dirty="0"/>
              <a:t>that control which AWS accounts can use the AMI to launch instances.</a:t>
            </a:r>
          </a:p>
          <a:p>
            <a:pPr marL="457189" indent="-457189"/>
            <a:r>
              <a:rPr lang="en-US" dirty="0"/>
              <a:t>A block device mapping that specifies the </a:t>
            </a:r>
            <a:r>
              <a:rPr lang="en-US" b="1" dirty="0"/>
              <a:t>volumes to attach </a:t>
            </a:r>
            <a:r>
              <a:rPr lang="en-US" dirty="0"/>
              <a:t>to the instance when it is launched.</a:t>
            </a:r>
          </a:p>
          <a:p>
            <a:endParaRPr lang="en-US" dirty="0"/>
          </a:p>
        </p:txBody>
      </p:sp>
      <p:sp>
        <p:nvSpPr>
          <p:cNvPr id="4" name="Rectangle 3"/>
          <p:cNvSpPr/>
          <p:nvPr/>
        </p:nvSpPr>
        <p:spPr>
          <a:xfrm>
            <a:off x="3048000" y="2998114"/>
            <a:ext cx="6096000" cy="461665"/>
          </a:xfrm>
          <a:prstGeom prst="rect">
            <a:avLst/>
          </a:prstGeom>
        </p:spPr>
        <p:txBody>
          <a:bodyPr>
            <a:spAutoFit/>
          </a:bodyPr>
          <a:lstStyle/>
          <a:p>
            <a:endParaRPr lang="en-US" sz="2400" dirty="0"/>
          </a:p>
        </p:txBody>
      </p:sp>
      <p:sp>
        <p:nvSpPr>
          <p:cNvPr id="10" name="Rounded Rectangle 137">
            <a:extLst>
              <a:ext uri="{FF2B5EF4-FFF2-40B4-BE49-F238E27FC236}">
                <a16:creationId xmlns:a16="http://schemas.microsoft.com/office/drawing/2014/main" id="{6A5E4733-DAC8-4B00-A476-5A670363BA8A}"/>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1" name="Picture 39">
            <a:extLst>
              <a:ext uri="{FF2B5EF4-FFF2-40B4-BE49-F238E27FC236}">
                <a16:creationId xmlns:a16="http://schemas.microsoft.com/office/drawing/2014/main" id="{E43099BA-D044-4B44-A995-27A8934E07D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7519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Pay for services as you go.</a:t>
            </a:r>
            <a:endParaRPr lang="en-US" dirty="0"/>
          </a:p>
        </p:txBody>
      </p:sp>
      <p:sp>
        <p:nvSpPr>
          <p:cNvPr id="2" name="Title 1"/>
          <p:cNvSpPr>
            <a:spLocks noGrp="1"/>
          </p:cNvSpPr>
          <p:nvPr>
            <p:ph type="title"/>
          </p:nvPr>
        </p:nvSpPr>
        <p:spPr/>
        <p:txBody>
          <a:bodyPr/>
          <a:lstStyle/>
          <a:p>
            <a:r>
              <a:rPr lang="en-US"/>
              <a:t>Measured Service</a:t>
            </a:r>
            <a:endParaRPr lang="en-US" dirty="0"/>
          </a:p>
        </p:txBody>
      </p:sp>
      <p:pic>
        <p:nvPicPr>
          <p:cNvPr id="4" name="Picture 6" descr="Nucular-Power-Plant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08785" y="1770185"/>
            <a:ext cx="3771900"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ElectricityMet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8782" y="3189515"/>
            <a:ext cx="17399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85309" y="5049999"/>
            <a:ext cx="4366844" cy="1077218"/>
          </a:xfrm>
          <a:prstGeom prst="rect">
            <a:avLst/>
          </a:prstGeom>
          <a:noFill/>
        </p:spPr>
        <p:txBody>
          <a:bodyPr wrap="square" rtlCol="0">
            <a:spAutoFit/>
          </a:bodyPr>
          <a:lstStyle/>
          <a:p>
            <a:pPr algn="ctr"/>
            <a:r>
              <a:rPr lang="en-US" sz="3200" dirty="0">
                <a:latin typeface="Arial" charset="0"/>
                <a:ea typeface="Arial" charset="0"/>
                <a:cs typeface="Arial" charset="0"/>
              </a:rPr>
              <a:t>Electrical services analogy</a:t>
            </a:r>
          </a:p>
        </p:txBody>
      </p:sp>
      <p:pic>
        <p:nvPicPr>
          <p:cNvPr id="7" name="Picture 5" descr="ElectricalPlu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17986" y="3903784"/>
            <a:ext cx="403066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5236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My AWS Cloud Look Like?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232" y="798740"/>
            <a:ext cx="8608045" cy="5474677"/>
          </a:xfrm>
          <a:prstGeom prst="rect">
            <a:avLst/>
          </a:prstGeom>
        </p:spPr>
      </p:pic>
      <p:sp>
        <p:nvSpPr>
          <p:cNvPr id="4" name="Rectangle 3"/>
          <p:cNvSpPr/>
          <p:nvPr/>
        </p:nvSpPr>
        <p:spPr>
          <a:xfrm>
            <a:off x="1380782" y="5420299"/>
            <a:ext cx="1983036" cy="76383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cxnSp>
        <p:nvCxnSpPr>
          <p:cNvPr id="5" name="Straight Arrow Connector 4"/>
          <p:cNvCxnSpPr/>
          <p:nvPr/>
        </p:nvCxnSpPr>
        <p:spPr>
          <a:xfrm flipV="1">
            <a:off x="5434989" y="3055344"/>
            <a:ext cx="425985" cy="2644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6192830" y="3239331"/>
            <a:ext cx="276647" cy="7096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684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Module 2 Appendix</a:t>
            </a:r>
            <a:br>
              <a:rPr lang="en-US"/>
            </a:br>
            <a:r>
              <a:rPr lang="en-US"/>
              <a:t>AWS Foundational Services</a:t>
            </a:r>
            <a:endParaRPr lang="en-US" dirty="0"/>
          </a:p>
        </p:txBody>
      </p:sp>
    </p:spTree>
    <p:extLst>
      <p:ext uri="{BB962C8B-B14F-4D97-AF65-F5344CB8AC3E}">
        <p14:creationId xmlns:p14="http://schemas.microsoft.com/office/powerpoint/2010/main" val="24129250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Data Center Design Models</a:t>
            </a:r>
            <a:endParaRPr lang="en-US" dirty="0"/>
          </a:p>
        </p:txBody>
      </p:sp>
    </p:spTree>
    <p:extLst>
      <p:ext uri="{BB962C8B-B14F-4D97-AF65-F5344CB8AC3E}">
        <p14:creationId xmlns:p14="http://schemas.microsoft.com/office/powerpoint/2010/main" val="9592897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Design Model</a:t>
            </a:r>
            <a:endParaRPr lang="en-US" dirty="0"/>
          </a:p>
        </p:txBody>
      </p:sp>
      <p:graphicFrame>
        <p:nvGraphicFramePr>
          <p:cNvPr id="3" name="Content Placeholder 2"/>
          <p:cNvGraphicFramePr>
            <a:graphicFrameLocks noGrp="1"/>
          </p:cNvGraphicFramePr>
          <p:nvPr>
            <p:ph idx="4294967295"/>
            <p:extLst/>
          </p:nvPr>
        </p:nvGraphicFramePr>
        <p:xfrm>
          <a:off x="923925" y="1063625"/>
          <a:ext cx="11267998" cy="5043114"/>
        </p:xfrm>
        <a:graphic>
          <a:graphicData uri="http://schemas.openxmlformats.org/drawingml/2006/table">
            <a:tbl>
              <a:tblPr firstRow="1" bandRow="1">
                <a:tableStyleId>{2D5ABB26-0587-4C30-8999-92F81FD0307C}</a:tableStyleId>
              </a:tblPr>
              <a:tblGrid>
                <a:gridCol w="5633999">
                  <a:extLst>
                    <a:ext uri="{9D8B030D-6E8A-4147-A177-3AD203B41FA5}">
                      <a16:colId xmlns:a16="http://schemas.microsoft.com/office/drawing/2014/main" val="20000"/>
                    </a:ext>
                  </a:extLst>
                </a:gridCol>
                <a:gridCol w="5633999">
                  <a:extLst>
                    <a:ext uri="{9D8B030D-6E8A-4147-A177-3AD203B41FA5}">
                      <a16:colId xmlns:a16="http://schemas.microsoft.com/office/drawing/2014/main" val="20001"/>
                    </a:ext>
                  </a:extLst>
                </a:gridCol>
              </a:tblGrid>
              <a:tr h="2573943">
                <a:tc>
                  <a:txBody>
                    <a:bodyPr/>
                    <a:lstStyle/>
                    <a:p>
                      <a:endParaRPr lang="en-US" sz="24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4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69171">
                <a:tc>
                  <a:txBody>
                    <a:bodyPr/>
                    <a:lstStyle/>
                    <a:p>
                      <a:endParaRPr lang="en-US" sz="24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4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9" name="Group 8"/>
          <p:cNvGrpSpPr/>
          <p:nvPr/>
        </p:nvGrpSpPr>
        <p:grpSpPr>
          <a:xfrm>
            <a:off x="1249080" y="1085386"/>
            <a:ext cx="3917782" cy="2276249"/>
            <a:chOff x="936810" y="814039"/>
            <a:chExt cx="2938336" cy="1707187"/>
          </a:xfrm>
        </p:grpSpPr>
        <p:sp>
          <p:nvSpPr>
            <p:cNvPr id="4" name="TextBox 3"/>
            <p:cNvSpPr txBox="1"/>
            <p:nvPr/>
          </p:nvSpPr>
          <p:spPr>
            <a:xfrm>
              <a:off x="1391719" y="814039"/>
              <a:ext cx="1649731" cy="346249"/>
            </a:xfrm>
            <a:prstGeom prst="rect">
              <a:avLst/>
            </a:prstGeom>
            <a:noFill/>
          </p:spPr>
          <p:txBody>
            <a:bodyPr wrap="none" rtlCol="0">
              <a:spAutoFit/>
            </a:bodyPr>
            <a:lstStyle/>
            <a:p>
              <a:r>
                <a:rPr lang="en-US" sz="2400" b="1" dirty="0"/>
                <a:t>One-Tier Model</a:t>
              </a:r>
            </a:p>
          </p:txBody>
        </p:sp>
        <p:pic>
          <p:nvPicPr>
            <p:cNvPr id="11" name="Picture 10" descr="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065" y="1684941"/>
              <a:ext cx="587329" cy="587329"/>
            </a:xfrm>
            <a:prstGeom prst="rect">
              <a:avLst/>
            </a:prstGeom>
          </p:spPr>
        </p:pic>
        <p:pic>
          <p:nvPicPr>
            <p:cNvPr id="12" name="Picture 11"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578" y="1367801"/>
              <a:ext cx="731520" cy="731520"/>
            </a:xfrm>
            <a:prstGeom prst="rect">
              <a:avLst/>
            </a:prstGeom>
          </p:spPr>
        </p:pic>
        <p:cxnSp>
          <p:nvCxnSpPr>
            <p:cNvPr id="13" name="Straight Arrow Connector 12"/>
            <p:cNvCxnSpPr/>
            <p:nvPr/>
          </p:nvCxnSpPr>
          <p:spPr>
            <a:xfrm>
              <a:off x="1630872" y="1580441"/>
              <a:ext cx="1391184" cy="8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626350" y="1887688"/>
              <a:ext cx="1391184" cy="8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descr="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021" y="1212326"/>
              <a:ext cx="587329" cy="587329"/>
            </a:xfrm>
            <a:prstGeom prst="rect">
              <a:avLst/>
            </a:prstGeom>
          </p:spPr>
        </p:pic>
        <p:sp>
          <p:nvSpPr>
            <p:cNvPr id="43" name="TextBox 42"/>
            <p:cNvSpPr txBox="1"/>
            <p:nvPr/>
          </p:nvSpPr>
          <p:spPr>
            <a:xfrm>
              <a:off x="936810" y="2205803"/>
              <a:ext cx="699230" cy="315423"/>
            </a:xfrm>
            <a:prstGeom prst="rect">
              <a:avLst/>
            </a:prstGeom>
            <a:noFill/>
          </p:spPr>
          <p:txBody>
            <a:bodyPr wrap="none" rtlCol="0">
              <a:spAutoFit/>
            </a:bodyPr>
            <a:lstStyle/>
            <a:p>
              <a:r>
                <a:rPr lang="en-US" sz="2133" dirty="0"/>
                <a:t>Clients</a:t>
              </a:r>
            </a:p>
          </p:txBody>
        </p:sp>
        <p:sp>
          <p:nvSpPr>
            <p:cNvPr id="44" name="TextBox 43"/>
            <p:cNvSpPr txBox="1"/>
            <p:nvPr/>
          </p:nvSpPr>
          <p:spPr>
            <a:xfrm>
              <a:off x="2815096" y="1986310"/>
              <a:ext cx="1060050" cy="315423"/>
            </a:xfrm>
            <a:prstGeom prst="rect">
              <a:avLst/>
            </a:prstGeom>
            <a:noFill/>
          </p:spPr>
          <p:txBody>
            <a:bodyPr wrap="none" rtlCol="0">
              <a:spAutoFit/>
            </a:bodyPr>
            <a:lstStyle/>
            <a:p>
              <a:r>
                <a:rPr lang="en-US" sz="2133" dirty="0"/>
                <a:t>Mainframe</a:t>
              </a:r>
            </a:p>
          </p:txBody>
        </p:sp>
      </p:grpSp>
      <p:grpSp>
        <p:nvGrpSpPr>
          <p:cNvPr id="5" name="Group 4"/>
          <p:cNvGrpSpPr/>
          <p:nvPr/>
        </p:nvGrpSpPr>
        <p:grpSpPr>
          <a:xfrm>
            <a:off x="7095985" y="1102553"/>
            <a:ext cx="3812596" cy="2241996"/>
            <a:chOff x="5321988" y="826915"/>
            <a:chExt cx="2859447" cy="1681497"/>
          </a:xfrm>
        </p:grpSpPr>
        <p:sp>
          <p:nvSpPr>
            <p:cNvPr id="6" name="TextBox 5"/>
            <p:cNvSpPr txBox="1"/>
            <p:nvPr/>
          </p:nvSpPr>
          <p:spPr>
            <a:xfrm>
              <a:off x="5865038" y="826915"/>
              <a:ext cx="1654250" cy="346249"/>
            </a:xfrm>
            <a:prstGeom prst="rect">
              <a:avLst/>
            </a:prstGeom>
            <a:noFill/>
          </p:spPr>
          <p:txBody>
            <a:bodyPr wrap="none" rtlCol="0">
              <a:spAutoFit/>
            </a:bodyPr>
            <a:lstStyle/>
            <a:p>
              <a:pPr algn="ctr"/>
              <a:r>
                <a:rPr lang="en-US" sz="2400" b="1" dirty="0"/>
                <a:t>Two-Tier Model</a:t>
              </a:r>
            </a:p>
          </p:txBody>
        </p:sp>
        <p:pic>
          <p:nvPicPr>
            <p:cNvPr id="17" name="Picture 16" descr="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148" y="1427130"/>
              <a:ext cx="587329" cy="587329"/>
            </a:xfrm>
            <a:prstGeom prst="rect">
              <a:avLst/>
            </a:prstGeom>
          </p:spPr>
        </p:pic>
        <p:pic>
          <p:nvPicPr>
            <p:cNvPr id="18" name="Picture 17"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705" y="1355035"/>
              <a:ext cx="731520" cy="731520"/>
            </a:xfrm>
            <a:prstGeom prst="rect">
              <a:avLst/>
            </a:prstGeom>
          </p:spPr>
        </p:pic>
        <p:cxnSp>
          <p:nvCxnSpPr>
            <p:cNvPr id="20" name="Straight Arrow Connector 19"/>
            <p:cNvCxnSpPr/>
            <p:nvPr/>
          </p:nvCxnSpPr>
          <p:spPr>
            <a:xfrm>
              <a:off x="5949477" y="1723413"/>
              <a:ext cx="140022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6355850" y="1461524"/>
              <a:ext cx="357309" cy="238575"/>
            </a:xfrm>
            <a:prstGeom prst="rect">
              <a:avLst/>
            </a:prstGeom>
            <a:noFill/>
          </p:spPr>
          <p:txBody>
            <a:bodyPr wrap="none" rtlCol="0">
              <a:spAutoFit/>
            </a:bodyPr>
            <a:lstStyle/>
            <a:p>
              <a:r>
                <a:rPr lang="en-US" sz="1467" dirty="0"/>
                <a:t>SQL</a:t>
              </a:r>
            </a:p>
          </p:txBody>
        </p:sp>
        <p:sp>
          <p:nvSpPr>
            <p:cNvPr id="46" name="TextBox 45"/>
            <p:cNvSpPr txBox="1"/>
            <p:nvPr/>
          </p:nvSpPr>
          <p:spPr>
            <a:xfrm>
              <a:off x="5321988" y="1918817"/>
              <a:ext cx="618680" cy="315423"/>
            </a:xfrm>
            <a:prstGeom prst="rect">
              <a:avLst/>
            </a:prstGeom>
            <a:noFill/>
          </p:spPr>
          <p:txBody>
            <a:bodyPr wrap="none" rtlCol="0">
              <a:spAutoFit/>
            </a:bodyPr>
            <a:lstStyle/>
            <a:p>
              <a:r>
                <a:rPr lang="en-US" sz="2133" dirty="0"/>
                <a:t>Client</a:t>
              </a:r>
            </a:p>
          </p:txBody>
        </p:sp>
        <p:sp>
          <p:nvSpPr>
            <p:cNvPr id="47" name="TextBox 46"/>
            <p:cNvSpPr txBox="1"/>
            <p:nvPr/>
          </p:nvSpPr>
          <p:spPr>
            <a:xfrm>
              <a:off x="7219008" y="1946816"/>
              <a:ext cx="962427" cy="561596"/>
            </a:xfrm>
            <a:prstGeom prst="rect">
              <a:avLst/>
            </a:prstGeom>
            <a:noFill/>
          </p:spPr>
          <p:txBody>
            <a:bodyPr wrap="none" rtlCol="0">
              <a:spAutoFit/>
            </a:bodyPr>
            <a:lstStyle/>
            <a:p>
              <a:pPr algn="ctr"/>
              <a:r>
                <a:rPr lang="en-US" sz="2133" dirty="0"/>
                <a:t>Database </a:t>
              </a:r>
            </a:p>
            <a:p>
              <a:pPr algn="ctr"/>
              <a:r>
                <a:rPr lang="en-US" sz="2133" dirty="0"/>
                <a:t>Servers</a:t>
              </a:r>
            </a:p>
          </p:txBody>
        </p:sp>
      </p:grpSp>
      <p:grpSp>
        <p:nvGrpSpPr>
          <p:cNvPr id="10" name="Group 9"/>
          <p:cNvGrpSpPr/>
          <p:nvPr/>
        </p:nvGrpSpPr>
        <p:grpSpPr>
          <a:xfrm>
            <a:off x="810649" y="3621153"/>
            <a:ext cx="4834118" cy="2095730"/>
            <a:chOff x="607986" y="2715865"/>
            <a:chExt cx="3625588" cy="1571798"/>
          </a:xfrm>
        </p:grpSpPr>
        <p:sp>
          <p:nvSpPr>
            <p:cNvPr id="7" name="TextBox 6"/>
            <p:cNvSpPr txBox="1"/>
            <p:nvPr/>
          </p:nvSpPr>
          <p:spPr>
            <a:xfrm>
              <a:off x="1301951" y="2715865"/>
              <a:ext cx="1803427" cy="346249"/>
            </a:xfrm>
            <a:prstGeom prst="rect">
              <a:avLst/>
            </a:prstGeom>
            <a:noFill/>
          </p:spPr>
          <p:txBody>
            <a:bodyPr wrap="none" rtlCol="0">
              <a:spAutoFit/>
            </a:bodyPr>
            <a:lstStyle/>
            <a:p>
              <a:r>
                <a:rPr lang="en-US" sz="2400" b="1" dirty="0"/>
                <a:t>Three-Tier Model</a:t>
              </a:r>
            </a:p>
          </p:txBody>
        </p:sp>
        <p:pic>
          <p:nvPicPr>
            <p:cNvPr id="22" name="Picture 21" descr="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678" y="3245170"/>
              <a:ext cx="587329" cy="587329"/>
            </a:xfrm>
            <a:prstGeom prst="rect">
              <a:avLst/>
            </a:prstGeom>
          </p:spPr>
        </p:pic>
        <p:pic>
          <p:nvPicPr>
            <p:cNvPr id="23" name="Picture 22"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8830" y="3100979"/>
              <a:ext cx="731520" cy="731520"/>
            </a:xfrm>
            <a:prstGeom prst="rect">
              <a:avLst/>
            </a:prstGeom>
          </p:spPr>
        </p:pic>
        <p:pic>
          <p:nvPicPr>
            <p:cNvPr id="24" name="Picture 23"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413" y="3100979"/>
              <a:ext cx="731520" cy="731520"/>
            </a:xfrm>
            <a:prstGeom prst="rect">
              <a:avLst/>
            </a:prstGeom>
          </p:spPr>
        </p:pic>
        <p:cxnSp>
          <p:nvCxnSpPr>
            <p:cNvPr id="26" name="Straight Arrow Connector 25"/>
            <p:cNvCxnSpPr>
              <a:stCxn id="22" idx="3"/>
            </p:cNvCxnSpPr>
            <p:nvPr/>
          </p:nvCxnSpPr>
          <p:spPr>
            <a:xfrm flipV="1">
              <a:off x="1286007" y="3538834"/>
              <a:ext cx="66305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516324" y="3554512"/>
              <a:ext cx="95673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07986" y="3776283"/>
              <a:ext cx="618679" cy="315423"/>
            </a:xfrm>
            <a:prstGeom prst="rect">
              <a:avLst/>
            </a:prstGeom>
            <a:noFill/>
          </p:spPr>
          <p:txBody>
            <a:bodyPr wrap="none" rtlCol="0">
              <a:spAutoFit/>
            </a:bodyPr>
            <a:lstStyle/>
            <a:p>
              <a:r>
                <a:rPr lang="en-US" sz="2133" dirty="0"/>
                <a:t>Client</a:t>
              </a:r>
            </a:p>
          </p:txBody>
        </p:sp>
        <p:sp>
          <p:nvSpPr>
            <p:cNvPr id="49" name="TextBox 48"/>
            <p:cNvSpPr txBox="1"/>
            <p:nvPr/>
          </p:nvSpPr>
          <p:spPr>
            <a:xfrm>
              <a:off x="1712944" y="3726067"/>
              <a:ext cx="1127953" cy="561596"/>
            </a:xfrm>
            <a:prstGeom prst="rect">
              <a:avLst/>
            </a:prstGeom>
            <a:noFill/>
          </p:spPr>
          <p:txBody>
            <a:bodyPr wrap="none" rtlCol="0">
              <a:spAutoFit/>
            </a:bodyPr>
            <a:lstStyle/>
            <a:p>
              <a:pPr algn="ctr"/>
              <a:r>
                <a:rPr lang="en-US" sz="2133" dirty="0"/>
                <a:t>Application </a:t>
              </a:r>
            </a:p>
            <a:p>
              <a:pPr algn="ctr"/>
              <a:r>
                <a:rPr lang="en-US" sz="2133" dirty="0"/>
                <a:t>Server</a:t>
              </a:r>
            </a:p>
          </p:txBody>
        </p:sp>
        <p:sp>
          <p:nvSpPr>
            <p:cNvPr id="50" name="TextBox 49"/>
            <p:cNvSpPr txBox="1"/>
            <p:nvPr/>
          </p:nvSpPr>
          <p:spPr>
            <a:xfrm>
              <a:off x="3271147" y="3712438"/>
              <a:ext cx="962427" cy="561596"/>
            </a:xfrm>
            <a:prstGeom prst="rect">
              <a:avLst/>
            </a:prstGeom>
            <a:noFill/>
          </p:spPr>
          <p:txBody>
            <a:bodyPr wrap="none" rtlCol="0">
              <a:spAutoFit/>
            </a:bodyPr>
            <a:lstStyle/>
            <a:p>
              <a:pPr algn="ctr"/>
              <a:r>
                <a:rPr lang="en-US" sz="2133" dirty="0"/>
                <a:t>Database </a:t>
              </a:r>
            </a:p>
            <a:p>
              <a:pPr algn="ctr"/>
              <a:r>
                <a:rPr lang="en-US" sz="2133" dirty="0"/>
                <a:t>Servers</a:t>
              </a:r>
            </a:p>
          </p:txBody>
        </p:sp>
        <p:sp>
          <p:nvSpPr>
            <p:cNvPr id="51" name="TextBox 50"/>
            <p:cNvSpPr txBox="1"/>
            <p:nvPr/>
          </p:nvSpPr>
          <p:spPr>
            <a:xfrm>
              <a:off x="2610573" y="3158416"/>
              <a:ext cx="793054" cy="407900"/>
            </a:xfrm>
            <a:prstGeom prst="rect">
              <a:avLst/>
            </a:prstGeom>
            <a:noFill/>
          </p:spPr>
          <p:txBody>
            <a:bodyPr wrap="none" rtlCol="0">
              <a:spAutoFit/>
            </a:bodyPr>
            <a:lstStyle/>
            <a:p>
              <a:pPr algn="ctr"/>
              <a:r>
                <a:rPr lang="en-US" sz="1467" dirty="0"/>
                <a:t>SQL, ODBC,</a:t>
              </a:r>
            </a:p>
            <a:p>
              <a:pPr algn="ctr"/>
              <a:r>
                <a:rPr lang="en-US" sz="1467" dirty="0"/>
                <a:t> JDBC</a:t>
              </a:r>
            </a:p>
          </p:txBody>
        </p:sp>
        <p:sp>
          <p:nvSpPr>
            <p:cNvPr id="52" name="TextBox 51"/>
            <p:cNvSpPr txBox="1"/>
            <p:nvPr/>
          </p:nvSpPr>
          <p:spPr>
            <a:xfrm>
              <a:off x="1376699" y="3162789"/>
              <a:ext cx="510573" cy="407900"/>
            </a:xfrm>
            <a:prstGeom prst="rect">
              <a:avLst/>
            </a:prstGeom>
            <a:noFill/>
          </p:spPr>
          <p:txBody>
            <a:bodyPr wrap="none" rtlCol="0">
              <a:spAutoFit/>
            </a:bodyPr>
            <a:lstStyle/>
            <a:p>
              <a:r>
                <a:rPr lang="en-US" sz="1467" dirty="0"/>
                <a:t>HTTP, </a:t>
              </a:r>
            </a:p>
            <a:p>
              <a:pPr algn="ctr"/>
              <a:r>
                <a:rPr lang="en-US" sz="1467" dirty="0"/>
                <a:t>RPC</a:t>
              </a:r>
            </a:p>
          </p:txBody>
        </p:sp>
      </p:grpSp>
      <p:grpSp>
        <p:nvGrpSpPr>
          <p:cNvPr id="16" name="Group 15"/>
          <p:cNvGrpSpPr/>
          <p:nvPr/>
        </p:nvGrpSpPr>
        <p:grpSpPr>
          <a:xfrm>
            <a:off x="6268957" y="3618525"/>
            <a:ext cx="5203331" cy="2456579"/>
            <a:chOff x="4796718" y="2726668"/>
            <a:chExt cx="3902498" cy="1842434"/>
          </a:xfrm>
        </p:grpSpPr>
        <p:cxnSp>
          <p:nvCxnSpPr>
            <p:cNvPr id="37" name="Straight Arrow Connector 36"/>
            <p:cNvCxnSpPr/>
            <p:nvPr/>
          </p:nvCxnSpPr>
          <p:spPr>
            <a:xfrm>
              <a:off x="6477000" y="3800594"/>
              <a:ext cx="352216"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4796718" y="2726668"/>
              <a:ext cx="3902498" cy="1842434"/>
              <a:chOff x="4796718" y="2726668"/>
              <a:chExt cx="3902498" cy="1842434"/>
            </a:xfrm>
          </p:grpSpPr>
          <p:sp>
            <p:nvSpPr>
              <p:cNvPr id="8" name="TextBox 7"/>
              <p:cNvSpPr txBox="1"/>
              <p:nvPr/>
            </p:nvSpPr>
            <p:spPr>
              <a:xfrm>
                <a:off x="5929721" y="2726668"/>
                <a:ext cx="1404472" cy="346249"/>
              </a:xfrm>
              <a:prstGeom prst="rect">
                <a:avLst/>
              </a:prstGeom>
              <a:noFill/>
            </p:spPr>
            <p:txBody>
              <a:bodyPr wrap="none" rtlCol="0">
                <a:spAutoFit/>
              </a:bodyPr>
              <a:lstStyle/>
              <a:p>
                <a:r>
                  <a:rPr lang="en-US" sz="2400" b="1" dirty="0"/>
                  <a:t>N-Tier</a:t>
                </a:r>
                <a:r>
                  <a:rPr lang="en-US" sz="2400" dirty="0"/>
                  <a:t> </a:t>
                </a:r>
                <a:r>
                  <a:rPr lang="en-US" sz="2400" b="1" dirty="0"/>
                  <a:t>Model</a:t>
                </a:r>
              </a:p>
            </p:txBody>
          </p:sp>
          <p:pic>
            <p:nvPicPr>
              <p:cNvPr id="29" name="Picture 28" descr="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1658" y="3491252"/>
                <a:ext cx="587329" cy="587329"/>
              </a:xfrm>
              <a:prstGeom prst="rect">
                <a:avLst/>
              </a:prstGeom>
            </p:spPr>
          </p:pic>
          <p:pic>
            <p:nvPicPr>
              <p:cNvPr id="30" name="Picture 29"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9846" y="3434834"/>
                <a:ext cx="731520" cy="731520"/>
              </a:xfrm>
              <a:prstGeom prst="rect">
                <a:avLst/>
              </a:prstGeom>
            </p:spPr>
          </p:pic>
          <p:pic>
            <p:nvPicPr>
              <p:cNvPr id="31" name="Picture 30"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755" y="3434834"/>
                <a:ext cx="731520" cy="731520"/>
              </a:xfrm>
              <a:prstGeom prst="rect">
                <a:avLst/>
              </a:prstGeom>
            </p:spPr>
          </p:pic>
          <p:pic>
            <p:nvPicPr>
              <p:cNvPr id="32" name="Picture 31"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73" y="3434834"/>
                <a:ext cx="731520" cy="731520"/>
              </a:xfrm>
              <a:prstGeom prst="rect">
                <a:avLst/>
              </a:prstGeom>
            </p:spPr>
          </p:pic>
          <p:cxnSp>
            <p:nvCxnSpPr>
              <p:cNvPr id="34" name="Straight Arrow Connector 33"/>
              <p:cNvCxnSpPr/>
              <p:nvPr/>
            </p:nvCxnSpPr>
            <p:spPr>
              <a:xfrm>
                <a:off x="5428987" y="3784916"/>
                <a:ext cx="556946"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306733" y="3800594"/>
                <a:ext cx="64346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96718" y="4022365"/>
                <a:ext cx="618680" cy="315423"/>
              </a:xfrm>
              <a:prstGeom prst="rect">
                <a:avLst/>
              </a:prstGeom>
              <a:noFill/>
            </p:spPr>
            <p:txBody>
              <a:bodyPr wrap="none" rtlCol="0">
                <a:spAutoFit/>
              </a:bodyPr>
              <a:lstStyle/>
              <a:p>
                <a:r>
                  <a:rPr lang="en-US" sz="2133" dirty="0"/>
                  <a:t>Client</a:t>
                </a:r>
              </a:p>
            </p:txBody>
          </p:sp>
          <p:sp>
            <p:nvSpPr>
              <p:cNvPr id="54" name="TextBox 53"/>
              <p:cNvSpPr txBox="1"/>
              <p:nvPr/>
            </p:nvSpPr>
            <p:spPr>
              <a:xfrm>
                <a:off x="6128187" y="4007506"/>
                <a:ext cx="1127954" cy="561596"/>
              </a:xfrm>
              <a:prstGeom prst="rect">
                <a:avLst/>
              </a:prstGeom>
              <a:noFill/>
            </p:spPr>
            <p:txBody>
              <a:bodyPr wrap="none" rtlCol="0">
                <a:spAutoFit/>
              </a:bodyPr>
              <a:lstStyle/>
              <a:p>
                <a:pPr algn="ctr"/>
                <a:r>
                  <a:rPr lang="en-US" sz="2133" dirty="0"/>
                  <a:t>Application </a:t>
                </a:r>
              </a:p>
              <a:p>
                <a:pPr algn="ctr"/>
                <a:r>
                  <a:rPr lang="en-US" sz="2133" dirty="0"/>
                  <a:t>Servers</a:t>
                </a:r>
              </a:p>
            </p:txBody>
          </p:sp>
          <p:sp>
            <p:nvSpPr>
              <p:cNvPr id="55" name="TextBox 54"/>
              <p:cNvSpPr txBox="1"/>
              <p:nvPr/>
            </p:nvSpPr>
            <p:spPr>
              <a:xfrm>
                <a:off x="5941757" y="3119319"/>
                <a:ext cx="505090" cy="407900"/>
              </a:xfrm>
              <a:prstGeom prst="rect">
                <a:avLst/>
              </a:prstGeom>
              <a:noFill/>
            </p:spPr>
            <p:txBody>
              <a:bodyPr wrap="none" rtlCol="0">
                <a:spAutoFit/>
              </a:bodyPr>
              <a:lstStyle/>
              <a:p>
                <a:pPr algn="ctr"/>
                <a:r>
                  <a:rPr lang="en-US" sz="1467" dirty="0"/>
                  <a:t>Web </a:t>
                </a:r>
              </a:p>
              <a:p>
                <a:pPr algn="ctr"/>
                <a:r>
                  <a:rPr lang="en-US" sz="1467" dirty="0"/>
                  <a:t>Server</a:t>
                </a:r>
              </a:p>
            </p:txBody>
          </p:sp>
          <p:sp>
            <p:nvSpPr>
              <p:cNvPr id="56" name="TextBox 55"/>
              <p:cNvSpPr txBox="1"/>
              <p:nvPr/>
            </p:nvSpPr>
            <p:spPr>
              <a:xfrm>
                <a:off x="6678038" y="3288886"/>
                <a:ext cx="825659" cy="238575"/>
              </a:xfrm>
              <a:prstGeom prst="rect">
                <a:avLst/>
              </a:prstGeom>
              <a:noFill/>
            </p:spPr>
            <p:txBody>
              <a:bodyPr wrap="none" rtlCol="0">
                <a:spAutoFit/>
              </a:bodyPr>
              <a:lstStyle/>
              <a:p>
                <a:pPr algn="ctr"/>
                <a:r>
                  <a:rPr lang="en-US" sz="1467" dirty="0"/>
                  <a:t>Middleware</a:t>
                </a:r>
              </a:p>
            </p:txBody>
          </p:sp>
          <p:sp>
            <p:nvSpPr>
              <p:cNvPr id="57" name="TextBox 56"/>
              <p:cNvSpPr txBox="1"/>
              <p:nvPr/>
            </p:nvSpPr>
            <p:spPr>
              <a:xfrm>
                <a:off x="7736789" y="4007505"/>
                <a:ext cx="962427" cy="561596"/>
              </a:xfrm>
              <a:prstGeom prst="rect">
                <a:avLst/>
              </a:prstGeom>
              <a:noFill/>
            </p:spPr>
            <p:txBody>
              <a:bodyPr wrap="none" rtlCol="0">
                <a:spAutoFit/>
              </a:bodyPr>
              <a:lstStyle/>
              <a:p>
                <a:pPr algn="ctr"/>
                <a:r>
                  <a:rPr lang="en-US" sz="2133" dirty="0"/>
                  <a:t>Database </a:t>
                </a:r>
              </a:p>
              <a:p>
                <a:pPr algn="ctr"/>
                <a:r>
                  <a:rPr lang="en-US" sz="2133" dirty="0"/>
                  <a:t>Servers</a:t>
                </a:r>
              </a:p>
            </p:txBody>
          </p:sp>
        </p:grpSp>
      </p:grpSp>
    </p:spTree>
    <p:extLst>
      <p:ext uri="{BB962C8B-B14F-4D97-AF65-F5344CB8AC3E}">
        <p14:creationId xmlns:p14="http://schemas.microsoft.com/office/powerpoint/2010/main" val="14064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Services Model</a:t>
            </a:r>
            <a:endParaRPr lang="en-US" dirty="0"/>
          </a:p>
        </p:txBody>
      </p:sp>
      <p:pic>
        <p:nvPicPr>
          <p:cNvPr id="7" name="Picture 6" descr="Traditional-Serv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525" y="2376645"/>
            <a:ext cx="1382555" cy="1382555"/>
          </a:xfrm>
          <a:prstGeom prst="rect">
            <a:avLst/>
          </a:prstGeom>
        </p:spPr>
      </p:pic>
      <p:sp>
        <p:nvSpPr>
          <p:cNvPr id="13" name="TextBox 12"/>
          <p:cNvSpPr txBox="1"/>
          <p:nvPr/>
        </p:nvSpPr>
        <p:spPr>
          <a:xfrm>
            <a:off x="1519751" y="2150943"/>
            <a:ext cx="1471365" cy="420564"/>
          </a:xfrm>
          <a:prstGeom prst="rect">
            <a:avLst/>
          </a:prstGeom>
          <a:noFill/>
        </p:spPr>
        <p:txBody>
          <a:bodyPr wrap="none" rtlCol="0">
            <a:spAutoFit/>
          </a:bodyPr>
          <a:lstStyle/>
          <a:p>
            <a:r>
              <a:rPr lang="en-US" sz="2133" dirty="0"/>
              <a:t>Web Server</a:t>
            </a:r>
          </a:p>
        </p:txBody>
      </p:sp>
      <p:pic>
        <p:nvPicPr>
          <p:cNvPr id="14" name="Picture 13" descr="Traditional-Serv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548" y="2376645"/>
            <a:ext cx="1382555" cy="1382555"/>
          </a:xfrm>
          <a:prstGeom prst="rect">
            <a:avLst/>
          </a:prstGeom>
        </p:spPr>
      </p:pic>
      <p:sp>
        <p:nvSpPr>
          <p:cNvPr id="15" name="TextBox 14"/>
          <p:cNvSpPr txBox="1"/>
          <p:nvPr/>
        </p:nvSpPr>
        <p:spPr>
          <a:xfrm>
            <a:off x="4915674" y="2150943"/>
            <a:ext cx="2213939" cy="420564"/>
          </a:xfrm>
          <a:prstGeom prst="rect">
            <a:avLst/>
          </a:prstGeom>
          <a:noFill/>
        </p:spPr>
        <p:txBody>
          <a:bodyPr wrap="none" rtlCol="0">
            <a:spAutoFit/>
          </a:bodyPr>
          <a:lstStyle/>
          <a:p>
            <a:r>
              <a:rPr lang="en-US" sz="2133" dirty="0"/>
              <a:t>Application Server</a:t>
            </a:r>
          </a:p>
        </p:txBody>
      </p:sp>
      <p:pic>
        <p:nvPicPr>
          <p:cNvPr id="16" name="Picture 15" descr="Traditional-Serv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909" y="2376645"/>
            <a:ext cx="1382555" cy="1382555"/>
          </a:xfrm>
          <a:prstGeom prst="rect">
            <a:avLst/>
          </a:prstGeom>
        </p:spPr>
      </p:pic>
      <p:sp>
        <p:nvSpPr>
          <p:cNvPr id="17" name="TextBox 16"/>
          <p:cNvSpPr txBox="1"/>
          <p:nvPr/>
        </p:nvSpPr>
        <p:spPr>
          <a:xfrm>
            <a:off x="8782153" y="2150943"/>
            <a:ext cx="1993238" cy="420564"/>
          </a:xfrm>
          <a:prstGeom prst="rect">
            <a:avLst/>
          </a:prstGeom>
          <a:noFill/>
        </p:spPr>
        <p:txBody>
          <a:bodyPr wrap="none" rtlCol="0">
            <a:spAutoFit/>
          </a:bodyPr>
          <a:lstStyle/>
          <a:p>
            <a:r>
              <a:rPr lang="en-US" sz="2133" dirty="0"/>
              <a:t>Database Server</a:t>
            </a:r>
          </a:p>
        </p:txBody>
      </p:sp>
      <p:cxnSp>
        <p:nvCxnSpPr>
          <p:cNvPr id="20" name="Straight Arrow Connector 19"/>
          <p:cNvCxnSpPr>
            <a:stCxn id="7" idx="3"/>
            <a:endCxn id="14" idx="1"/>
          </p:cNvCxnSpPr>
          <p:nvPr/>
        </p:nvCxnSpPr>
        <p:spPr>
          <a:xfrm>
            <a:off x="3054081" y="3067923"/>
            <a:ext cx="225246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4" idx="3"/>
            <a:endCxn id="16" idx="1"/>
          </p:cNvCxnSpPr>
          <p:nvPr/>
        </p:nvCxnSpPr>
        <p:spPr>
          <a:xfrm>
            <a:off x="6689103" y="3067923"/>
            <a:ext cx="255080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483291" y="3609222"/>
            <a:ext cx="1660647" cy="338554"/>
          </a:xfrm>
          <a:prstGeom prst="rect">
            <a:avLst/>
          </a:prstGeom>
          <a:noFill/>
        </p:spPr>
        <p:txBody>
          <a:bodyPr wrap="none" rtlCol="0">
            <a:spAutoFit/>
          </a:bodyPr>
          <a:lstStyle/>
          <a:p>
            <a:r>
              <a:rPr lang="en-US" sz="1600" dirty="0"/>
              <a:t>Serves web pages</a:t>
            </a:r>
          </a:p>
        </p:txBody>
      </p:sp>
      <p:sp>
        <p:nvSpPr>
          <p:cNvPr id="24" name="TextBox 23"/>
          <p:cNvSpPr txBox="1"/>
          <p:nvPr/>
        </p:nvSpPr>
        <p:spPr>
          <a:xfrm>
            <a:off x="4915674" y="3609221"/>
            <a:ext cx="2596865" cy="1077218"/>
          </a:xfrm>
          <a:prstGeom prst="rect">
            <a:avLst/>
          </a:prstGeom>
          <a:noFill/>
        </p:spPr>
        <p:txBody>
          <a:bodyPr wrap="none" rtlCol="0">
            <a:spAutoFit/>
          </a:bodyPr>
          <a:lstStyle/>
          <a:p>
            <a:pPr marL="228594" indent="-228594">
              <a:buFont typeface="Arial" panose="020B0604020202020204" pitchFamily="34" charset="0"/>
              <a:buChar char="•"/>
            </a:pPr>
            <a:r>
              <a:rPr lang="en-US" sz="1600" dirty="0"/>
              <a:t>Implements business logic</a:t>
            </a:r>
          </a:p>
          <a:p>
            <a:pPr marL="228594" indent="-228594">
              <a:buFont typeface="Arial" panose="020B0604020202020204" pitchFamily="34" charset="0"/>
              <a:buChar char="•"/>
            </a:pPr>
            <a:r>
              <a:rPr lang="en-US" sz="1600" dirty="0"/>
              <a:t>Manipulates data</a:t>
            </a:r>
          </a:p>
          <a:p>
            <a:pPr marL="228594" indent="-228594">
              <a:buFont typeface="Arial" panose="020B0604020202020204" pitchFamily="34" charset="0"/>
              <a:buChar char="•"/>
            </a:pPr>
            <a:r>
              <a:rPr lang="en-US" sz="1600" dirty="0"/>
              <a:t>Data mining</a:t>
            </a:r>
          </a:p>
          <a:p>
            <a:endParaRPr lang="en-US" sz="1600" dirty="0"/>
          </a:p>
        </p:txBody>
      </p:sp>
      <p:sp>
        <p:nvSpPr>
          <p:cNvPr id="25" name="TextBox 24"/>
          <p:cNvSpPr txBox="1"/>
          <p:nvPr/>
        </p:nvSpPr>
        <p:spPr>
          <a:xfrm>
            <a:off x="8782153" y="3609222"/>
            <a:ext cx="2158220" cy="1323439"/>
          </a:xfrm>
          <a:prstGeom prst="rect">
            <a:avLst/>
          </a:prstGeom>
          <a:noFill/>
        </p:spPr>
        <p:txBody>
          <a:bodyPr wrap="none" rtlCol="0">
            <a:spAutoFit/>
          </a:bodyPr>
          <a:lstStyle/>
          <a:p>
            <a:pPr marL="228594" indent="-228594">
              <a:buFont typeface="Arial" panose="020B0604020202020204" pitchFamily="34" charset="0"/>
              <a:buChar char="•"/>
            </a:pPr>
            <a:r>
              <a:rPr lang="en-US" sz="1600" dirty="0"/>
              <a:t>Accesses data store</a:t>
            </a:r>
          </a:p>
          <a:p>
            <a:pPr marL="228594" indent="-228594">
              <a:buFont typeface="Arial" panose="020B0604020202020204" pitchFamily="34" charset="0"/>
              <a:buChar char="•"/>
            </a:pPr>
            <a:r>
              <a:rPr lang="en-US" sz="1600" dirty="0"/>
              <a:t>High transaction rate</a:t>
            </a:r>
          </a:p>
          <a:p>
            <a:pPr marL="228594" indent="-228594">
              <a:buFont typeface="Arial" panose="020B0604020202020204" pitchFamily="34" charset="0"/>
              <a:buChar char="•"/>
            </a:pPr>
            <a:r>
              <a:rPr lang="en-US" sz="1600" dirty="0"/>
              <a:t>High bandwidth</a:t>
            </a:r>
          </a:p>
          <a:p>
            <a:pPr marL="228594" indent="-228594">
              <a:buFont typeface="Arial" panose="020B0604020202020204" pitchFamily="34" charset="0"/>
              <a:buChar char="•"/>
            </a:pPr>
            <a:r>
              <a:rPr lang="en-US" sz="1600" dirty="0"/>
              <a:t>Low latency</a:t>
            </a:r>
          </a:p>
          <a:p>
            <a:endParaRPr lang="en-US" sz="1600" dirty="0"/>
          </a:p>
        </p:txBody>
      </p:sp>
    </p:spTree>
    <p:extLst>
      <p:ext uri="{BB962C8B-B14F-4D97-AF65-F5344CB8AC3E}">
        <p14:creationId xmlns:p14="http://schemas.microsoft.com/office/powerpoint/2010/main" val="41292714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Amazon EC2</a:t>
            </a:r>
            <a:endParaRPr lang="en-US" dirty="0"/>
          </a:p>
        </p:txBody>
      </p:sp>
    </p:spTree>
    <p:extLst>
      <p:ext uri="{BB962C8B-B14F-4D97-AF65-F5344CB8AC3E}">
        <p14:creationId xmlns:p14="http://schemas.microsoft.com/office/powerpoint/2010/main" val="36110585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572027" y="167399"/>
            <a:ext cx="1461216" cy="1333061"/>
            <a:chOff x="7929020" y="125549"/>
            <a:chExt cx="1095912" cy="999796"/>
          </a:xfrm>
        </p:grpSpPr>
        <p:sp>
          <p:nvSpPr>
            <p:cNvPr id="6" name="Rounded Rectangle 5"/>
            <p:cNvSpPr/>
            <p:nvPr/>
          </p:nvSpPr>
          <p:spPr bwMode="auto">
            <a:xfrm>
              <a:off x="7929020" y="125549"/>
              <a:ext cx="1095912" cy="999796"/>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7" name="Picture 3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36628" y="219653"/>
              <a:ext cx="670209" cy="796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AMI Types - Storage for the Root Device</a:t>
            </a:r>
            <a:endParaRPr lang="en-US" dirty="0"/>
          </a:p>
        </p:txBody>
      </p:sp>
      <p:graphicFrame>
        <p:nvGraphicFramePr>
          <p:cNvPr id="4" name="Content Placeholder 3"/>
          <p:cNvGraphicFramePr>
            <a:graphicFrameLocks noGrp="1"/>
          </p:cNvGraphicFramePr>
          <p:nvPr>
            <p:ph idx="4294967295"/>
            <p:extLst/>
          </p:nvPr>
        </p:nvGraphicFramePr>
        <p:xfrm>
          <a:off x="760413" y="1843088"/>
          <a:ext cx="11431587" cy="3376612"/>
        </p:xfrm>
        <a:graphic>
          <a:graphicData uri="http://schemas.openxmlformats.org/drawingml/2006/table">
            <a:tbl>
              <a:tblPr firstRow="1" bandRow="1">
                <a:tableStyleId>{5C22544A-7EE6-4342-B048-85BDC9FD1C3A}</a:tableStyleId>
              </a:tblPr>
              <a:tblGrid>
                <a:gridCol w="2089076">
                  <a:extLst>
                    <a:ext uri="{9D8B030D-6E8A-4147-A177-3AD203B41FA5}">
                      <a16:colId xmlns:a16="http://schemas.microsoft.com/office/drawing/2014/main" val="20000"/>
                    </a:ext>
                  </a:extLst>
                </a:gridCol>
                <a:gridCol w="5001416">
                  <a:extLst>
                    <a:ext uri="{9D8B030D-6E8A-4147-A177-3AD203B41FA5}">
                      <a16:colId xmlns:a16="http://schemas.microsoft.com/office/drawing/2014/main" val="20001"/>
                    </a:ext>
                  </a:extLst>
                </a:gridCol>
                <a:gridCol w="4341183">
                  <a:extLst>
                    <a:ext uri="{9D8B030D-6E8A-4147-A177-3AD203B41FA5}">
                      <a16:colId xmlns:a16="http://schemas.microsoft.com/office/drawing/2014/main" val="20002"/>
                    </a:ext>
                  </a:extLst>
                </a:gridCol>
              </a:tblGrid>
              <a:tr h="406400">
                <a:tc>
                  <a:txBody>
                    <a:bodyPr/>
                    <a:lstStyle/>
                    <a:p>
                      <a:r>
                        <a:rPr lang="en-US" sz="1900" dirty="0">
                          <a:solidFill>
                            <a:schemeClr val="bg1"/>
                          </a:solidFill>
                        </a:rPr>
                        <a:t>Characteristic</a:t>
                      </a:r>
                    </a:p>
                  </a:txBody>
                  <a:tcPr marL="121920" marR="121920" marT="60960" marB="60960"/>
                </a:tc>
                <a:tc>
                  <a:txBody>
                    <a:bodyPr/>
                    <a:lstStyle/>
                    <a:p>
                      <a:r>
                        <a:rPr lang="en-US" sz="1900" dirty="0"/>
                        <a:t>Amazon EBS-Backed</a:t>
                      </a:r>
                    </a:p>
                  </a:txBody>
                  <a:tcPr marL="121920" marR="121920" marT="60960" marB="60960"/>
                </a:tc>
                <a:tc>
                  <a:txBody>
                    <a:bodyPr/>
                    <a:lstStyle/>
                    <a:p>
                      <a:r>
                        <a:rPr lang="en-US" sz="1900" dirty="0"/>
                        <a:t>Amazon Instance</a:t>
                      </a:r>
                      <a:r>
                        <a:rPr lang="en-US" sz="1900" baseline="0" dirty="0"/>
                        <a:t> Store-Backed</a:t>
                      </a:r>
                      <a:endParaRPr lang="en-US" sz="1900" dirty="0"/>
                    </a:p>
                  </a:txBody>
                  <a:tcPr marL="121920" marR="121920" marT="60960" marB="60960"/>
                </a:tc>
                <a:extLst>
                  <a:ext uri="{0D108BD9-81ED-4DB2-BD59-A6C34878D82A}">
                    <a16:rowId xmlns:a16="http://schemas.microsoft.com/office/drawing/2014/main" val="10000"/>
                  </a:ext>
                </a:extLst>
              </a:tr>
              <a:tr h="406400">
                <a:tc>
                  <a:txBody>
                    <a:bodyPr/>
                    <a:lstStyle/>
                    <a:p>
                      <a:r>
                        <a:rPr lang="en-US" sz="1900" b="1" dirty="0">
                          <a:solidFill>
                            <a:schemeClr val="bg1"/>
                          </a:solidFill>
                        </a:rPr>
                        <a:t>Boot time</a:t>
                      </a:r>
                    </a:p>
                  </a:txBody>
                  <a:tcPr marL="121920" marR="121920" marT="60960" marB="60960">
                    <a:solidFill>
                      <a:schemeClr val="accent1"/>
                    </a:solidFill>
                  </a:tcPr>
                </a:tc>
                <a:tc>
                  <a:txBody>
                    <a:bodyPr/>
                    <a:lstStyle/>
                    <a:p>
                      <a:r>
                        <a:rPr lang="en-US" sz="1600" dirty="0"/>
                        <a:t>Usually &lt; 1 minute</a:t>
                      </a:r>
                    </a:p>
                  </a:txBody>
                  <a:tcPr marL="121920" marR="121920" marT="60960" marB="60960"/>
                </a:tc>
                <a:tc>
                  <a:txBody>
                    <a:bodyPr/>
                    <a:lstStyle/>
                    <a:p>
                      <a:r>
                        <a:rPr lang="en-US" sz="1600" dirty="0"/>
                        <a:t>Usually &lt; 5 minutes</a:t>
                      </a:r>
                    </a:p>
                  </a:txBody>
                  <a:tcPr marL="121920" marR="121920" marT="60960" marB="60960"/>
                </a:tc>
                <a:extLst>
                  <a:ext uri="{0D108BD9-81ED-4DB2-BD59-A6C34878D82A}">
                    <a16:rowId xmlns:a16="http://schemas.microsoft.com/office/drawing/2014/main" val="10001"/>
                  </a:ext>
                </a:extLst>
              </a:tr>
              <a:tr h="406400">
                <a:tc>
                  <a:txBody>
                    <a:bodyPr/>
                    <a:lstStyle/>
                    <a:p>
                      <a:r>
                        <a:rPr lang="en-US" sz="1900" b="1" dirty="0">
                          <a:solidFill>
                            <a:schemeClr val="bg1"/>
                          </a:solidFill>
                        </a:rPr>
                        <a:t>Size limit</a:t>
                      </a:r>
                    </a:p>
                  </a:txBody>
                  <a:tcPr marL="121920" marR="121920" marT="60960" marB="60960">
                    <a:solidFill>
                      <a:schemeClr val="accent1"/>
                    </a:solidFill>
                  </a:tcPr>
                </a:tc>
                <a:tc>
                  <a:txBody>
                    <a:bodyPr/>
                    <a:lstStyle/>
                    <a:p>
                      <a:r>
                        <a:rPr lang="en-US" sz="1600" dirty="0"/>
                        <a:t>16 </a:t>
                      </a:r>
                      <a:r>
                        <a:rPr lang="en-US" sz="1600" dirty="0" err="1"/>
                        <a:t>TiB</a:t>
                      </a:r>
                      <a:endParaRPr lang="en-US" sz="1600" dirty="0"/>
                    </a:p>
                  </a:txBody>
                  <a:tcPr marL="121920" marR="121920" marT="60960" marB="60960"/>
                </a:tc>
                <a:tc>
                  <a:txBody>
                    <a:bodyPr/>
                    <a:lstStyle/>
                    <a:p>
                      <a:r>
                        <a:rPr lang="en-US" sz="1600" dirty="0"/>
                        <a:t>10 </a:t>
                      </a:r>
                      <a:r>
                        <a:rPr lang="en-US" sz="1600" dirty="0" err="1"/>
                        <a:t>GiB</a:t>
                      </a:r>
                      <a:endParaRPr lang="en-US" sz="1600" dirty="0"/>
                    </a:p>
                  </a:txBody>
                  <a:tcPr marL="121920" marR="121920" marT="60960" marB="60960"/>
                </a:tc>
                <a:extLst>
                  <a:ext uri="{0D108BD9-81ED-4DB2-BD59-A6C34878D82A}">
                    <a16:rowId xmlns:a16="http://schemas.microsoft.com/office/drawing/2014/main" val="10002"/>
                  </a:ext>
                </a:extLst>
              </a:tr>
              <a:tr h="853440">
                <a:tc>
                  <a:txBody>
                    <a:bodyPr/>
                    <a:lstStyle/>
                    <a:p>
                      <a:r>
                        <a:rPr lang="en-US" sz="1900" b="1" dirty="0">
                          <a:solidFill>
                            <a:schemeClr val="bg1"/>
                          </a:solidFill>
                        </a:rPr>
                        <a:t>Data persistence</a:t>
                      </a:r>
                    </a:p>
                  </a:txBody>
                  <a:tcPr marL="121920" marR="121920" marT="60960" marB="60960">
                    <a:solidFill>
                      <a:schemeClr val="accent1"/>
                    </a:solidFill>
                  </a:tcPr>
                </a:tc>
                <a:tc>
                  <a:txBody>
                    <a:bodyPr/>
                    <a:lstStyle/>
                    <a:p>
                      <a:r>
                        <a:rPr lang="en-US" sz="1600" dirty="0"/>
                        <a:t>The root volume is deleted when the instance terminates.</a:t>
                      </a:r>
                      <a:r>
                        <a:rPr lang="en-US" sz="1600" baseline="0" dirty="0"/>
                        <a:t> </a:t>
                      </a:r>
                      <a:r>
                        <a:rPr lang="en-US" sz="1600" dirty="0"/>
                        <a:t>Data on any other Amazon EBS volumes persists after the instance is terminated. </a:t>
                      </a:r>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Data on any instance store volumes persists only during the life of the instance.</a:t>
                      </a:r>
                    </a:p>
                  </a:txBody>
                  <a:tcPr marL="121920" marR="121920" marT="60960" marB="60960"/>
                </a:tc>
                <a:extLst>
                  <a:ext uri="{0D108BD9-81ED-4DB2-BD59-A6C34878D82A}">
                    <a16:rowId xmlns:a16="http://schemas.microsoft.com/office/drawing/2014/main" val="10003"/>
                  </a:ext>
                </a:extLst>
              </a:tr>
              <a:tr h="651451">
                <a:tc>
                  <a:txBody>
                    <a:bodyPr/>
                    <a:lstStyle/>
                    <a:p>
                      <a:r>
                        <a:rPr lang="en-US" sz="1900" b="1" dirty="0">
                          <a:solidFill>
                            <a:schemeClr val="bg1"/>
                          </a:solidFill>
                        </a:rPr>
                        <a:t>Charges</a:t>
                      </a:r>
                    </a:p>
                  </a:txBody>
                  <a:tcPr marL="121920" marR="121920" marT="60960" marB="60960">
                    <a:solidFill>
                      <a:schemeClr val="accent1"/>
                    </a:solidFill>
                  </a:tcPr>
                </a:tc>
                <a:tc>
                  <a:txBody>
                    <a:bodyPr/>
                    <a:lstStyle/>
                    <a:p>
                      <a:r>
                        <a:rPr lang="en-US" sz="1600" dirty="0"/>
                        <a:t>Instance usage, Amazon EBS volume usage, and storing your AMI as an Amazon EBS snapshot.</a:t>
                      </a:r>
                    </a:p>
                  </a:txBody>
                  <a:tcPr marL="121920" marR="121920" marT="60960" marB="60960"/>
                </a:tc>
                <a:tc>
                  <a:txBody>
                    <a:bodyPr/>
                    <a:lstStyle/>
                    <a:p>
                      <a:r>
                        <a:rPr lang="en-US" sz="1600" dirty="0"/>
                        <a:t>Instance usage and storing your AMI in Amazon S3.</a:t>
                      </a:r>
                    </a:p>
                  </a:txBody>
                  <a:tcPr marL="121920" marR="121920" marT="60960" marB="60960"/>
                </a:tc>
                <a:extLst>
                  <a:ext uri="{0D108BD9-81ED-4DB2-BD59-A6C34878D82A}">
                    <a16:rowId xmlns:a16="http://schemas.microsoft.com/office/drawing/2014/main" val="10004"/>
                  </a:ext>
                </a:extLst>
              </a:tr>
              <a:tr h="651451">
                <a:tc>
                  <a:txBody>
                    <a:bodyPr/>
                    <a:lstStyle/>
                    <a:p>
                      <a:r>
                        <a:rPr lang="en-US" sz="1900" b="1" dirty="0">
                          <a:solidFill>
                            <a:schemeClr val="bg1"/>
                          </a:solidFill>
                        </a:rPr>
                        <a:t>Stopped state</a:t>
                      </a:r>
                    </a:p>
                  </a:txBody>
                  <a:tcPr marL="121920" marR="121920" marT="60960" marB="60960">
                    <a:solidFill>
                      <a:schemeClr val="accent1"/>
                    </a:solidFill>
                  </a:tcPr>
                </a:tc>
                <a:tc>
                  <a:txBody>
                    <a:bodyPr/>
                    <a:lstStyle/>
                    <a:p>
                      <a:r>
                        <a:rPr lang="en-US" sz="1600" dirty="0"/>
                        <a:t>Can be stopped.</a:t>
                      </a:r>
                    </a:p>
                  </a:txBody>
                  <a:tcPr marL="121920" marR="121920" marT="60960" marB="60960"/>
                </a:tc>
                <a:tc>
                  <a:txBody>
                    <a:bodyPr/>
                    <a:lstStyle/>
                    <a:p>
                      <a:r>
                        <a:rPr lang="en-US" sz="1600" dirty="0"/>
                        <a:t>Cannot be stopped.</a:t>
                      </a:r>
                    </a:p>
                  </a:txBody>
                  <a:tcPr marL="121920" marR="121920" marT="60960" marB="6096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406320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Storage Concepts and Solutions</a:t>
            </a:r>
            <a:endParaRPr lang="en-US" dirty="0"/>
          </a:p>
        </p:txBody>
      </p:sp>
    </p:spTree>
    <p:extLst>
      <p:ext uri="{BB962C8B-B14F-4D97-AF65-F5344CB8AC3E}">
        <p14:creationId xmlns:p14="http://schemas.microsoft.com/office/powerpoint/2010/main" val="1036293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Block and File Level Storage</a:t>
            </a:r>
            <a:endParaRPr lang="en-US" dirty="0"/>
          </a:p>
        </p:txBody>
      </p:sp>
      <p:sp>
        <p:nvSpPr>
          <p:cNvPr id="6" name="Flowchart: Magnetic Disk 5"/>
          <p:cNvSpPr/>
          <p:nvPr/>
        </p:nvSpPr>
        <p:spPr>
          <a:xfrm>
            <a:off x="1145755" y="1938970"/>
            <a:ext cx="3863248" cy="342257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7" name="Cube 6"/>
          <p:cNvSpPr/>
          <p:nvPr/>
        </p:nvSpPr>
        <p:spPr>
          <a:xfrm>
            <a:off x="1336714" y="3099412"/>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8" name="Cube 7"/>
          <p:cNvSpPr/>
          <p:nvPr/>
        </p:nvSpPr>
        <p:spPr>
          <a:xfrm>
            <a:off x="1336714" y="3953089"/>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9" name="Cube 8"/>
          <p:cNvSpPr/>
          <p:nvPr/>
        </p:nvSpPr>
        <p:spPr>
          <a:xfrm>
            <a:off x="2085861" y="3099412"/>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0" name="Cube 9"/>
          <p:cNvSpPr/>
          <p:nvPr/>
        </p:nvSpPr>
        <p:spPr>
          <a:xfrm>
            <a:off x="2085861" y="3953089"/>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1" name="Cube 10"/>
          <p:cNvSpPr/>
          <p:nvPr/>
        </p:nvSpPr>
        <p:spPr>
          <a:xfrm>
            <a:off x="2835007" y="3099412"/>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2" name="Cube 11"/>
          <p:cNvSpPr/>
          <p:nvPr/>
        </p:nvSpPr>
        <p:spPr>
          <a:xfrm>
            <a:off x="3584154" y="3099412"/>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3" name="Cube 12"/>
          <p:cNvSpPr/>
          <p:nvPr/>
        </p:nvSpPr>
        <p:spPr>
          <a:xfrm>
            <a:off x="4333301" y="3099412"/>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4" name="Cube 13"/>
          <p:cNvSpPr/>
          <p:nvPr/>
        </p:nvSpPr>
        <p:spPr>
          <a:xfrm>
            <a:off x="2798285" y="3945745"/>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5" name="Cube 14"/>
          <p:cNvSpPr/>
          <p:nvPr/>
        </p:nvSpPr>
        <p:spPr>
          <a:xfrm>
            <a:off x="3591499" y="3945745"/>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6" name="Cube 15"/>
          <p:cNvSpPr/>
          <p:nvPr/>
        </p:nvSpPr>
        <p:spPr>
          <a:xfrm>
            <a:off x="4296579" y="3929349"/>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7" name="Cube 16"/>
          <p:cNvSpPr/>
          <p:nvPr/>
        </p:nvSpPr>
        <p:spPr>
          <a:xfrm>
            <a:off x="2085861" y="4653644"/>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8" name="Cube 17"/>
          <p:cNvSpPr/>
          <p:nvPr/>
        </p:nvSpPr>
        <p:spPr>
          <a:xfrm>
            <a:off x="2798285" y="4646300"/>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19" name="Cube 18"/>
          <p:cNvSpPr/>
          <p:nvPr/>
        </p:nvSpPr>
        <p:spPr>
          <a:xfrm>
            <a:off x="3591499" y="4646300"/>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20" name="Cube 19"/>
          <p:cNvSpPr/>
          <p:nvPr/>
        </p:nvSpPr>
        <p:spPr>
          <a:xfrm>
            <a:off x="2085859" y="1287564"/>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23" name="Down Arrow 22"/>
          <p:cNvSpPr/>
          <p:nvPr/>
        </p:nvSpPr>
        <p:spPr>
          <a:xfrm>
            <a:off x="2093204" y="2024288"/>
            <a:ext cx="550843" cy="6316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Cube 23"/>
          <p:cNvSpPr/>
          <p:nvPr/>
        </p:nvSpPr>
        <p:spPr>
          <a:xfrm>
            <a:off x="3393195" y="1283596"/>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25" name="Down Arrow 24"/>
          <p:cNvSpPr/>
          <p:nvPr/>
        </p:nvSpPr>
        <p:spPr>
          <a:xfrm rot="10800000">
            <a:off x="3393195" y="1994909"/>
            <a:ext cx="550843" cy="6316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TextBox 25"/>
          <p:cNvSpPr txBox="1"/>
          <p:nvPr/>
        </p:nvSpPr>
        <p:spPr>
          <a:xfrm>
            <a:off x="1615808" y="5558814"/>
            <a:ext cx="2580835" cy="461665"/>
          </a:xfrm>
          <a:prstGeom prst="rect">
            <a:avLst/>
          </a:prstGeom>
          <a:noFill/>
        </p:spPr>
        <p:txBody>
          <a:bodyPr wrap="none" rtlCol="0">
            <a:spAutoFit/>
          </a:bodyPr>
          <a:lstStyle/>
          <a:p>
            <a:r>
              <a:rPr lang="en-US" sz="2400" dirty="0"/>
              <a:t>Block Level Storage</a:t>
            </a:r>
          </a:p>
        </p:txBody>
      </p:sp>
      <p:sp>
        <p:nvSpPr>
          <p:cNvPr id="27" name="Flowchart: Magnetic Disk 26"/>
          <p:cNvSpPr/>
          <p:nvPr/>
        </p:nvSpPr>
        <p:spPr>
          <a:xfrm>
            <a:off x="6661532" y="1994908"/>
            <a:ext cx="3863248" cy="342257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28" name="TextBox 27"/>
          <p:cNvSpPr txBox="1"/>
          <p:nvPr/>
        </p:nvSpPr>
        <p:spPr>
          <a:xfrm>
            <a:off x="7230389" y="5558814"/>
            <a:ext cx="2348400" cy="461665"/>
          </a:xfrm>
          <a:prstGeom prst="rect">
            <a:avLst/>
          </a:prstGeom>
          <a:noFill/>
        </p:spPr>
        <p:txBody>
          <a:bodyPr wrap="none" rtlCol="0">
            <a:spAutoFit/>
          </a:bodyPr>
          <a:lstStyle/>
          <a:p>
            <a:r>
              <a:rPr lang="en-US" sz="2400" dirty="0"/>
              <a:t>File Level Storage</a:t>
            </a:r>
          </a:p>
        </p:txBody>
      </p:sp>
      <p:sp>
        <p:nvSpPr>
          <p:cNvPr id="29" name="Folded Corner 28"/>
          <p:cNvSpPr/>
          <p:nvPr/>
        </p:nvSpPr>
        <p:spPr>
          <a:xfrm>
            <a:off x="6933282" y="3260994"/>
            <a:ext cx="1086999" cy="1270612"/>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p>
        </p:txBody>
      </p:sp>
      <p:sp>
        <p:nvSpPr>
          <p:cNvPr id="30" name="Cube 29"/>
          <p:cNvSpPr/>
          <p:nvPr/>
        </p:nvSpPr>
        <p:spPr>
          <a:xfrm>
            <a:off x="6980674" y="3312405"/>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31" name="Cube 30"/>
          <p:cNvSpPr/>
          <p:nvPr/>
        </p:nvSpPr>
        <p:spPr>
          <a:xfrm>
            <a:off x="7410681" y="3896299"/>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32" name="Folded Corner 31"/>
          <p:cNvSpPr/>
          <p:nvPr/>
        </p:nvSpPr>
        <p:spPr>
          <a:xfrm>
            <a:off x="8534399" y="3523474"/>
            <a:ext cx="1421523" cy="1617732"/>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p>
        </p:txBody>
      </p:sp>
      <p:sp>
        <p:nvSpPr>
          <p:cNvPr id="33" name="Cube 32"/>
          <p:cNvSpPr/>
          <p:nvPr/>
        </p:nvSpPr>
        <p:spPr>
          <a:xfrm>
            <a:off x="8633203" y="3646584"/>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34" name="Cube 33"/>
          <p:cNvSpPr/>
          <p:nvPr/>
        </p:nvSpPr>
        <p:spPr>
          <a:xfrm>
            <a:off x="8633202" y="4315833"/>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35" name="Cube 34"/>
          <p:cNvSpPr/>
          <p:nvPr/>
        </p:nvSpPr>
        <p:spPr>
          <a:xfrm>
            <a:off x="9310563" y="3644617"/>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36" name="Cube 35"/>
          <p:cNvSpPr/>
          <p:nvPr/>
        </p:nvSpPr>
        <p:spPr>
          <a:xfrm>
            <a:off x="9310562" y="4313867"/>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37" name="Folded Corner 36"/>
          <p:cNvSpPr/>
          <p:nvPr/>
        </p:nvSpPr>
        <p:spPr>
          <a:xfrm>
            <a:off x="7405961" y="879603"/>
            <a:ext cx="1227240" cy="1270612"/>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p>
        </p:txBody>
      </p:sp>
      <p:sp>
        <p:nvSpPr>
          <p:cNvPr id="38" name="Folded Corner 37"/>
          <p:cNvSpPr/>
          <p:nvPr/>
        </p:nvSpPr>
        <p:spPr>
          <a:xfrm>
            <a:off x="8912295" y="879603"/>
            <a:ext cx="1086999" cy="1270612"/>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p>
        </p:txBody>
      </p:sp>
      <p:sp>
        <p:nvSpPr>
          <p:cNvPr id="39" name="Cube 38"/>
          <p:cNvSpPr/>
          <p:nvPr/>
        </p:nvSpPr>
        <p:spPr>
          <a:xfrm>
            <a:off x="8958295" y="921337"/>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40" name="Cube 39"/>
          <p:cNvSpPr/>
          <p:nvPr/>
        </p:nvSpPr>
        <p:spPr>
          <a:xfrm>
            <a:off x="9388302" y="1505231"/>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41" name="Cube 40"/>
          <p:cNvSpPr/>
          <p:nvPr/>
        </p:nvSpPr>
        <p:spPr>
          <a:xfrm>
            <a:off x="7443383" y="944929"/>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42" name="Cube 41"/>
          <p:cNvSpPr/>
          <p:nvPr/>
        </p:nvSpPr>
        <p:spPr>
          <a:xfrm>
            <a:off x="7998089" y="939124"/>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43" name="Cube 42"/>
          <p:cNvSpPr/>
          <p:nvPr/>
        </p:nvSpPr>
        <p:spPr>
          <a:xfrm>
            <a:off x="7684789" y="1474672"/>
            <a:ext cx="558188" cy="602256"/>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44" name="Down Arrow 43"/>
          <p:cNvSpPr/>
          <p:nvPr/>
        </p:nvSpPr>
        <p:spPr>
          <a:xfrm>
            <a:off x="7760085" y="2286322"/>
            <a:ext cx="550843" cy="6316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5" name="Down Arrow 44"/>
          <p:cNvSpPr/>
          <p:nvPr/>
        </p:nvSpPr>
        <p:spPr>
          <a:xfrm rot="10800000">
            <a:off x="9060076" y="2256944"/>
            <a:ext cx="550843" cy="6316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6" name="TextBox 45"/>
          <p:cNvSpPr txBox="1"/>
          <p:nvPr/>
        </p:nvSpPr>
        <p:spPr>
          <a:xfrm>
            <a:off x="773995" y="1236174"/>
            <a:ext cx="853119" cy="461665"/>
          </a:xfrm>
          <a:prstGeom prst="rect">
            <a:avLst/>
          </a:prstGeom>
          <a:noFill/>
        </p:spPr>
        <p:txBody>
          <a:bodyPr wrap="none" rtlCol="0">
            <a:spAutoFit/>
          </a:bodyPr>
          <a:lstStyle/>
          <a:p>
            <a:r>
              <a:rPr lang="en-US" sz="2400" dirty="0"/>
              <a:t>Block</a:t>
            </a:r>
          </a:p>
        </p:txBody>
      </p:sp>
      <p:sp>
        <p:nvSpPr>
          <p:cNvPr id="47" name="TextBox 46"/>
          <p:cNvSpPr txBox="1"/>
          <p:nvPr/>
        </p:nvSpPr>
        <p:spPr>
          <a:xfrm>
            <a:off x="6104048" y="1257417"/>
            <a:ext cx="620683" cy="461665"/>
          </a:xfrm>
          <a:prstGeom prst="rect">
            <a:avLst/>
          </a:prstGeom>
          <a:noFill/>
        </p:spPr>
        <p:txBody>
          <a:bodyPr wrap="none" rtlCol="0">
            <a:spAutoFit/>
          </a:bodyPr>
          <a:lstStyle/>
          <a:p>
            <a:r>
              <a:rPr lang="en-US" sz="2400" dirty="0"/>
              <a:t>File</a:t>
            </a:r>
          </a:p>
        </p:txBody>
      </p:sp>
      <p:cxnSp>
        <p:nvCxnSpPr>
          <p:cNvPr id="49" name="Straight Arrow Connector 48"/>
          <p:cNvCxnSpPr>
            <a:stCxn id="47" idx="3"/>
          </p:cNvCxnSpPr>
          <p:nvPr/>
        </p:nvCxnSpPr>
        <p:spPr>
          <a:xfrm>
            <a:off x="6724731" y="1488250"/>
            <a:ext cx="530050" cy="96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1709377" y="1474673"/>
            <a:ext cx="313300" cy="176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0602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8782765" y="4098732"/>
            <a:ext cx="1356521" cy="144562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24" name="Rounded Rectangle 23"/>
          <p:cNvSpPr/>
          <p:nvPr/>
        </p:nvSpPr>
        <p:spPr>
          <a:xfrm>
            <a:off x="8788938" y="1692970"/>
            <a:ext cx="1356521" cy="144562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Instances and AMIs</a:t>
            </a:r>
          </a:p>
        </p:txBody>
      </p:sp>
      <p:sp>
        <p:nvSpPr>
          <p:cNvPr id="14" name="Content Placeholder 13"/>
          <p:cNvSpPr>
            <a:spLocks noGrp="1"/>
          </p:cNvSpPr>
          <p:nvPr>
            <p:ph idx="1"/>
          </p:nvPr>
        </p:nvSpPr>
        <p:spPr>
          <a:xfrm>
            <a:off x="334107" y="1005107"/>
            <a:ext cx="10940405" cy="4738568"/>
          </a:xfrm>
        </p:spPr>
        <p:txBody>
          <a:bodyPr/>
          <a:lstStyle/>
          <a:p>
            <a:pPr marL="0" indent="0">
              <a:buNone/>
            </a:pPr>
            <a:r>
              <a:rPr lang="en-US" dirty="0"/>
              <a:t>Select an AMI based on:</a:t>
            </a:r>
          </a:p>
          <a:p>
            <a:pPr marL="457189" indent="-457189"/>
            <a:r>
              <a:rPr lang="en-US" dirty="0"/>
              <a:t>Region</a:t>
            </a:r>
          </a:p>
          <a:p>
            <a:pPr marL="457189" indent="-457189"/>
            <a:r>
              <a:rPr lang="en-US" dirty="0"/>
              <a:t>Operating system</a:t>
            </a:r>
          </a:p>
          <a:p>
            <a:pPr marL="457189" indent="-457189"/>
            <a:r>
              <a:rPr lang="en-US" dirty="0"/>
              <a:t>Architecture (32-bit or 64-bit)</a:t>
            </a:r>
          </a:p>
          <a:p>
            <a:pPr marL="457189" indent="-457189"/>
            <a:r>
              <a:rPr lang="en-US" dirty="0"/>
              <a:t>Launch permissions</a:t>
            </a:r>
          </a:p>
          <a:p>
            <a:pPr marL="457189" indent="-457189"/>
            <a:r>
              <a:rPr lang="en-US" dirty="0"/>
              <a:t>Storage for the root device</a:t>
            </a:r>
          </a:p>
        </p:txBody>
      </p:sp>
      <p:sp>
        <p:nvSpPr>
          <p:cNvPr id="4" name="TextBox 3"/>
          <p:cNvSpPr txBox="1"/>
          <p:nvPr/>
        </p:nvSpPr>
        <p:spPr>
          <a:xfrm>
            <a:off x="7213459" y="4057432"/>
            <a:ext cx="858375" cy="207509"/>
          </a:xfrm>
          <a:prstGeom prst="rect">
            <a:avLst/>
          </a:prstGeom>
          <a:noFill/>
        </p:spPr>
        <p:txBody>
          <a:bodyPr wrap="square" lIns="0" tIns="0" rIns="0" bIns="0" rtlCol="0" anchor="t">
            <a:noAutofit/>
          </a:bodyPr>
          <a:lstStyle/>
          <a:p>
            <a:pPr algn="ctr"/>
            <a:r>
              <a:rPr lang="en-US" sz="1067" b="1" dirty="0">
                <a:latin typeface="Fira Sans" panose="020B0503050000020004" pitchFamily="34" charset="0"/>
              </a:rPr>
              <a:t>AMI</a:t>
            </a:r>
            <a:endParaRPr lang="en-US" sz="1867" b="1" dirty="0">
              <a:latin typeface="Fira Sans" panose="020B05030500000200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308" y="3151310"/>
            <a:ext cx="726376" cy="780181"/>
          </a:xfrm>
          <a:prstGeom prst="rect">
            <a:avLst/>
          </a:prstGeom>
        </p:spPr>
      </p:pic>
      <p:sp>
        <p:nvSpPr>
          <p:cNvPr id="6" name="TextBox 5"/>
          <p:cNvSpPr txBox="1"/>
          <p:nvPr/>
        </p:nvSpPr>
        <p:spPr>
          <a:xfrm>
            <a:off x="9104011" y="5225700"/>
            <a:ext cx="858375" cy="217161"/>
          </a:xfrm>
          <a:prstGeom prst="rect">
            <a:avLst/>
          </a:prstGeom>
          <a:noFill/>
        </p:spPr>
        <p:txBody>
          <a:bodyPr wrap="square" lIns="0" tIns="0" rIns="0" bIns="0" rtlCol="0" anchor="t">
            <a:noAutofit/>
          </a:bodyPr>
          <a:lstStyle/>
          <a:p>
            <a:pPr algn="ctr"/>
            <a:r>
              <a:rPr lang="en-US" sz="1067" b="1" dirty="0"/>
              <a:t>Instances</a:t>
            </a:r>
            <a:endParaRPr lang="en-US" sz="1867"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9160" y="4260157"/>
            <a:ext cx="726376" cy="810188"/>
          </a:xfrm>
          <a:prstGeom prst="rect">
            <a:avLst/>
          </a:prstGeom>
        </p:spPr>
      </p:pic>
      <p:sp>
        <p:nvSpPr>
          <p:cNvPr id="8" name="TextBox 7"/>
          <p:cNvSpPr txBox="1"/>
          <p:nvPr/>
        </p:nvSpPr>
        <p:spPr>
          <a:xfrm>
            <a:off x="9038010" y="2742898"/>
            <a:ext cx="858375" cy="207509"/>
          </a:xfrm>
          <a:prstGeom prst="rect">
            <a:avLst/>
          </a:prstGeom>
          <a:noFill/>
        </p:spPr>
        <p:txBody>
          <a:bodyPr wrap="square" lIns="0" tIns="0" rIns="0" bIns="0" rtlCol="0" anchor="t">
            <a:noAutofit/>
          </a:bodyPr>
          <a:lstStyle/>
          <a:p>
            <a:pPr algn="ctr"/>
            <a:r>
              <a:rPr lang="en-US" sz="1067" b="1" dirty="0">
                <a:latin typeface="Fira Sans" panose="020B0503050000020004" pitchFamily="34" charset="0"/>
              </a:rPr>
              <a:t>Instance</a:t>
            </a:r>
            <a:endParaRPr lang="en-US" sz="1867" b="1" dirty="0">
              <a:latin typeface="Fira Sans" panose="020B0503050000020004"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4011" y="1900195"/>
            <a:ext cx="726376" cy="780181"/>
          </a:xfrm>
          <a:prstGeom prst="rect">
            <a:avLst/>
          </a:prstGeom>
        </p:spPr>
      </p:pic>
      <p:cxnSp>
        <p:nvCxnSpPr>
          <p:cNvPr id="11" name="Straight Arrow Connector 10"/>
          <p:cNvCxnSpPr>
            <a:stCxn id="5" idx="3"/>
            <a:endCxn id="9" idx="1"/>
          </p:cNvCxnSpPr>
          <p:nvPr/>
        </p:nvCxnSpPr>
        <p:spPr>
          <a:xfrm flipV="1">
            <a:off x="7996685" y="2290285"/>
            <a:ext cx="1107327" cy="12511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3"/>
          </p:cNvCxnSpPr>
          <p:nvPr/>
        </p:nvCxnSpPr>
        <p:spPr>
          <a:xfrm>
            <a:off x="7996685" y="3541400"/>
            <a:ext cx="1182476" cy="8129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976253" y="3541401"/>
            <a:ext cx="1338359" cy="10414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002395" y="3541400"/>
            <a:ext cx="1464804" cy="13423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bwMode="auto">
          <a:xfrm>
            <a:off x="6750749" y="2338376"/>
            <a:ext cx="1783793" cy="543867"/>
          </a:xfrm>
          <a:prstGeom prst="rect">
            <a:avLst/>
          </a:prstGeom>
          <a:noFill/>
        </p:spPr>
        <p:txBody>
          <a:bodyPr>
            <a:spAutoFit/>
          </a:bodyPr>
          <a:lstStyle/>
          <a:p>
            <a:pPr algn="ctr">
              <a:defRPr/>
            </a:pPr>
            <a:r>
              <a:rPr lang="en-US" sz="1467" b="1" dirty="0">
                <a:latin typeface="Fira Sans" panose="020B0503050000020004" pitchFamily="34" charset="0"/>
                <a:cs typeface="Arial"/>
              </a:rPr>
              <a:t>Launch instances of any type</a:t>
            </a:r>
          </a:p>
        </p:txBody>
      </p:sp>
      <p:sp>
        <p:nvSpPr>
          <p:cNvPr id="26" name="TextBox 25"/>
          <p:cNvSpPr txBox="1"/>
          <p:nvPr/>
        </p:nvSpPr>
        <p:spPr>
          <a:xfrm>
            <a:off x="8884247" y="3226013"/>
            <a:ext cx="1165904" cy="190843"/>
          </a:xfrm>
          <a:prstGeom prst="rect">
            <a:avLst/>
          </a:prstGeom>
          <a:noFill/>
        </p:spPr>
        <p:txBody>
          <a:bodyPr wrap="square" lIns="0" tIns="0" rIns="0" bIns="0" rtlCol="0" anchor="t">
            <a:noAutofit/>
          </a:bodyPr>
          <a:lstStyle/>
          <a:p>
            <a:pPr algn="ctr"/>
            <a:r>
              <a:rPr lang="en-US" sz="1067" b="1" dirty="0">
                <a:latin typeface="Fira Sans" panose="020B0503050000020004" pitchFamily="34" charset="0"/>
              </a:rPr>
              <a:t>Host computer</a:t>
            </a:r>
            <a:endParaRPr lang="en-US" sz="1867" b="1" dirty="0">
              <a:latin typeface="Fira Sans" panose="020B0503050000020004" pitchFamily="34" charset="0"/>
            </a:endParaRPr>
          </a:p>
        </p:txBody>
      </p:sp>
      <p:sp>
        <p:nvSpPr>
          <p:cNvPr id="27" name="TextBox 26"/>
          <p:cNvSpPr txBox="1"/>
          <p:nvPr/>
        </p:nvSpPr>
        <p:spPr>
          <a:xfrm>
            <a:off x="8893939" y="5643135"/>
            <a:ext cx="1165904" cy="190843"/>
          </a:xfrm>
          <a:prstGeom prst="rect">
            <a:avLst/>
          </a:prstGeom>
          <a:noFill/>
        </p:spPr>
        <p:txBody>
          <a:bodyPr wrap="square" lIns="0" tIns="0" rIns="0" bIns="0" rtlCol="0" anchor="t">
            <a:noAutofit/>
          </a:bodyPr>
          <a:lstStyle/>
          <a:p>
            <a:pPr algn="ctr"/>
            <a:r>
              <a:rPr lang="en-US" sz="1067" b="1" dirty="0">
                <a:latin typeface="Fira Sans" panose="020B0503050000020004" pitchFamily="34" charset="0"/>
              </a:rPr>
              <a:t>Host computer</a:t>
            </a:r>
            <a:endParaRPr lang="en-US" sz="1867" b="1" dirty="0">
              <a:latin typeface="Fira Sans" panose="020B0503050000020004" pitchFamily="34" charset="0"/>
            </a:endParaRPr>
          </a:p>
        </p:txBody>
      </p:sp>
      <p:sp>
        <p:nvSpPr>
          <p:cNvPr id="22" name="Rounded Rectangle 137">
            <a:extLst>
              <a:ext uri="{FF2B5EF4-FFF2-40B4-BE49-F238E27FC236}">
                <a16:creationId xmlns:a16="http://schemas.microsoft.com/office/drawing/2014/main" id="{0AFF0B9A-10DF-435E-88FB-EE22A7230104}"/>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30" name="Picture 39">
            <a:extLst>
              <a:ext uri="{FF2B5EF4-FFF2-40B4-BE49-F238E27FC236}">
                <a16:creationId xmlns:a16="http://schemas.microsoft.com/office/drawing/2014/main" id="{B03F12BF-583A-4D1D-BB1F-8510E57A0DB5}"/>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115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Storage Technologies</a:t>
            </a:r>
            <a:endParaRPr lang="en-US" dirty="0"/>
          </a:p>
        </p:txBody>
      </p:sp>
      <p:graphicFrame>
        <p:nvGraphicFramePr>
          <p:cNvPr id="7" name="Content Placeholder 2"/>
          <p:cNvGraphicFramePr>
            <a:graphicFrameLocks noGrp="1"/>
          </p:cNvGraphicFramePr>
          <p:nvPr>
            <p:ph idx="4294967295"/>
            <p:extLst/>
          </p:nvPr>
        </p:nvGraphicFramePr>
        <p:xfrm>
          <a:off x="0" y="1082675"/>
          <a:ext cx="11228388" cy="5070475"/>
        </p:xfrm>
        <a:graphic>
          <a:graphicData uri="http://schemas.openxmlformats.org/drawingml/2006/table">
            <a:tbl>
              <a:tblPr firstRow="1" bandRow="1">
                <a:tableStyleId>{2D5ABB26-0587-4C30-8999-92F81FD0307C}</a:tableStyleId>
              </a:tblPr>
              <a:tblGrid>
                <a:gridCol w="3742972">
                  <a:extLst>
                    <a:ext uri="{9D8B030D-6E8A-4147-A177-3AD203B41FA5}">
                      <a16:colId xmlns:a16="http://schemas.microsoft.com/office/drawing/2014/main" val="20000"/>
                    </a:ext>
                  </a:extLst>
                </a:gridCol>
                <a:gridCol w="3742972">
                  <a:extLst>
                    <a:ext uri="{9D8B030D-6E8A-4147-A177-3AD203B41FA5}">
                      <a16:colId xmlns:a16="http://schemas.microsoft.com/office/drawing/2014/main" val="20001"/>
                    </a:ext>
                  </a:extLst>
                </a:gridCol>
                <a:gridCol w="3742972">
                  <a:extLst>
                    <a:ext uri="{9D8B030D-6E8A-4147-A177-3AD203B41FA5}">
                      <a16:colId xmlns:a16="http://schemas.microsoft.com/office/drawing/2014/main" val="20002"/>
                    </a:ext>
                  </a:extLst>
                </a:gridCol>
              </a:tblGrid>
              <a:tr h="5069464">
                <a:tc>
                  <a:txBody>
                    <a:bodyPr/>
                    <a:lstStyle/>
                    <a:p>
                      <a:endParaRPr lang="en-US" sz="24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4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4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8" name="TextBox 7"/>
          <p:cNvSpPr txBox="1"/>
          <p:nvPr/>
        </p:nvSpPr>
        <p:spPr>
          <a:xfrm>
            <a:off x="1833286" y="1055915"/>
            <a:ext cx="632737" cy="420564"/>
          </a:xfrm>
          <a:prstGeom prst="rect">
            <a:avLst/>
          </a:prstGeom>
          <a:noFill/>
        </p:spPr>
        <p:txBody>
          <a:bodyPr wrap="none" rtlCol="0">
            <a:spAutoFit/>
          </a:bodyPr>
          <a:lstStyle/>
          <a:p>
            <a:r>
              <a:rPr lang="en-US" sz="2133" dirty="0"/>
              <a:t>DAS</a:t>
            </a:r>
            <a:endParaRPr lang="en-US" sz="2400" dirty="0"/>
          </a:p>
        </p:txBody>
      </p:sp>
      <p:sp>
        <p:nvSpPr>
          <p:cNvPr id="9" name="TextBox 8"/>
          <p:cNvSpPr txBox="1"/>
          <p:nvPr/>
        </p:nvSpPr>
        <p:spPr>
          <a:xfrm>
            <a:off x="5630102" y="1081152"/>
            <a:ext cx="644728" cy="420564"/>
          </a:xfrm>
          <a:prstGeom prst="rect">
            <a:avLst/>
          </a:prstGeom>
          <a:noFill/>
        </p:spPr>
        <p:txBody>
          <a:bodyPr wrap="none" rtlCol="0">
            <a:spAutoFit/>
          </a:bodyPr>
          <a:lstStyle/>
          <a:p>
            <a:r>
              <a:rPr lang="en-US" sz="2133" dirty="0"/>
              <a:t>NAS</a:t>
            </a:r>
            <a:endParaRPr lang="en-US" sz="2400" dirty="0"/>
          </a:p>
        </p:txBody>
      </p:sp>
      <p:sp>
        <p:nvSpPr>
          <p:cNvPr id="10" name="TextBox 9"/>
          <p:cNvSpPr txBox="1"/>
          <p:nvPr/>
        </p:nvSpPr>
        <p:spPr>
          <a:xfrm>
            <a:off x="9526883" y="1055915"/>
            <a:ext cx="642740" cy="420564"/>
          </a:xfrm>
          <a:prstGeom prst="rect">
            <a:avLst/>
          </a:prstGeom>
          <a:noFill/>
        </p:spPr>
        <p:txBody>
          <a:bodyPr wrap="none" rtlCol="0">
            <a:spAutoFit/>
          </a:bodyPr>
          <a:lstStyle/>
          <a:p>
            <a:r>
              <a:rPr lang="en-US" sz="2133" dirty="0"/>
              <a:t>SAN</a:t>
            </a:r>
          </a:p>
        </p:txBody>
      </p:sp>
      <p:pic>
        <p:nvPicPr>
          <p:cNvPr id="5" name="Picture 4"/>
          <p:cNvPicPr>
            <a:picLocks noChangeAspect="1"/>
          </p:cNvPicPr>
          <p:nvPr/>
        </p:nvPicPr>
        <p:blipFill>
          <a:blip r:embed="rId3"/>
          <a:stretch>
            <a:fillRect/>
          </a:stretch>
        </p:blipFill>
        <p:spPr>
          <a:xfrm>
            <a:off x="4644490" y="1617690"/>
            <a:ext cx="3220279" cy="4449708"/>
          </a:xfrm>
          <a:prstGeom prst="rect">
            <a:avLst/>
          </a:prstGeom>
        </p:spPr>
      </p:pic>
      <p:pic>
        <p:nvPicPr>
          <p:cNvPr id="2" name="Picture 1"/>
          <p:cNvPicPr>
            <a:picLocks noChangeAspect="1"/>
          </p:cNvPicPr>
          <p:nvPr/>
        </p:nvPicPr>
        <p:blipFill>
          <a:blip r:embed="rId4"/>
          <a:stretch>
            <a:fillRect/>
          </a:stretch>
        </p:blipFill>
        <p:spPr>
          <a:xfrm>
            <a:off x="480275" y="1910861"/>
            <a:ext cx="3637612" cy="3303908"/>
          </a:xfrm>
          <a:prstGeom prst="rect">
            <a:avLst/>
          </a:prstGeom>
        </p:spPr>
      </p:pic>
      <p:pic>
        <p:nvPicPr>
          <p:cNvPr id="6" name="Picture 5"/>
          <p:cNvPicPr>
            <a:picLocks noChangeAspect="1"/>
          </p:cNvPicPr>
          <p:nvPr/>
        </p:nvPicPr>
        <p:blipFill>
          <a:blip r:embed="rId5"/>
          <a:stretch>
            <a:fillRect/>
          </a:stretch>
        </p:blipFill>
        <p:spPr>
          <a:xfrm>
            <a:off x="8673835" y="1473742"/>
            <a:ext cx="3010163" cy="4651637"/>
          </a:xfrm>
          <a:prstGeom prst="rect">
            <a:avLst/>
          </a:prstGeom>
        </p:spPr>
      </p:pic>
    </p:spTree>
    <p:extLst>
      <p:ext uri="{BB962C8B-B14F-4D97-AF65-F5344CB8AC3E}">
        <p14:creationId xmlns:p14="http://schemas.microsoft.com/office/powerpoint/2010/main" val="12354560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Amazon S3</a:t>
            </a:r>
            <a:endParaRPr lang="en-US" dirty="0"/>
          </a:p>
        </p:txBody>
      </p:sp>
    </p:spTree>
    <p:extLst>
      <p:ext uri="{BB962C8B-B14F-4D97-AF65-F5344CB8AC3E}">
        <p14:creationId xmlns:p14="http://schemas.microsoft.com/office/powerpoint/2010/main" val="9012767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p:txBody>
          <a:bodyPr/>
          <a:lstStyle/>
          <a:p>
            <a:r>
              <a:rPr lang="en-US"/>
              <a:t>Organize the Amazon S3 namespace at the highest level.</a:t>
            </a:r>
          </a:p>
          <a:p>
            <a:r>
              <a:rPr lang="en-US"/>
              <a:t>Identify the account responsible for storage and data transfer charges.</a:t>
            </a:r>
          </a:p>
          <a:p>
            <a:r>
              <a:rPr lang="en-US"/>
              <a:t>Play a role in access control.</a:t>
            </a:r>
          </a:p>
          <a:p>
            <a:r>
              <a:rPr lang="en-US"/>
              <a:t>Serve as the unit of aggregation for usage reporting.</a:t>
            </a:r>
          </a:p>
          <a:p>
            <a:r>
              <a:rPr lang="en-US"/>
              <a:t>Have globally unique bucket names, regardless of the AWS region in which they were created.</a:t>
            </a:r>
            <a:endParaRPr lang="en-US" dirty="0"/>
          </a:p>
        </p:txBody>
      </p:sp>
      <p:sp>
        <p:nvSpPr>
          <p:cNvPr id="2" name="Title 1"/>
          <p:cNvSpPr>
            <a:spLocks noGrp="1"/>
          </p:cNvSpPr>
          <p:nvPr>
            <p:ph type="title"/>
          </p:nvPr>
        </p:nvSpPr>
        <p:spPr/>
        <p:txBody>
          <a:bodyPr/>
          <a:lstStyle/>
          <a:p>
            <a:r>
              <a:rPr lang="en-US"/>
              <a:t>Amazon S3 Buckets</a:t>
            </a:r>
            <a:endParaRPr lang="en-US" dirty="0"/>
          </a:p>
        </p:txBody>
      </p:sp>
      <p:sp>
        <p:nvSpPr>
          <p:cNvPr id="138" name="Rounded Rectangle 137"/>
          <p:cNvSpPr/>
          <p:nvPr/>
        </p:nvSpPr>
        <p:spPr bwMode="auto">
          <a:xfrm>
            <a:off x="10572027" y="167399"/>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2" name="Picture 1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92672" y="326284"/>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758905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Amazon S3 creates a bucket in the region you select.</a:t>
            </a:r>
          </a:p>
          <a:p>
            <a:r>
              <a:rPr lang="en-US"/>
              <a:t>You can choose a region to:</a:t>
            </a:r>
          </a:p>
          <a:p>
            <a:pPr lvl="1"/>
            <a:r>
              <a:rPr lang="en-US"/>
              <a:t>Optimize latency</a:t>
            </a:r>
          </a:p>
          <a:p>
            <a:pPr lvl="1"/>
            <a:r>
              <a:rPr lang="en-US"/>
              <a:t>Minimize costs</a:t>
            </a:r>
          </a:p>
          <a:p>
            <a:pPr lvl="1"/>
            <a:r>
              <a:rPr lang="en-US"/>
              <a:t>Address regulatory requirements</a:t>
            </a:r>
          </a:p>
          <a:p>
            <a:r>
              <a:rPr lang="en-US"/>
              <a:t>Objects stored in a region never leave the region unless you explicitly transfer them to another region.</a:t>
            </a:r>
          </a:p>
          <a:p>
            <a:endParaRPr lang="en-US"/>
          </a:p>
          <a:p>
            <a:endParaRPr lang="en-US" dirty="0"/>
          </a:p>
        </p:txBody>
      </p:sp>
      <p:sp>
        <p:nvSpPr>
          <p:cNvPr id="2" name="Title 1"/>
          <p:cNvSpPr>
            <a:spLocks noGrp="1"/>
          </p:cNvSpPr>
          <p:nvPr>
            <p:ph type="title"/>
          </p:nvPr>
        </p:nvSpPr>
        <p:spPr/>
        <p:txBody>
          <a:bodyPr/>
          <a:lstStyle/>
          <a:p>
            <a:r>
              <a:rPr lang="en-US"/>
              <a:t>Amazon S3 Region Considerations</a:t>
            </a:r>
            <a:endParaRPr lang="en-US" dirty="0"/>
          </a:p>
        </p:txBody>
      </p:sp>
      <p:sp>
        <p:nvSpPr>
          <p:cNvPr id="4" name="Rounded Rectangle 3"/>
          <p:cNvSpPr/>
          <p:nvPr/>
        </p:nvSpPr>
        <p:spPr bwMode="auto">
          <a:xfrm>
            <a:off x="10572027" y="167399"/>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 name="Picture 1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92672" y="326284"/>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40359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Objects are the fundamental entities stored in Amazon S3. </a:t>
            </a:r>
          </a:p>
          <a:p>
            <a:r>
              <a:rPr lang="en-US"/>
              <a:t>When using the console, you can think of them as files. </a:t>
            </a:r>
          </a:p>
          <a:p>
            <a:r>
              <a:rPr lang="en-US"/>
              <a:t>Objects consist of data and metadata. The data portion is opaque to Amazon S3. The metadata is a set of name-value pairs that describe the object. </a:t>
            </a:r>
          </a:p>
          <a:p>
            <a:pPr lvl="1"/>
            <a:r>
              <a:rPr lang="en-US"/>
              <a:t>Default metadata such as the date last modified</a:t>
            </a:r>
          </a:p>
          <a:p>
            <a:pPr lvl="1"/>
            <a:r>
              <a:rPr lang="en-US"/>
              <a:t>Standard HTTP metadata such as Content-Type </a:t>
            </a:r>
          </a:p>
          <a:p>
            <a:pPr lvl="1"/>
            <a:r>
              <a:rPr lang="en-US"/>
              <a:t>Custom metadata at the time the object is stored</a:t>
            </a:r>
          </a:p>
          <a:p>
            <a:pPr lvl="1"/>
            <a:r>
              <a:rPr lang="en-US"/>
              <a:t>A key that uniquely identifies as object within its bucket</a:t>
            </a:r>
          </a:p>
          <a:p>
            <a:endParaRPr lang="en-US" dirty="0"/>
          </a:p>
        </p:txBody>
      </p:sp>
      <p:sp>
        <p:nvSpPr>
          <p:cNvPr id="2" name="Title 1"/>
          <p:cNvSpPr>
            <a:spLocks noGrp="1"/>
          </p:cNvSpPr>
          <p:nvPr>
            <p:ph type="title"/>
          </p:nvPr>
        </p:nvSpPr>
        <p:spPr/>
        <p:txBody>
          <a:bodyPr/>
          <a:lstStyle/>
          <a:p>
            <a:r>
              <a:rPr lang="en-US"/>
              <a:t>Amazon S3 Objects</a:t>
            </a:r>
            <a:endParaRPr lang="en-US" dirty="0"/>
          </a:p>
        </p:txBody>
      </p:sp>
      <p:sp>
        <p:nvSpPr>
          <p:cNvPr id="138" name="Rounded Rectangle 137"/>
          <p:cNvSpPr/>
          <p:nvPr/>
        </p:nvSpPr>
        <p:spPr bwMode="auto">
          <a:xfrm>
            <a:off x="10572027" y="167399"/>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2" name="Picture 1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92672" y="326284"/>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803368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Amazon S3 + Amazon Glacier</a:t>
            </a:r>
            <a:endParaRPr lang="en-US" dirty="0"/>
          </a:p>
        </p:txBody>
      </p:sp>
      <p:sp>
        <p:nvSpPr>
          <p:cNvPr id="3" name="Content Placeholder 2"/>
          <p:cNvSpPr>
            <a:spLocks noGrp="1"/>
          </p:cNvSpPr>
          <p:nvPr>
            <p:ph idx="4294967295"/>
          </p:nvPr>
        </p:nvSpPr>
        <p:spPr>
          <a:xfrm>
            <a:off x="0" y="1222375"/>
            <a:ext cx="10160000" cy="4918075"/>
          </a:xfrm>
        </p:spPr>
        <p:txBody>
          <a:bodyPr/>
          <a:lstStyle/>
          <a:p>
            <a:pPr marL="0" indent="0">
              <a:buNone/>
            </a:pPr>
            <a:r>
              <a:rPr lang="en-US" dirty="0"/>
              <a:t>S3 Lifecycle policies allow you to delete or move objects based on age and set rules per S3 bucket.</a:t>
            </a:r>
          </a:p>
          <a:p>
            <a:endParaRPr lang="en-US" dirty="0"/>
          </a:p>
          <a:p>
            <a:endParaRPr lang="en-US" dirty="0"/>
          </a:p>
        </p:txBody>
      </p:sp>
      <p:grpSp>
        <p:nvGrpSpPr>
          <p:cNvPr id="16" name="Group 15"/>
          <p:cNvGrpSpPr/>
          <p:nvPr/>
        </p:nvGrpSpPr>
        <p:grpSpPr>
          <a:xfrm>
            <a:off x="807048" y="3697330"/>
            <a:ext cx="853440" cy="1260999"/>
            <a:chOff x="726904" y="2730888"/>
            <a:chExt cx="640080" cy="945749"/>
          </a:xfrm>
        </p:grpSpPr>
        <p:sp>
          <p:nvSpPr>
            <p:cNvPr id="4" name="TextBox 9"/>
            <p:cNvSpPr txBox="1"/>
            <p:nvPr/>
          </p:nvSpPr>
          <p:spPr>
            <a:xfrm>
              <a:off x="726904" y="3402317"/>
              <a:ext cx="640080"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bucket with objects</a:t>
              </a:r>
              <a:endParaRPr lang="en-US" sz="1867"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88" y="2730888"/>
              <a:ext cx="543745" cy="563884"/>
            </a:xfrm>
            <a:prstGeom prst="rect">
              <a:avLst/>
            </a:prstGeom>
          </p:spPr>
        </p:pic>
      </p:grpSp>
      <p:grpSp>
        <p:nvGrpSpPr>
          <p:cNvPr id="29" name="Group 28"/>
          <p:cNvGrpSpPr/>
          <p:nvPr/>
        </p:nvGrpSpPr>
        <p:grpSpPr>
          <a:xfrm>
            <a:off x="1599221" y="2937454"/>
            <a:ext cx="2576444" cy="1135799"/>
            <a:chOff x="1199415" y="2203090"/>
            <a:chExt cx="1932333" cy="851849"/>
          </a:xfrm>
        </p:grpSpPr>
        <p:grpSp>
          <p:nvGrpSpPr>
            <p:cNvPr id="17" name="Group 16"/>
            <p:cNvGrpSpPr/>
            <p:nvPr/>
          </p:nvGrpSpPr>
          <p:grpSpPr>
            <a:xfrm>
              <a:off x="2491668" y="2203090"/>
              <a:ext cx="640080" cy="844227"/>
              <a:chOff x="2491668" y="2203090"/>
              <a:chExt cx="640080" cy="844227"/>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5026" y="2203090"/>
                <a:ext cx="527798" cy="527798"/>
              </a:xfrm>
              <a:prstGeom prst="rect">
                <a:avLst/>
              </a:prstGeom>
            </p:spPr>
          </p:pic>
          <p:sp>
            <p:nvSpPr>
              <p:cNvPr id="12" name="TextBox 9"/>
              <p:cNvSpPr txBox="1"/>
              <p:nvPr/>
            </p:nvSpPr>
            <p:spPr>
              <a:xfrm>
                <a:off x="2491668" y="2772997"/>
                <a:ext cx="640080"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30 Days</a:t>
                </a:r>
                <a:endParaRPr lang="en-US" sz="1867" b="1" dirty="0"/>
              </a:p>
            </p:txBody>
          </p:sp>
        </p:grpSp>
        <p:cxnSp>
          <p:nvCxnSpPr>
            <p:cNvPr id="21" name="Straight Arrow Connector 20"/>
            <p:cNvCxnSpPr>
              <a:stCxn id="5" idx="3"/>
              <a:endCxn id="7" idx="1"/>
            </p:cNvCxnSpPr>
            <p:nvPr/>
          </p:nvCxnSpPr>
          <p:spPr>
            <a:xfrm flipV="1">
              <a:off x="1199415" y="2466989"/>
              <a:ext cx="1365611" cy="587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4152708" y="3289319"/>
            <a:ext cx="2381384" cy="1612864"/>
            <a:chOff x="3114531" y="2466989"/>
            <a:chExt cx="1786038" cy="1209648"/>
          </a:xfrm>
        </p:grpSpPr>
        <p:grpSp>
          <p:nvGrpSpPr>
            <p:cNvPr id="18" name="Group 17"/>
            <p:cNvGrpSpPr/>
            <p:nvPr/>
          </p:nvGrpSpPr>
          <p:grpSpPr>
            <a:xfrm>
              <a:off x="4260489" y="2772997"/>
              <a:ext cx="640080" cy="903640"/>
              <a:chOff x="4344672" y="2772997"/>
              <a:chExt cx="640080" cy="90364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2233" y="2772997"/>
                <a:ext cx="404959" cy="521775"/>
              </a:xfrm>
              <a:prstGeom prst="rect">
                <a:avLst/>
              </a:prstGeom>
            </p:spPr>
          </p:pic>
          <p:sp>
            <p:nvSpPr>
              <p:cNvPr id="11" name="TextBox 9"/>
              <p:cNvSpPr txBox="1"/>
              <p:nvPr/>
            </p:nvSpPr>
            <p:spPr>
              <a:xfrm>
                <a:off x="4344672" y="3402317"/>
                <a:ext cx="640080"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Glacier archive</a:t>
                </a:r>
                <a:endParaRPr lang="en-US" sz="1867" b="1" dirty="0"/>
              </a:p>
            </p:txBody>
          </p:sp>
        </p:grpSp>
        <p:cxnSp>
          <p:nvCxnSpPr>
            <p:cNvPr id="23" name="Straight Arrow Connector 22"/>
            <p:cNvCxnSpPr>
              <a:endCxn id="10" idx="1"/>
            </p:cNvCxnSpPr>
            <p:nvPr/>
          </p:nvCxnSpPr>
          <p:spPr>
            <a:xfrm>
              <a:off x="3114531" y="2466989"/>
              <a:ext cx="1263519" cy="566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6377345" y="2937454"/>
            <a:ext cx="2515176" cy="1125636"/>
            <a:chOff x="4783009" y="2203090"/>
            <a:chExt cx="1886382" cy="844227"/>
          </a:xfrm>
        </p:grpSpPr>
        <p:grpSp>
          <p:nvGrpSpPr>
            <p:cNvPr id="19" name="Group 18"/>
            <p:cNvGrpSpPr/>
            <p:nvPr/>
          </p:nvGrpSpPr>
          <p:grpSpPr>
            <a:xfrm>
              <a:off x="6029311" y="2203090"/>
              <a:ext cx="640080" cy="844227"/>
              <a:chOff x="6029311" y="2203090"/>
              <a:chExt cx="640080" cy="844227"/>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669" y="2203090"/>
                <a:ext cx="527798" cy="527798"/>
              </a:xfrm>
              <a:prstGeom prst="rect">
                <a:avLst/>
              </a:prstGeom>
            </p:spPr>
          </p:pic>
          <p:sp>
            <p:nvSpPr>
              <p:cNvPr id="14" name="TextBox 9"/>
              <p:cNvSpPr txBox="1"/>
              <p:nvPr/>
            </p:nvSpPr>
            <p:spPr>
              <a:xfrm>
                <a:off x="6029311" y="2772997"/>
                <a:ext cx="640080"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365 Days</a:t>
                </a:r>
                <a:endParaRPr lang="en-US" sz="1867" b="1" dirty="0"/>
              </a:p>
            </p:txBody>
          </p:sp>
        </p:grpSp>
        <p:cxnSp>
          <p:nvCxnSpPr>
            <p:cNvPr id="25" name="Straight Arrow Connector 24"/>
            <p:cNvCxnSpPr>
              <a:stCxn id="10" idx="3"/>
              <a:endCxn id="13" idx="1"/>
            </p:cNvCxnSpPr>
            <p:nvPr/>
          </p:nvCxnSpPr>
          <p:spPr>
            <a:xfrm flipV="1">
              <a:off x="4783009" y="2466989"/>
              <a:ext cx="1319660" cy="566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8840623" y="3289319"/>
            <a:ext cx="2759252" cy="1276108"/>
            <a:chOff x="6630467" y="2466989"/>
            <a:chExt cx="2069439" cy="957081"/>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1644" y="2685808"/>
              <a:ext cx="738262" cy="738262"/>
            </a:xfrm>
            <a:prstGeom prst="rect">
              <a:avLst/>
            </a:prstGeom>
          </p:spPr>
        </p:pic>
        <p:cxnSp>
          <p:nvCxnSpPr>
            <p:cNvPr id="27" name="Straight Arrow Connector 26"/>
            <p:cNvCxnSpPr>
              <a:stCxn id="13" idx="3"/>
              <a:endCxn id="15" idx="1"/>
            </p:cNvCxnSpPr>
            <p:nvPr/>
          </p:nvCxnSpPr>
          <p:spPr>
            <a:xfrm>
              <a:off x="6630467" y="2466989"/>
              <a:ext cx="1331177" cy="587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6" name="Rounded Rectangle 25"/>
          <p:cNvSpPr/>
          <p:nvPr/>
        </p:nvSpPr>
        <p:spPr bwMode="auto">
          <a:xfrm>
            <a:off x="10572027" y="167399"/>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79682" y="328481"/>
            <a:ext cx="834199" cy="1001039"/>
          </a:xfrm>
          <a:prstGeom prst="rect">
            <a:avLst/>
          </a:prstGeom>
        </p:spPr>
      </p:pic>
      <p:sp>
        <p:nvSpPr>
          <p:cNvPr id="6" name="Rectangle 5"/>
          <p:cNvSpPr/>
          <p:nvPr/>
        </p:nvSpPr>
        <p:spPr>
          <a:xfrm>
            <a:off x="3048000" y="2998114"/>
            <a:ext cx="6096000" cy="461665"/>
          </a:xfrm>
          <a:prstGeom prst="rect">
            <a:avLst/>
          </a:prstGeom>
        </p:spPr>
        <p:txBody>
          <a:bodyPr>
            <a:spAutoFit/>
          </a:bodyPr>
          <a:lstStyle/>
          <a:p>
            <a:endParaRPr lang="en-US" sz="2400" dirty="0"/>
          </a:p>
        </p:txBody>
      </p:sp>
    </p:spTree>
    <p:extLst>
      <p:ext uri="{BB962C8B-B14F-4D97-AF65-F5344CB8AC3E}">
        <p14:creationId xmlns:p14="http://schemas.microsoft.com/office/powerpoint/2010/main" val="33593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Amazon EBS</a:t>
            </a:r>
            <a:endParaRPr lang="en-US" dirty="0"/>
          </a:p>
        </p:txBody>
      </p:sp>
    </p:spTree>
    <p:extLst>
      <p:ext uri="{BB962C8B-B14F-4D97-AF65-F5344CB8AC3E}">
        <p14:creationId xmlns:p14="http://schemas.microsoft.com/office/powerpoint/2010/main" val="1912384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EBS Magnetic</a:t>
            </a:r>
          </a:p>
          <a:p>
            <a:pPr lvl="1"/>
            <a:r>
              <a:rPr lang="en-US"/>
              <a:t>40-200 IOPS</a:t>
            </a:r>
          </a:p>
          <a:p>
            <a:r>
              <a:rPr lang="en-US"/>
              <a:t>EBS General Purpose SSD</a:t>
            </a:r>
          </a:p>
          <a:p>
            <a:pPr lvl="1"/>
            <a:r>
              <a:rPr lang="en-US"/>
              <a:t>SSD backed</a:t>
            </a:r>
          </a:p>
          <a:p>
            <a:pPr lvl="1"/>
            <a:r>
              <a:rPr lang="en-US"/>
              <a:t>3 IOPS / GB</a:t>
            </a:r>
          </a:p>
          <a:p>
            <a:pPr lvl="1"/>
            <a:r>
              <a:rPr lang="en-US"/>
              <a:t>Burstable to 3,000 IOPS and up to 10,000 IOPS </a:t>
            </a:r>
          </a:p>
          <a:p>
            <a:r>
              <a:rPr lang="en-US"/>
              <a:t>EBS Provisioned IOPS SSD</a:t>
            </a:r>
          </a:p>
          <a:p>
            <a:pPr lvl="1"/>
            <a:r>
              <a:rPr lang="en-US"/>
              <a:t>SSD backed</a:t>
            </a:r>
          </a:p>
          <a:p>
            <a:pPr lvl="1"/>
            <a:r>
              <a:rPr lang="en-US"/>
              <a:t>Up to 20,000 IOPS consistently</a:t>
            </a:r>
          </a:p>
          <a:p>
            <a:pPr lvl="1"/>
            <a:r>
              <a:rPr lang="en-US"/>
              <a:t>Up to 320 MB/s throughput</a:t>
            </a:r>
          </a:p>
          <a:p>
            <a:endParaRPr lang="en-US" dirty="0"/>
          </a:p>
        </p:txBody>
      </p:sp>
      <p:sp>
        <p:nvSpPr>
          <p:cNvPr id="2" name="Title 1"/>
          <p:cNvSpPr>
            <a:spLocks noGrp="1"/>
          </p:cNvSpPr>
          <p:nvPr>
            <p:ph type="title"/>
          </p:nvPr>
        </p:nvSpPr>
        <p:spPr/>
        <p:txBody>
          <a:bodyPr/>
          <a:lstStyle/>
          <a:p>
            <a:r>
              <a:rPr lang="en-US"/>
              <a:t>EBS Performance</a:t>
            </a:r>
            <a:endParaRPr lang="en-US" dirty="0"/>
          </a:p>
        </p:txBody>
      </p:sp>
      <p:sp>
        <p:nvSpPr>
          <p:cNvPr id="6" name="Rectangle 5"/>
          <p:cNvSpPr/>
          <p:nvPr/>
        </p:nvSpPr>
        <p:spPr>
          <a:xfrm>
            <a:off x="5919255" y="1834947"/>
            <a:ext cx="908183" cy="2307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itchFamily="34" charset="0"/>
              <a:cs typeface="Arial" pitchFamily="34" charset="0"/>
            </a:endParaRPr>
          </a:p>
        </p:txBody>
      </p:sp>
      <p:sp>
        <p:nvSpPr>
          <p:cNvPr id="7" name="Rounded Rectangle 6"/>
          <p:cNvSpPr/>
          <p:nvPr/>
        </p:nvSpPr>
        <p:spPr bwMode="auto">
          <a:xfrm>
            <a:off x="10572027" y="167399"/>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8" name="Picture 3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939266" y="329174"/>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05351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Amazon CloudFront</a:t>
            </a:r>
            <a:endParaRPr lang="en-US" dirty="0"/>
          </a:p>
        </p:txBody>
      </p:sp>
    </p:spTree>
    <p:extLst>
      <p:ext uri="{BB962C8B-B14F-4D97-AF65-F5344CB8AC3E}">
        <p14:creationId xmlns:p14="http://schemas.microsoft.com/office/powerpoint/2010/main" val="26540239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Diagonal Corner Rectangle 11"/>
          <p:cNvSpPr/>
          <p:nvPr>
            <p:custDataLst>
              <p:tags r:id="rId1"/>
            </p:custDataLst>
          </p:nvPr>
        </p:nvSpPr>
        <p:spPr>
          <a:xfrm>
            <a:off x="355355" y="1036463"/>
            <a:ext cx="11493500" cy="4418061"/>
          </a:xfrm>
          <a:prstGeom prst="round2DiagRect">
            <a:avLst>
              <a:gd name="adj1" fmla="val 9334"/>
              <a:gd name="adj2" fmla="val 15248"/>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133" dirty="0">
              <a:solidFill>
                <a:srgbClr val="414042"/>
              </a:solidFill>
              <a:latin typeface="+mj-lt"/>
              <a:cs typeface="Chalkduster"/>
            </a:endParaRPr>
          </a:p>
        </p:txBody>
      </p:sp>
      <p:sp>
        <p:nvSpPr>
          <p:cNvPr id="19" name="Rounded Rectangle 18"/>
          <p:cNvSpPr/>
          <p:nvPr/>
        </p:nvSpPr>
        <p:spPr bwMode="auto">
          <a:xfrm>
            <a:off x="2866960" y="1648595"/>
            <a:ext cx="8303779" cy="3148664"/>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8" name="Content Placeholder 2"/>
          <p:cNvSpPr>
            <a:spLocks noGrp="1"/>
          </p:cNvSpPr>
          <p:nvPr>
            <p:ph idx="1"/>
          </p:nvPr>
        </p:nvSpPr>
        <p:spPr/>
        <p:txBody>
          <a:bodyPr/>
          <a:lstStyle/>
          <a:p>
            <a:r>
              <a:rPr lang="en-US"/>
              <a:t>Easy and cost effective way to distribute content to end users</a:t>
            </a:r>
          </a:p>
          <a:p>
            <a:r>
              <a:rPr lang="en-US"/>
              <a:t>Low latency, high data transfer speeds</a:t>
            </a:r>
          </a:p>
          <a:p>
            <a:r>
              <a:rPr lang="en-US"/>
              <a:t>Deliver your entire website, including static, dynamic, and streaming content using a global network of edge locations</a:t>
            </a:r>
            <a:endParaRPr lang="en-US" dirty="0"/>
          </a:p>
        </p:txBody>
      </p:sp>
      <p:sp>
        <p:nvSpPr>
          <p:cNvPr id="2" name="Title 1"/>
          <p:cNvSpPr>
            <a:spLocks noGrp="1"/>
          </p:cNvSpPr>
          <p:nvPr>
            <p:ph type="title"/>
          </p:nvPr>
        </p:nvSpPr>
        <p:spPr/>
        <p:txBody>
          <a:bodyPr/>
          <a:lstStyle/>
          <a:p>
            <a:r>
              <a:rPr lang="en-US"/>
              <a:t>Amazon CloudFront</a:t>
            </a:r>
            <a:endParaRPr lang="en-US" dirty="0"/>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9" descr="CloudFron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39277" y="2236735"/>
            <a:ext cx="983488" cy="983488"/>
          </a:xfrm>
          <a:prstGeom prst="rect">
            <a:avLst/>
          </a:prstGeom>
        </p:spPr>
      </p:pic>
      <p:sp>
        <p:nvSpPr>
          <p:cNvPr id="11" name="Rectangle 18"/>
          <p:cNvSpPr>
            <a:spLocks/>
          </p:cNvSpPr>
          <p:nvPr/>
        </p:nvSpPr>
        <p:spPr bwMode="auto">
          <a:xfrm>
            <a:off x="1031407" y="3409768"/>
            <a:ext cx="1585575" cy="97032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anchor="ctr"/>
          <a:lstStyle/>
          <a:p>
            <a:pPr algn="ctr">
              <a:defRPr/>
            </a:pPr>
            <a:r>
              <a:rPr lang="en-US" sz="2133" dirty="0">
                <a:cs typeface="Chalkduster" charset="0"/>
                <a:sym typeface="Chalkduster" charset="0"/>
              </a:rPr>
              <a:t>Amazon CloudFront</a:t>
            </a:r>
          </a:p>
        </p:txBody>
      </p:sp>
    </p:spTree>
    <p:extLst>
      <p:ext uri="{BB962C8B-B14F-4D97-AF65-F5344CB8AC3E}">
        <p14:creationId xmlns:p14="http://schemas.microsoft.com/office/powerpoint/2010/main" val="38624181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33"/>
              </a:spcBef>
            </a:pPr>
            <a:r>
              <a:rPr lang="en-US" dirty="0">
                <a:cs typeface="Arial" charset="0"/>
              </a:rPr>
              <a:t>Amazon EC2 Instances </a:t>
            </a:r>
          </a:p>
        </p:txBody>
      </p:sp>
      <p:sp>
        <p:nvSpPr>
          <p:cNvPr id="31" name="TextBox 99"/>
          <p:cNvSpPr txBox="1">
            <a:spLocks noChangeArrowheads="1"/>
          </p:cNvSpPr>
          <p:nvPr>
            <p:custDataLst>
              <p:tags r:id="rId1"/>
            </p:custDataLst>
          </p:nvPr>
        </p:nvSpPr>
        <p:spPr bwMode="auto">
          <a:xfrm>
            <a:off x="260691" y="3256085"/>
            <a:ext cx="1948577" cy="5847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solidFill>
                  <a:srgbClr val="494848"/>
                </a:solidFill>
                <a:latin typeface="Arial" charset="0"/>
                <a:cs typeface="Arial" charset="0"/>
              </a:rPr>
              <a:t>OS, Applications, and </a:t>
            </a:r>
            <a:r>
              <a:rPr lang="en-US" sz="1600" dirty="0">
                <a:solidFill>
                  <a:srgbClr val="494848"/>
                </a:solidFill>
                <a:latin typeface="Fira Sans" panose="020B0503050000020004" pitchFamily="34" charset="0"/>
                <a:cs typeface="Arial" charset="0"/>
              </a:rPr>
              <a:t>Configuration</a:t>
            </a:r>
          </a:p>
        </p:txBody>
      </p:sp>
      <p:sp>
        <p:nvSpPr>
          <p:cNvPr id="32" name="Rounded Rectangle 31"/>
          <p:cNvSpPr/>
          <p:nvPr>
            <p:custDataLst>
              <p:tags r:id="rId2"/>
            </p:custDataLst>
          </p:nvPr>
        </p:nvSpPr>
        <p:spPr bwMode="auto">
          <a:xfrm>
            <a:off x="260689" y="3226155"/>
            <a:ext cx="2019047" cy="648467"/>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3" name="Picture 101" descr="EC2-AMI.png"/>
          <p:cNvPicPr>
            <a:picLocks noChangeAspect="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641676" y="1746281"/>
            <a:ext cx="975360" cy="9752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TextBox 102"/>
          <p:cNvSpPr txBox="1">
            <a:spLocks noChangeArrowheads="1"/>
          </p:cNvSpPr>
          <p:nvPr/>
        </p:nvSpPr>
        <p:spPr bwMode="auto">
          <a:xfrm>
            <a:off x="856756" y="2731986"/>
            <a:ext cx="545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latin typeface="Arial" charset="0"/>
                <a:cs typeface="Arial" charset="0"/>
              </a:rPr>
              <a:t>AMI</a:t>
            </a:r>
          </a:p>
        </p:txBody>
      </p:sp>
      <p:grpSp>
        <p:nvGrpSpPr>
          <p:cNvPr id="35" name="Group 103"/>
          <p:cNvGrpSpPr>
            <a:grpSpLocks/>
          </p:cNvGrpSpPr>
          <p:nvPr/>
        </p:nvGrpSpPr>
        <p:grpSpPr bwMode="auto">
          <a:xfrm>
            <a:off x="1705168" y="1749548"/>
            <a:ext cx="2660016" cy="2126426"/>
            <a:chOff x="1892864" y="2432563"/>
            <a:chExt cx="1995012" cy="1594989"/>
          </a:xfrm>
        </p:grpSpPr>
        <p:sp>
          <p:nvSpPr>
            <p:cNvPr id="121" name="TextBox 189"/>
            <p:cNvSpPr txBox="1">
              <a:spLocks noChangeArrowheads="1"/>
            </p:cNvSpPr>
            <p:nvPr>
              <p:custDataLst>
                <p:tags r:id="rId36"/>
              </p:custDataLst>
            </p:nvPr>
          </p:nvSpPr>
          <p:spPr bwMode="auto">
            <a:xfrm>
              <a:off x="2525800" y="3547794"/>
              <a:ext cx="1362074" cy="438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solidFill>
                    <a:srgbClr val="494848"/>
                  </a:solidFill>
                  <a:latin typeface="Fira Sans" panose="020B0503050000020004" pitchFamily="34" charset="0"/>
                  <a:cs typeface="Arial" charset="0"/>
                </a:rPr>
                <a:t>Running or Stopped VM</a:t>
              </a:r>
            </a:p>
          </p:txBody>
        </p:sp>
        <p:sp>
          <p:nvSpPr>
            <p:cNvPr id="122" name="Rounded Rectangle 121"/>
            <p:cNvSpPr/>
            <p:nvPr>
              <p:custDataLst>
                <p:tags r:id="rId37"/>
              </p:custDataLst>
            </p:nvPr>
          </p:nvSpPr>
          <p:spPr>
            <a:xfrm>
              <a:off x="2525801" y="3540137"/>
              <a:ext cx="1362075" cy="487415"/>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endParaRPr>
            </a:p>
          </p:txBody>
        </p:sp>
        <p:pic>
          <p:nvPicPr>
            <p:cNvPr id="123" name="Picture 191" descr="EC2-Instances.png"/>
            <p:cNvPicPr>
              <a:picLocks noChangeAspect="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2756586" y="2432563"/>
              <a:ext cx="731520" cy="731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 name="TextBox 192"/>
            <p:cNvSpPr txBox="1">
              <a:spLocks noChangeArrowheads="1"/>
            </p:cNvSpPr>
            <p:nvPr/>
          </p:nvSpPr>
          <p:spPr bwMode="auto">
            <a:xfrm>
              <a:off x="2820086" y="3178182"/>
              <a:ext cx="731520" cy="1846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solidFill>
                    <a:srgbClr val="494848"/>
                  </a:solidFill>
                  <a:latin typeface="Fira Sans" panose="020B0503050000020004" pitchFamily="34" charset="0"/>
                  <a:cs typeface="Arial" charset="0"/>
                </a:rPr>
                <a:t>Instances</a:t>
              </a:r>
            </a:p>
          </p:txBody>
        </p:sp>
        <p:sp>
          <p:nvSpPr>
            <p:cNvPr id="125" name="Right Arrow 193"/>
            <p:cNvSpPr>
              <a:spLocks noChangeArrowheads="1"/>
            </p:cNvSpPr>
            <p:nvPr>
              <p:custDataLst>
                <p:tags r:id="rId38"/>
              </p:custDataLst>
            </p:nvPr>
          </p:nvSpPr>
          <p:spPr bwMode="auto">
            <a:xfrm>
              <a:off x="1892864" y="2631586"/>
              <a:ext cx="914400" cy="486737"/>
            </a:xfrm>
            <a:prstGeom prst="rightArrow">
              <a:avLst>
                <a:gd name="adj1" fmla="val 50000"/>
                <a:gd name="adj2" fmla="val 50001"/>
              </a:avLst>
            </a:prstGeom>
            <a:solidFill>
              <a:srgbClr val="414042"/>
            </a:solidFill>
            <a:ln>
              <a:noFill/>
            </a:ln>
            <a:extLst>
              <a:ext uri="{91240B29-F687-4f45-9708-019B960494DF}">
                <a14:hiddenLine xmlns="" xmlns:a14="http://schemas.microsoft.com/office/drawing/2010/main" w="12700">
                  <a:solidFill>
                    <a:srgbClr val="000000"/>
                  </a:solidFill>
                  <a:round/>
                  <a:headEnd/>
                  <a:tailEnd/>
                </a14:hiddenLine>
              </a:ext>
            </a:extLst>
          </p:spPr>
          <p:txBody>
            <a:bodyPr/>
            <a:lstStyle/>
            <a:p>
              <a:pPr defTabSz="1219170"/>
              <a:endParaRPr lang="en-US" sz="1600" dirty="0">
                <a:solidFill>
                  <a:srgbClr val="494848"/>
                </a:solidFill>
                <a:latin typeface="Fira Sans" panose="020B0503050000020004" pitchFamily="34" charset="0"/>
                <a:cs typeface="Times New Roman" charset="0"/>
                <a:sym typeface="Times New Roman" charset="0"/>
              </a:endParaRPr>
            </a:p>
          </p:txBody>
        </p:sp>
      </p:grpSp>
      <p:sp>
        <p:nvSpPr>
          <p:cNvPr id="70" name="Rounded Rectangle 69"/>
          <p:cNvSpPr/>
          <p:nvPr>
            <p:custDataLst>
              <p:tags r:id="rId3"/>
            </p:custDataLst>
          </p:nvPr>
        </p:nvSpPr>
        <p:spPr bwMode="auto">
          <a:xfrm>
            <a:off x="4797929" y="916181"/>
            <a:ext cx="5283200" cy="5181599"/>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endParaRPr lang="en-US" sz="2400" dirty="0">
              <a:solidFill>
                <a:schemeClr val="tx1"/>
              </a:solidFill>
            </a:endParaRPr>
          </a:p>
        </p:txBody>
      </p:sp>
      <p:sp>
        <p:nvSpPr>
          <p:cNvPr id="75" name="Rounded Rectangle 74"/>
          <p:cNvSpPr/>
          <p:nvPr>
            <p:custDataLst>
              <p:tags r:id="rId4"/>
            </p:custDataLst>
          </p:nvPr>
        </p:nvSpPr>
        <p:spPr bwMode="auto">
          <a:xfrm>
            <a:off x="5344890" y="1689552"/>
            <a:ext cx="1967909" cy="263049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600" b="1" dirty="0">
                <a:solidFill>
                  <a:srgbClr val="494848"/>
                </a:solidFill>
                <a:latin typeface="Fira Sans" panose="020B0503050000020004" pitchFamily="34" charset="0"/>
                <a:cs typeface="Arial"/>
              </a:rPr>
              <a:t>AZ</a:t>
            </a:r>
          </a:p>
        </p:txBody>
      </p:sp>
      <p:grpSp>
        <p:nvGrpSpPr>
          <p:cNvPr id="77" name="Group 145"/>
          <p:cNvGrpSpPr>
            <a:grpSpLocks/>
          </p:cNvGrpSpPr>
          <p:nvPr/>
        </p:nvGrpSpPr>
        <p:grpSpPr bwMode="auto">
          <a:xfrm>
            <a:off x="5102729" y="4876705"/>
            <a:ext cx="593847" cy="7472"/>
            <a:chOff x="1762972" y="2184373"/>
            <a:chExt cx="679451" cy="9525"/>
          </a:xfrm>
        </p:grpSpPr>
        <p:sp>
          <p:nvSpPr>
            <p:cNvPr id="102" name="Freeform 119"/>
            <p:cNvSpPr>
              <a:spLocks/>
            </p:cNvSpPr>
            <p:nvPr>
              <p:custDataLst>
                <p:tags r:id="rId33"/>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p>
          </p:txBody>
        </p:sp>
        <p:sp>
          <p:nvSpPr>
            <p:cNvPr id="103" name="Freeform 121"/>
            <p:cNvSpPr>
              <a:spLocks/>
            </p:cNvSpPr>
            <p:nvPr>
              <p:custDataLst>
                <p:tags r:id="rId34"/>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p>
          </p:txBody>
        </p:sp>
        <p:sp>
          <p:nvSpPr>
            <p:cNvPr id="104" name="Freeform 122"/>
            <p:cNvSpPr>
              <a:spLocks/>
            </p:cNvSpPr>
            <p:nvPr>
              <p:custDataLst>
                <p:tags r:id="rId35"/>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p>
          </p:txBody>
        </p:sp>
      </p:grpSp>
      <p:grpSp>
        <p:nvGrpSpPr>
          <p:cNvPr id="78" name="Group 146"/>
          <p:cNvGrpSpPr>
            <a:grpSpLocks/>
          </p:cNvGrpSpPr>
          <p:nvPr/>
        </p:nvGrpSpPr>
        <p:grpSpPr bwMode="auto">
          <a:xfrm>
            <a:off x="5740809" y="4866735"/>
            <a:ext cx="593847" cy="7472"/>
            <a:chOff x="1762972" y="2184373"/>
            <a:chExt cx="679451" cy="9525"/>
          </a:xfrm>
        </p:grpSpPr>
        <p:sp>
          <p:nvSpPr>
            <p:cNvPr id="99" name="Freeform 119"/>
            <p:cNvSpPr>
              <a:spLocks/>
            </p:cNvSpPr>
            <p:nvPr>
              <p:custDataLst>
                <p:tags r:id="rId30"/>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p>
          </p:txBody>
        </p:sp>
        <p:sp>
          <p:nvSpPr>
            <p:cNvPr id="100" name="Freeform 121"/>
            <p:cNvSpPr>
              <a:spLocks/>
            </p:cNvSpPr>
            <p:nvPr>
              <p:custDataLst>
                <p:tags r:id="rId31"/>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p>
          </p:txBody>
        </p:sp>
        <p:sp>
          <p:nvSpPr>
            <p:cNvPr id="101" name="Freeform 122"/>
            <p:cNvSpPr>
              <a:spLocks/>
            </p:cNvSpPr>
            <p:nvPr>
              <p:custDataLst>
                <p:tags r:id="rId32"/>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p>
          </p:txBody>
        </p:sp>
      </p:grpSp>
      <p:sp>
        <p:nvSpPr>
          <p:cNvPr id="79" name="TextBox 147"/>
          <p:cNvSpPr txBox="1">
            <a:spLocks noChangeArrowheads="1"/>
          </p:cNvSpPr>
          <p:nvPr>
            <p:custDataLst>
              <p:tags r:id="rId5"/>
            </p:custDataLst>
          </p:nvPr>
        </p:nvSpPr>
        <p:spPr bwMode="auto">
          <a:xfrm>
            <a:off x="8394028" y="2991171"/>
            <a:ext cx="72913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600" dirty="0">
                <a:solidFill>
                  <a:srgbClr val="494848"/>
                </a:solidFill>
                <a:latin typeface="Fira Sans" panose="020B0503050000020004" pitchFamily="34" charset="0"/>
              </a:rPr>
              <a:t>VPC</a:t>
            </a:r>
          </a:p>
        </p:txBody>
      </p:sp>
      <p:sp>
        <p:nvSpPr>
          <p:cNvPr id="80" name="TextBox 148"/>
          <p:cNvSpPr txBox="1">
            <a:spLocks noChangeArrowheads="1"/>
          </p:cNvSpPr>
          <p:nvPr>
            <p:custDataLst>
              <p:tags r:id="rId6"/>
            </p:custDataLst>
          </p:nvPr>
        </p:nvSpPr>
        <p:spPr bwMode="auto">
          <a:xfrm>
            <a:off x="4797929" y="5639565"/>
            <a:ext cx="5283201"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2133" b="1" dirty="0">
                <a:solidFill>
                  <a:srgbClr val="494848"/>
                </a:solidFill>
                <a:latin typeface="Fira Sans" panose="020B0503050000020004" pitchFamily="34" charset="0"/>
                <a:cs typeface="Arial" charset="0"/>
              </a:rPr>
              <a:t>Region</a:t>
            </a:r>
          </a:p>
        </p:txBody>
      </p:sp>
      <p:grpSp>
        <p:nvGrpSpPr>
          <p:cNvPr id="37" name="Group 105"/>
          <p:cNvGrpSpPr>
            <a:grpSpLocks/>
          </p:cNvGrpSpPr>
          <p:nvPr/>
        </p:nvGrpSpPr>
        <p:grpSpPr bwMode="auto">
          <a:xfrm>
            <a:off x="5563547" y="3317286"/>
            <a:ext cx="3893319" cy="559381"/>
            <a:chOff x="4911524" y="3450953"/>
            <a:chExt cx="2919989" cy="419581"/>
          </a:xfrm>
        </p:grpSpPr>
        <p:pic>
          <p:nvPicPr>
            <p:cNvPr id="62" name="Picture 4"/>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5685688" y="3450953"/>
              <a:ext cx="297665" cy="4195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3" name="Picture 131"/>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5356752" y="3452536"/>
              <a:ext cx="297665" cy="41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Picture 132"/>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5029399" y="3452536"/>
              <a:ext cx="297665" cy="41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 name="TextBox 133"/>
            <p:cNvSpPr txBox="1">
              <a:spLocks noChangeArrowheads="1"/>
            </p:cNvSpPr>
            <p:nvPr>
              <p:custDataLst>
                <p:tags r:id="rId29"/>
              </p:custDataLst>
            </p:nvPr>
          </p:nvSpPr>
          <p:spPr bwMode="auto">
            <a:xfrm>
              <a:off x="4911524" y="3570507"/>
              <a:ext cx="493873" cy="223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333" dirty="0">
                  <a:latin typeface="Arial" charset="0"/>
                  <a:cs typeface="Arial" charset="0"/>
                </a:rPr>
                <a:t> EBS</a:t>
              </a:r>
            </a:p>
          </p:txBody>
        </p:sp>
        <p:pic>
          <p:nvPicPr>
            <p:cNvPr id="66" name="Picture 4"/>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7533848" y="3450953"/>
              <a:ext cx="297665" cy="4195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7" name="Picture 135"/>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7204912" y="3452536"/>
              <a:ext cx="297665" cy="41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 name="Picture 136"/>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6877559" y="3452536"/>
              <a:ext cx="297665" cy="41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106"/>
          <p:cNvGrpSpPr>
            <a:grpSpLocks/>
          </p:cNvGrpSpPr>
          <p:nvPr/>
        </p:nvGrpSpPr>
        <p:grpSpPr bwMode="auto">
          <a:xfrm>
            <a:off x="4977846" y="4683844"/>
            <a:ext cx="5099933" cy="1024467"/>
            <a:chOff x="4540338" y="4300631"/>
            <a:chExt cx="3824949" cy="768432"/>
          </a:xfrm>
        </p:grpSpPr>
        <p:grpSp>
          <p:nvGrpSpPr>
            <p:cNvPr id="39" name="Group 107"/>
            <p:cNvGrpSpPr>
              <a:grpSpLocks/>
            </p:cNvGrpSpPr>
            <p:nvPr/>
          </p:nvGrpSpPr>
          <p:grpSpPr bwMode="auto">
            <a:xfrm>
              <a:off x="4634000" y="4445290"/>
              <a:ext cx="445385" cy="5605"/>
              <a:chOff x="1762972" y="2184373"/>
              <a:chExt cx="679451" cy="9525"/>
            </a:xfrm>
          </p:grpSpPr>
          <p:sp>
            <p:nvSpPr>
              <p:cNvPr id="59" name="Freeform 119"/>
              <p:cNvSpPr>
                <a:spLocks/>
              </p:cNvSpPr>
              <p:nvPr>
                <p:custDataLst>
                  <p:tags r:id="rId26"/>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sp>
            <p:nvSpPr>
              <p:cNvPr id="60" name="Freeform 121"/>
              <p:cNvSpPr>
                <a:spLocks/>
              </p:cNvSpPr>
              <p:nvPr>
                <p:custDataLst>
                  <p:tags r:id="rId27"/>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sp>
            <p:nvSpPr>
              <p:cNvPr id="61" name="Freeform 122"/>
              <p:cNvSpPr>
                <a:spLocks/>
              </p:cNvSpPr>
              <p:nvPr>
                <p:custDataLst>
                  <p:tags r:id="rId28"/>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grpSp>
        <p:grpSp>
          <p:nvGrpSpPr>
            <p:cNvPr id="40" name="Group 108"/>
            <p:cNvGrpSpPr>
              <a:grpSpLocks/>
            </p:cNvGrpSpPr>
            <p:nvPr/>
          </p:nvGrpSpPr>
          <p:grpSpPr bwMode="auto">
            <a:xfrm>
              <a:off x="5112560" y="4437812"/>
              <a:ext cx="445385" cy="5605"/>
              <a:chOff x="1762972" y="2184373"/>
              <a:chExt cx="679451" cy="9525"/>
            </a:xfrm>
          </p:grpSpPr>
          <p:sp>
            <p:nvSpPr>
              <p:cNvPr id="56" name="Freeform 119"/>
              <p:cNvSpPr>
                <a:spLocks/>
              </p:cNvSpPr>
              <p:nvPr>
                <p:custDataLst>
                  <p:tags r:id="rId23"/>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sp>
            <p:nvSpPr>
              <p:cNvPr id="57" name="Freeform 121"/>
              <p:cNvSpPr>
                <a:spLocks/>
              </p:cNvSpPr>
              <p:nvPr>
                <p:custDataLst>
                  <p:tags r:id="rId24"/>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sp>
            <p:nvSpPr>
              <p:cNvPr id="58" name="Freeform 122"/>
              <p:cNvSpPr>
                <a:spLocks/>
              </p:cNvSpPr>
              <p:nvPr>
                <p:custDataLst>
                  <p:tags r:id="rId25"/>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grpSp>
        <p:pic>
          <p:nvPicPr>
            <p:cNvPr id="42" name="Picture 2"/>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4623548" y="4447174"/>
              <a:ext cx="406239" cy="498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5080749" y="4436712"/>
              <a:ext cx="418042" cy="5131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4" name="Rounded Rectangle 43"/>
            <p:cNvSpPr/>
            <p:nvPr>
              <p:custDataLst>
                <p:tags r:id="rId14"/>
              </p:custDataLst>
            </p:nvPr>
          </p:nvSpPr>
          <p:spPr>
            <a:xfrm>
              <a:off x="4540338" y="4300631"/>
              <a:ext cx="3703637" cy="76843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600" b="1" dirty="0">
                  <a:solidFill>
                    <a:srgbClr val="494848"/>
                  </a:solidFill>
                  <a:latin typeface="Fira Sans" panose="020B0503050000020004" pitchFamily="34" charset="0"/>
                  <a:cs typeface="Arial"/>
                </a:rPr>
                <a:t>S3</a:t>
              </a:r>
            </a:p>
          </p:txBody>
        </p:sp>
        <p:grpSp>
          <p:nvGrpSpPr>
            <p:cNvPr id="45" name="Group 113"/>
            <p:cNvGrpSpPr>
              <a:grpSpLocks/>
            </p:cNvGrpSpPr>
            <p:nvPr/>
          </p:nvGrpSpPr>
          <p:grpSpPr bwMode="auto">
            <a:xfrm>
              <a:off x="4646700" y="4534190"/>
              <a:ext cx="445385" cy="5605"/>
              <a:chOff x="1762972" y="2184373"/>
              <a:chExt cx="679451" cy="9525"/>
            </a:xfrm>
          </p:grpSpPr>
          <p:sp>
            <p:nvSpPr>
              <p:cNvPr id="53" name="Freeform 119"/>
              <p:cNvSpPr>
                <a:spLocks/>
              </p:cNvSpPr>
              <p:nvPr>
                <p:custDataLst>
                  <p:tags r:id="rId20"/>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sp>
            <p:nvSpPr>
              <p:cNvPr id="54" name="Freeform 121"/>
              <p:cNvSpPr>
                <a:spLocks/>
              </p:cNvSpPr>
              <p:nvPr>
                <p:custDataLst>
                  <p:tags r:id="rId21"/>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sp>
            <p:nvSpPr>
              <p:cNvPr id="55" name="Freeform 122"/>
              <p:cNvSpPr>
                <a:spLocks/>
              </p:cNvSpPr>
              <p:nvPr>
                <p:custDataLst>
                  <p:tags r:id="rId22"/>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grpSp>
        <p:grpSp>
          <p:nvGrpSpPr>
            <p:cNvPr id="46" name="Group 114"/>
            <p:cNvGrpSpPr>
              <a:grpSpLocks/>
            </p:cNvGrpSpPr>
            <p:nvPr/>
          </p:nvGrpSpPr>
          <p:grpSpPr bwMode="auto">
            <a:xfrm>
              <a:off x="5125260" y="4526712"/>
              <a:ext cx="445385" cy="5605"/>
              <a:chOff x="1762972" y="2184373"/>
              <a:chExt cx="679451" cy="9525"/>
            </a:xfrm>
          </p:grpSpPr>
          <p:sp>
            <p:nvSpPr>
              <p:cNvPr id="50" name="Freeform 119"/>
              <p:cNvSpPr>
                <a:spLocks/>
              </p:cNvSpPr>
              <p:nvPr>
                <p:custDataLst>
                  <p:tags r:id="rId17"/>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sp>
            <p:nvSpPr>
              <p:cNvPr id="51" name="Freeform 121"/>
              <p:cNvSpPr>
                <a:spLocks/>
              </p:cNvSpPr>
              <p:nvPr>
                <p:custDataLst>
                  <p:tags r:id="rId18"/>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sp>
            <p:nvSpPr>
              <p:cNvPr id="52" name="Freeform 122"/>
              <p:cNvSpPr>
                <a:spLocks/>
              </p:cNvSpPr>
              <p:nvPr>
                <p:custDataLst>
                  <p:tags r:id="rId19"/>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dirty="0">
                  <a:solidFill>
                    <a:srgbClr val="494848"/>
                  </a:solidFill>
                  <a:latin typeface="Fira Sans" panose="020B0503050000020004" pitchFamily="34" charset="0"/>
                </a:endParaRPr>
              </a:p>
            </p:txBody>
          </p:sp>
        </p:grpSp>
        <p:sp>
          <p:nvSpPr>
            <p:cNvPr id="47" name="TextBox 115"/>
            <p:cNvSpPr txBox="1">
              <a:spLocks noChangeArrowheads="1"/>
            </p:cNvSpPr>
            <p:nvPr>
              <p:custDataLst>
                <p:tags r:id="rId15"/>
              </p:custDataLst>
            </p:nvPr>
          </p:nvSpPr>
          <p:spPr bwMode="auto">
            <a:xfrm>
              <a:off x="5561100" y="4382880"/>
              <a:ext cx="1043648" cy="438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600" dirty="0">
                  <a:solidFill>
                    <a:srgbClr val="494848"/>
                  </a:solidFill>
                  <a:latin typeface="Fira Sans" panose="020B0503050000020004" pitchFamily="34" charset="0"/>
                  <a:cs typeface="Arial" charset="0"/>
                </a:rPr>
                <a:t>EBS Snapshots</a:t>
              </a:r>
            </a:p>
          </p:txBody>
        </p:sp>
        <p:sp>
          <p:nvSpPr>
            <p:cNvPr id="48" name="TextBox 116"/>
            <p:cNvSpPr txBox="1">
              <a:spLocks noChangeArrowheads="1"/>
            </p:cNvSpPr>
            <p:nvPr>
              <p:custDataLst>
                <p:tags r:id="rId16"/>
              </p:custDataLst>
            </p:nvPr>
          </p:nvSpPr>
          <p:spPr bwMode="auto">
            <a:xfrm>
              <a:off x="7321639" y="4478037"/>
              <a:ext cx="1043648" cy="2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600" dirty="0">
                  <a:solidFill>
                    <a:srgbClr val="494848"/>
                  </a:solidFill>
                  <a:latin typeface="Fira Sans" panose="020B0503050000020004" pitchFamily="34" charset="0"/>
                  <a:cs typeface="Arial" charset="0"/>
                </a:rPr>
                <a:t>S3 Buckets</a:t>
              </a:r>
            </a:p>
          </p:txBody>
        </p:sp>
        <p:pic>
          <p:nvPicPr>
            <p:cNvPr id="49" name="Picture 117"/>
            <p:cNvPicPr>
              <a:picLocks noChangeAspect="1"/>
            </p:cNvPicPr>
            <p:nvPr/>
          </p:nvPicPr>
          <p:blipFill>
            <a:blip r:embed="rId46" cstate="screen">
              <a:extLst>
                <a:ext uri="{28A0092B-C50C-407E-A947-70E740481C1C}">
                  <a14:useLocalDpi xmlns:a14="http://schemas.microsoft.com/office/drawing/2010/main"/>
                </a:ext>
              </a:extLst>
            </a:blip>
            <a:srcRect/>
            <a:stretch>
              <a:fillRect/>
            </a:stretch>
          </p:blipFill>
          <p:spPr bwMode="auto">
            <a:xfrm>
              <a:off x="6909548" y="4467434"/>
              <a:ext cx="442060" cy="4581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26" name="TextBox 133"/>
          <p:cNvSpPr txBox="1">
            <a:spLocks noChangeArrowheads="1"/>
          </p:cNvSpPr>
          <p:nvPr>
            <p:custDataLst>
              <p:tags r:id="rId7"/>
            </p:custDataLst>
          </p:nvPr>
        </p:nvSpPr>
        <p:spPr bwMode="auto">
          <a:xfrm>
            <a:off x="6038438" y="3476676"/>
            <a:ext cx="658497"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333" dirty="0">
                <a:solidFill>
                  <a:srgbClr val="494848"/>
                </a:solidFill>
                <a:latin typeface="Fira Sans" panose="020B0503050000020004" pitchFamily="34" charset="0"/>
                <a:cs typeface="Arial" charset="0"/>
              </a:rPr>
              <a:t> EBS</a:t>
            </a:r>
          </a:p>
        </p:txBody>
      </p:sp>
      <p:sp>
        <p:nvSpPr>
          <p:cNvPr id="127" name="TextBox 133"/>
          <p:cNvSpPr txBox="1">
            <a:spLocks noChangeArrowheads="1"/>
          </p:cNvSpPr>
          <p:nvPr>
            <p:custDataLst>
              <p:tags r:id="rId8"/>
            </p:custDataLst>
          </p:nvPr>
        </p:nvSpPr>
        <p:spPr bwMode="auto">
          <a:xfrm>
            <a:off x="6491390" y="3473715"/>
            <a:ext cx="658497"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333" dirty="0">
                <a:solidFill>
                  <a:srgbClr val="494848"/>
                </a:solidFill>
                <a:latin typeface="Fira Sans" panose="020B0503050000020004" pitchFamily="34" charset="0"/>
                <a:cs typeface="Arial" charset="0"/>
              </a:rPr>
              <a:t> EBS</a:t>
            </a:r>
          </a:p>
        </p:txBody>
      </p:sp>
      <p:sp>
        <p:nvSpPr>
          <p:cNvPr id="130" name="TextBox 133"/>
          <p:cNvSpPr txBox="1">
            <a:spLocks noChangeArrowheads="1"/>
          </p:cNvSpPr>
          <p:nvPr>
            <p:custDataLst>
              <p:tags r:id="rId9"/>
            </p:custDataLst>
          </p:nvPr>
        </p:nvSpPr>
        <p:spPr bwMode="auto">
          <a:xfrm>
            <a:off x="8030993" y="3479699"/>
            <a:ext cx="658497"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333" dirty="0">
                <a:solidFill>
                  <a:srgbClr val="494848"/>
                </a:solidFill>
                <a:latin typeface="Fira Sans" panose="020B0503050000020004" pitchFamily="34" charset="0"/>
                <a:cs typeface="Arial" charset="0"/>
              </a:rPr>
              <a:t> EBS</a:t>
            </a:r>
          </a:p>
        </p:txBody>
      </p:sp>
      <p:sp>
        <p:nvSpPr>
          <p:cNvPr id="111" name="TextBox 133"/>
          <p:cNvSpPr txBox="1">
            <a:spLocks noChangeArrowheads="1"/>
          </p:cNvSpPr>
          <p:nvPr>
            <p:custDataLst>
              <p:tags r:id="rId10"/>
            </p:custDataLst>
          </p:nvPr>
        </p:nvSpPr>
        <p:spPr bwMode="auto">
          <a:xfrm>
            <a:off x="8487837" y="3469656"/>
            <a:ext cx="658497"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333" dirty="0">
                <a:solidFill>
                  <a:srgbClr val="494848"/>
                </a:solidFill>
                <a:latin typeface="Fira Sans" panose="020B0503050000020004" pitchFamily="34" charset="0"/>
                <a:cs typeface="Arial" charset="0"/>
              </a:rPr>
              <a:t> EBS</a:t>
            </a:r>
          </a:p>
        </p:txBody>
      </p:sp>
      <p:sp>
        <p:nvSpPr>
          <p:cNvPr id="131" name="TextBox 133"/>
          <p:cNvSpPr txBox="1">
            <a:spLocks noChangeArrowheads="1"/>
          </p:cNvSpPr>
          <p:nvPr>
            <p:custDataLst>
              <p:tags r:id="rId11"/>
            </p:custDataLst>
          </p:nvPr>
        </p:nvSpPr>
        <p:spPr bwMode="auto">
          <a:xfrm>
            <a:off x="8908102" y="3469655"/>
            <a:ext cx="658497"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333" dirty="0">
                <a:solidFill>
                  <a:srgbClr val="494848"/>
                </a:solidFill>
                <a:latin typeface="Fira Sans" panose="020B0503050000020004" pitchFamily="34" charset="0"/>
                <a:cs typeface="Arial" charset="0"/>
              </a:rPr>
              <a:t> EBS</a:t>
            </a:r>
          </a:p>
        </p:txBody>
      </p:sp>
      <p:sp>
        <p:nvSpPr>
          <p:cNvPr id="132" name="Rounded Rectangle 131"/>
          <p:cNvSpPr/>
          <p:nvPr>
            <p:custDataLst>
              <p:tags r:id="rId12"/>
            </p:custDataLst>
          </p:nvPr>
        </p:nvSpPr>
        <p:spPr bwMode="auto">
          <a:xfrm>
            <a:off x="7790964" y="1689553"/>
            <a:ext cx="1967909" cy="263912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600" b="1" dirty="0">
                <a:solidFill>
                  <a:srgbClr val="494848"/>
                </a:solidFill>
                <a:latin typeface="Fira Sans" panose="020B0503050000020004" pitchFamily="34" charset="0"/>
                <a:cs typeface="Arial"/>
              </a:rPr>
              <a:t>AZ</a:t>
            </a:r>
          </a:p>
        </p:txBody>
      </p:sp>
      <p:sp>
        <p:nvSpPr>
          <p:cNvPr id="133" name="Rounded Rectangle 132"/>
          <p:cNvSpPr/>
          <p:nvPr/>
        </p:nvSpPr>
        <p:spPr>
          <a:xfrm>
            <a:off x="5212412" y="1326195"/>
            <a:ext cx="4703617" cy="319423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pic>
        <p:nvPicPr>
          <p:cNvPr id="134" name="Picture 133"/>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362903" y="976297"/>
            <a:ext cx="798895" cy="521500"/>
          </a:xfrm>
          <a:prstGeom prst="rect">
            <a:avLst/>
          </a:prstGeom>
        </p:spPr>
      </p:pic>
      <p:sp>
        <p:nvSpPr>
          <p:cNvPr id="135" name="Right Arrow 193"/>
          <p:cNvSpPr>
            <a:spLocks noChangeArrowheads="1"/>
          </p:cNvSpPr>
          <p:nvPr>
            <p:custDataLst>
              <p:tags r:id="rId13"/>
            </p:custDataLst>
          </p:nvPr>
        </p:nvSpPr>
        <p:spPr bwMode="auto">
          <a:xfrm>
            <a:off x="3869592" y="2014768"/>
            <a:ext cx="1219200" cy="648913"/>
          </a:xfrm>
          <a:prstGeom prst="rightArrow">
            <a:avLst>
              <a:gd name="adj1" fmla="val 50000"/>
              <a:gd name="adj2" fmla="val 50001"/>
            </a:avLst>
          </a:prstGeom>
          <a:solidFill>
            <a:srgbClr val="414042"/>
          </a:solidFill>
          <a:ln>
            <a:noFill/>
          </a:ln>
          <a:extLst>
            <a:ext uri="{91240B29-F687-4f45-9708-019B960494DF}">
              <a14:hiddenLine xmlns="" xmlns:a14="http://schemas.microsoft.com/office/drawing/2010/main" w="12700">
                <a:solidFill>
                  <a:srgbClr val="000000"/>
                </a:solidFill>
                <a:round/>
                <a:headEnd/>
                <a:tailEnd/>
              </a14:hiddenLine>
            </a:ext>
          </a:extLst>
        </p:spPr>
        <p:txBody>
          <a:bodyPr/>
          <a:lstStyle/>
          <a:p>
            <a:pPr defTabSz="1219170"/>
            <a:endParaRPr lang="en-US" sz="1600" dirty="0">
              <a:solidFill>
                <a:srgbClr val="000000"/>
              </a:solidFill>
              <a:latin typeface="Times New Roman" charset="0"/>
              <a:cs typeface="Times New Roman" charset="0"/>
              <a:sym typeface="Times New Roman" charset="0"/>
            </a:endParaRPr>
          </a:p>
        </p:txBody>
      </p:sp>
      <p:pic>
        <p:nvPicPr>
          <p:cNvPr id="136" name="Picture 135"/>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987012" y="1913941"/>
            <a:ext cx="726376" cy="766729"/>
          </a:xfrm>
          <a:prstGeom prst="rect">
            <a:avLst/>
          </a:prstGeom>
        </p:spPr>
      </p:pic>
      <p:pic>
        <p:nvPicPr>
          <p:cNvPr id="137" name="Picture 136"/>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11064" y="1913941"/>
            <a:ext cx="726376" cy="766729"/>
          </a:xfrm>
          <a:prstGeom prst="rect">
            <a:avLst/>
          </a:prstGeom>
        </p:spPr>
      </p:pic>
      <p:sp>
        <p:nvSpPr>
          <p:cNvPr id="139" name="TextBox 192"/>
          <p:cNvSpPr txBox="1">
            <a:spLocks noChangeArrowheads="1"/>
          </p:cNvSpPr>
          <p:nvPr/>
        </p:nvSpPr>
        <p:spPr bwMode="auto">
          <a:xfrm>
            <a:off x="5841164" y="2731986"/>
            <a:ext cx="97536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latin typeface="Arial" charset="0"/>
                <a:cs typeface="Arial" charset="0"/>
              </a:rPr>
              <a:t>Instances</a:t>
            </a:r>
          </a:p>
        </p:txBody>
      </p:sp>
      <p:sp>
        <p:nvSpPr>
          <p:cNvPr id="140" name="TextBox 192"/>
          <p:cNvSpPr txBox="1">
            <a:spLocks noChangeArrowheads="1"/>
          </p:cNvSpPr>
          <p:nvPr/>
        </p:nvSpPr>
        <p:spPr bwMode="auto">
          <a:xfrm>
            <a:off x="8286572" y="2731986"/>
            <a:ext cx="97536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solidFill>
                  <a:srgbClr val="494848"/>
                </a:solidFill>
                <a:latin typeface="Fira Sans" panose="020B0503050000020004" pitchFamily="34" charset="0"/>
                <a:cs typeface="Arial" charset="0"/>
              </a:rPr>
              <a:t>Instances</a:t>
            </a:r>
          </a:p>
        </p:txBody>
      </p:sp>
      <p:sp>
        <p:nvSpPr>
          <p:cNvPr id="72" name="Rounded Rectangle 137">
            <a:extLst>
              <a:ext uri="{FF2B5EF4-FFF2-40B4-BE49-F238E27FC236}">
                <a16:creationId xmlns:a16="http://schemas.microsoft.com/office/drawing/2014/main" id="{270E154B-5414-4B53-B704-BB61333C2A76}"/>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73" name="Picture 39">
            <a:extLst>
              <a:ext uri="{FF2B5EF4-FFF2-40B4-BE49-F238E27FC236}">
                <a16:creationId xmlns:a16="http://schemas.microsoft.com/office/drawing/2014/main" id="{A4EF4873-9377-4B89-9956-2443C0FD6A18}"/>
              </a:ext>
            </a:extLst>
          </p:cNvPr>
          <p:cNvPicPr>
            <a:picLocks noChangeAspect="1"/>
          </p:cNvPicPr>
          <p:nvPr/>
        </p:nvPicPr>
        <p:blipFill>
          <a:blip r:embed="rId49">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65777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You Configure CloudFront to Deliver </a:t>
            </a:r>
            <a:br>
              <a:rPr lang="en-US"/>
            </a:br>
            <a:r>
              <a:rPr lang="en-US"/>
              <a:t>Your Content</a:t>
            </a:r>
            <a:endParaRPr lang="en-US" dirty="0"/>
          </a:p>
        </p:txBody>
      </p:sp>
      <p:grpSp>
        <p:nvGrpSpPr>
          <p:cNvPr id="41" name="Group 40"/>
          <p:cNvGrpSpPr/>
          <p:nvPr/>
        </p:nvGrpSpPr>
        <p:grpSpPr>
          <a:xfrm>
            <a:off x="4550711" y="750002"/>
            <a:ext cx="1438656" cy="1153521"/>
            <a:chOff x="3413033" y="562501"/>
            <a:chExt cx="1078992" cy="865141"/>
          </a:xfrm>
        </p:grpSpPr>
        <p:pic>
          <p:nvPicPr>
            <p:cNvPr id="5" name="Picture 4"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632" y="562501"/>
              <a:ext cx="731520" cy="731520"/>
            </a:xfrm>
            <a:prstGeom prst="rect">
              <a:avLst/>
            </a:prstGeom>
          </p:spPr>
        </p:pic>
        <p:sp>
          <p:nvSpPr>
            <p:cNvPr id="6" name="TextBox 19"/>
            <p:cNvSpPr txBox="1"/>
            <p:nvPr/>
          </p:nvSpPr>
          <p:spPr>
            <a:xfrm>
              <a:off x="3413033" y="1272194"/>
              <a:ext cx="1078992" cy="155448"/>
            </a:xfrm>
            <a:prstGeom prst="rect">
              <a:avLst/>
            </a:prstGeom>
            <a:no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dirty="0">
                  <a:latin typeface="+mj-lt"/>
                  <a:cs typeface="Helvetica Neue"/>
                </a:rPr>
                <a:t>Developer</a:t>
              </a:r>
            </a:p>
          </p:txBody>
        </p:sp>
      </p:grpSp>
      <p:grpSp>
        <p:nvGrpSpPr>
          <p:cNvPr id="67" name="Group 66"/>
          <p:cNvGrpSpPr/>
          <p:nvPr/>
        </p:nvGrpSpPr>
        <p:grpSpPr>
          <a:xfrm>
            <a:off x="1360868" y="1190174"/>
            <a:ext cx="3575451" cy="4787897"/>
            <a:chOff x="1020651" y="892630"/>
            <a:chExt cx="2681588" cy="3590923"/>
          </a:xfrm>
        </p:grpSpPr>
        <p:grpSp>
          <p:nvGrpSpPr>
            <p:cNvPr id="42" name="Group 41"/>
            <p:cNvGrpSpPr/>
            <p:nvPr/>
          </p:nvGrpSpPr>
          <p:grpSpPr>
            <a:xfrm>
              <a:off x="1020651" y="892630"/>
              <a:ext cx="2681588" cy="3590923"/>
              <a:chOff x="1020651" y="892630"/>
              <a:chExt cx="2681588" cy="3590923"/>
            </a:xfrm>
          </p:grpSpPr>
          <p:sp>
            <p:nvSpPr>
              <p:cNvPr id="17" name="Flowchart: Alternate Process 16"/>
              <p:cNvSpPr/>
              <p:nvPr/>
            </p:nvSpPr>
            <p:spPr>
              <a:xfrm>
                <a:off x="1020651" y="3454342"/>
                <a:ext cx="1667435" cy="862886"/>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527" y="3576141"/>
                <a:ext cx="543745" cy="563884"/>
              </a:xfrm>
              <a:prstGeom prst="rect">
                <a:avLst/>
              </a:prstGeom>
            </p:spPr>
          </p:pic>
          <p:sp>
            <p:nvSpPr>
              <p:cNvPr id="15" name="TextBox 19"/>
              <p:cNvSpPr txBox="1"/>
              <p:nvPr/>
            </p:nvSpPr>
            <p:spPr>
              <a:xfrm>
                <a:off x="1314872" y="4328105"/>
                <a:ext cx="1078992" cy="155448"/>
              </a:xfrm>
              <a:prstGeom prst="rect">
                <a:avLst/>
              </a:prstGeom>
              <a:no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dirty="0">
                    <a:latin typeface="+mj-lt"/>
                    <a:cs typeface="Helvetica Neue"/>
                  </a:rPr>
                  <a:t>S3 bucket or HTTP server</a:t>
                </a:r>
              </a:p>
            </p:txBody>
          </p:sp>
          <p:pic>
            <p:nvPicPr>
              <p:cNvPr id="16" name="Picture 15"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272" y="3520025"/>
                <a:ext cx="731520" cy="731520"/>
              </a:xfrm>
              <a:prstGeom prst="rect">
                <a:avLst/>
              </a:prstGeom>
            </p:spPr>
          </p:pic>
          <p:cxnSp>
            <p:nvCxnSpPr>
              <p:cNvPr id="35" name="Curved Connector 34"/>
              <p:cNvCxnSpPr/>
              <p:nvPr/>
            </p:nvCxnSpPr>
            <p:spPr>
              <a:xfrm rot="10800000" flipV="1">
                <a:off x="1463404" y="892630"/>
                <a:ext cx="2238835" cy="2464887"/>
              </a:xfrm>
              <a:prstGeom prst="curvedConnector2">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1589459" y="1709149"/>
              <a:ext cx="255118" cy="346249"/>
            </a:xfrm>
            <a:prstGeom prst="rect">
              <a:avLst/>
            </a:prstGeom>
            <a:noFill/>
          </p:spPr>
          <p:txBody>
            <a:bodyPr wrap="none" rtlCol="0">
              <a:spAutoFit/>
            </a:bodyPr>
            <a:lstStyle/>
            <a:p>
              <a:r>
                <a:rPr lang="en-US" sz="2400" b="1" dirty="0"/>
                <a:t>1</a:t>
              </a:r>
            </a:p>
          </p:txBody>
        </p:sp>
      </p:grpSp>
      <p:grpSp>
        <p:nvGrpSpPr>
          <p:cNvPr id="68" name="Group 67"/>
          <p:cNvGrpSpPr/>
          <p:nvPr/>
        </p:nvGrpSpPr>
        <p:grpSpPr>
          <a:xfrm>
            <a:off x="2977624" y="1237681"/>
            <a:ext cx="1824552" cy="3233848"/>
            <a:chOff x="2233218" y="928261"/>
            <a:chExt cx="1368414" cy="2425386"/>
          </a:xfrm>
        </p:grpSpPr>
        <p:grpSp>
          <p:nvGrpSpPr>
            <p:cNvPr id="45" name="Group 44"/>
            <p:cNvGrpSpPr/>
            <p:nvPr/>
          </p:nvGrpSpPr>
          <p:grpSpPr>
            <a:xfrm>
              <a:off x="2293616" y="928261"/>
              <a:ext cx="1308016" cy="2425386"/>
              <a:chOff x="2293616" y="928261"/>
              <a:chExt cx="1308016" cy="2425386"/>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967" y="1884443"/>
                <a:ext cx="359681" cy="388076"/>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3573" y="1496367"/>
                <a:ext cx="359681" cy="388076"/>
              </a:xfrm>
              <a:prstGeom prst="rect">
                <a:avLst/>
              </a:prstGeom>
            </p:spPr>
          </p:pic>
          <p:sp>
            <p:nvSpPr>
              <p:cNvPr id="21" name="TextBox 19"/>
              <p:cNvSpPr txBox="1"/>
              <p:nvPr/>
            </p:nvSpPr>
            <p:spPr>
              <a:xfrm>
                <a:off x="2369190" y="2318154"/>
                <a:ext cx="1078992" cy="155448"/>
              </a:xfrm>
              <a:prstGeom prst="rect">
                <a:avLst/>
              </a:prstGeom>
              <a:no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dirty="0">
                    <a:latin typeface="+mj-lt"/>
                    <a:cs typeface="Helvetica Neue"/>
                  </a:rPr>
                  <a:t>Objects/data</a:t>
                </a:r>
              </a:p>
            </p:txBody>
          </p:sp>
          <p:cxnSp>
            <p:nvCxnSpPr>
              <p:cNvPr id="43" name="Curved Connector 42"/>
              <p:cNvCxnSpPr>
                <a:stCxn id="5" idx="1"/>
              </p:cNvCxnSpPr>
              <p:nvPr/>
            </p:nvCxnSpPr>
            <p:spPr>
              <a:xfrm rot="10800000" flipV="1">
                <a:off x="2293616" y="928261"/>
                <a:ext cx="1308016" cy="2425386"/>
              </a:xfrm>
              <a:prstGeom prst="curvedConnector2">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8245" y="1663294"/>
                <a:ext cx="359681" cy="388076"/>
              </a:xfrm>
              <a:prstGeom prst="rect">
                <a:avLst/>
              </a:prstGeom>
            </p:spPr>
          </p:pic>
        </p:grpSp>
        <p:sp>
          <p:nvSpPr>
            <p:cNvPr id="63" name="TextBox 62"/>
            <p:cNvSpPr txBox="1"/>
            <p:nvPr/>
          </p:nvSpPr>
          <p:spPr>
            <a:xfrm>
              <a:off x="2233218" y="1805397"/>
              <a:ext cx="255119" cy="346249"/>
            </a:xfrm>
            <a:prstGeom prst="rect">
              <a:avLst/>
            </a:prstGeom>
            <a:noFill/>
          </p:spPr>
          <p:txBody>
            <a:bodyPr wrap="none" rtlCol="0">
              <a:spAutoFit/>
            </a:bodyPr>
            <a:lstStyle/>
            <a:p>
              <a:r>
                <a:rPr lang="en-US" sz="2400" b="1" dirty="0"/>
                <a:t>2</a:t>
              </a:r>
            </a:p>
          </p:txBody>
        </p:sp>
      </p:grpSp>
      <p:grpSp>
        <p:nvGrpSpPr>
          <p:cNvPr id="3" name="Group 2"/>
          <p:cNvGrpSpPr/>
          <p:nvPr/>
        </p:nvGrpSpPr>
        <p:grpSpPr>
          <a:xfrm>
            <a:off x="4552978" y="1237682"/>
            <a:ext cx="4633300" cy="4717353"/>
            <a:chOff x="3414733" y="928261"/>
            <a:chExt cx="3474975" cy="3538015"/>
          </a:xfrm>
        </p:grpSpPr>
        <p:grpSp>
          <p:nvGrpSpPr>
            <p:cNvPr id="69" name="Group 68"/>
            <p:cNvGrpSpPr/>
            <p:nvPr/>
          </p:nvGrpSpPr>
          <p:grpSpPr>
            <a:xfrm>
              <a:off x="3414733" y="1427642"/>
              <a:ext cx="2156284" cy="3038634"/>
              <a:chOff x="3414733" y="1427642"/>
              <a:chExt cx="2156284" cy="3038634"/>
            </a:xfrm>
          </p:grpSpPr>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9134" y="2239592"/>
                <a:ext cx="544439" cy="562001"/>
              </a:xfrm>
              <a:prstGeom prst="rect">
                <a:avLst/>
              </a:prstGeom>
            </p:spPr>
          </p:pic>
          <p:sp>
            <p:nvSpPr>
              <p:cNvPr id="11" name="TextBox 19"/>
              <p:cNvSpPr txBox="1"/>
              <p:nvPr/>
            </p:nvSpPr>
            <p:spPr>
              <a:xfrm>
                <a:off x="3414733" y="2837224"/>
                <a:ext cx="1078992" cy="155448"/>
              </a:xfrm>
              <a:prstGeom prst="rect">
                <a:avLst/>
              </a:prstGeom>
              <a:no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dirty="0">
                    <a:latin typeface="+mj-lt"/>
                    <a:cs typeface="Helvetica Neue"/>
                  </a:rPr>
                  <a:t>Web distribution</a:t>
                </a: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131" y="3576141"/>
                <a:ext cx="544780" cy="653736"/>
              </a:xfrm>
              <a:prstGeom prst="rect">
                <a:avLst/>
              </a:prstGeom>
            </p:spPr>
          </p:pic>
          <p:sp>
            <p:nvSpPr>
              <p:cNvPr id="13" name="TextBox 19"/>
              <p:cNvSpPr txBox="1"/>
              <p:nvPr/>
            </p:nvSpPr>
            <p:spPr>
              <a:xfrm>
                <a:off x="4492025" y="4310828"/>
                <a:ext cx="1078992" cy="155448"/>
              </a:xfrm>
              <a:prstGeom prst="rect">
                <a:avLst/>
              </a:prstGeom>
              <a:no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dirty="0" err="1">
                    <a:latin typeface="+mj-lt"/>
                    <a:cs typeface="Helvetica Neue"/>
                  </a:rPr>
                  <a:t>CloudFront</a:t>
                </a:r>
                <a:endParaRPr lang="en-US" sz="1467" dirty="0">
                  <a:latin typeface="+mj-lt"/>
                  <a:cs typeface="Helvetica Neue"/>
                </a:endParaRPr>
              </a:p>
            </p:txBody>
          </p:sp>
          <p:cxnSp>
            <p:nvCxnSpPr>
              <p:cNvPr id="48" name="Straight Arrow Connector 47"/>
              <p:cNvCxnSpPr>
                <a:stCxn id="6" idx="2"/>
                <a:endCxn id="10" idx="0"/>
              </p:cNvCxnSpPr>
              <p:nvPr/>
            </p:nvCxnSpPr>
            <p:spPr>
              <a:xfrm flipH="1">
                <a:off x="3951354" y="1427642"/>
                <a:ext cx="1175" cy="81195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53" name="Curved Connector 52"/>
              <p:cNvCxnSpPr>
                <a:stCxn id="11" idx="2"/>
                <a:endCxn id="12" idx="1"/>
              </p:cNvCxnSpPr>
              <p:nvPr/>
            </p:nvCxnSpPr>
            <p:spPr>
              <a:xfrm rot="16200000" flipH="1">
                <a:off x="3901512" y="3045389"/>
                <a:ext cx="910337" cy="804902"/>
              </a:xfrm>
              <a:prstGeom prst="curvedConnector2">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3571401" y="1956288"/>
                <a:ext cx="255119" cy="346249"/>
              </a:xfrm>
              <a:prstGeom prst="rect">
                <a:avLst/>
              </a:prstGeom>
              <a:noFill/>
            </p:spPr>
            <p:txBody>
              <a:bodyPr wrap="none" rtlCol="0">
                <a:spAutoFit/>
              </a:bodyPr>
              <a:lstStyle/>
              <a:p>
                <a:r>
                  <a:rPr lang="en-US" sz="2400" b="1" dirty="0"/>
                  <a:t>3</a:t>
                </a:r>
              </a:p>
            </p:txBody>
          </p:sp>
        </p:grpSp>
        <p:grpSp>
          <p:nvGrpSpPr>
            <p:cNvPr id="70" name="Group 69"/>
            <p:cNvGrpSpPr/>
            <p:nvPr/>
          </p:nvGrpSpPr>
          <p:grpSpPr>
            <a:xfrm>
              <a:off x="4333152" y="928261"/>
              <a:ext cx="2556556" cy="2974748"/>
              <a:chOff x="4333152" y="928261"/>
              <a:chExt cx="2556556" cy="2974748"/>
            </a:xfrm>
          </p:grpSpPr>
          <p:cxnSp>
            <p:nvCxnSpPr>
              <p:cNvPr id="55" name="Curved Connector 54"/>
              <p:cNvCxnSpPr>
                <a:stCxn id="12" idx="3"/>
                <a:endCxn id="5" idx="3"/>
              </p:cNvCxnSpPr>
              <p:nvPr/>
            </p:nvCxnSpPr>
            <p:spPr>
              <a:xfrm flipH="1" flipV="1">
                <a:off x="4333152" y="928261"/>
                <a:ext cx="970759" cy="2974748"/>
              </a:xfrm>
              <a:prstGeom prst="curvedConnector3">
                <a:avLst>
                  <a:gd name="adj1" fmla="val -41663"/>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8" name="TextBox 19"/>
              <p:cNvSpPr txBox="1"/>
              <p:nvPr/>
            </p:nvSpPr>
            <p:spPr>
              <a:xfrm>
                <a:off x="4356680" y="2345346"/>
                <a:ext cx="2533028" cy="147184"/>
              </a:xfrm>
              <a:prstGeom prst="rect">
                <a:avLst/>
              </a:prstGeom>
              <a:solidFill>
                <a:schemeClr val="bg1"/>
              </a:solid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dirty="0">
                    <a:latin typeface="+mj-lt"/>
                    <a:cs typeface="Helvetica Neue"/>
                  </a:rPr>
                  <a:t>http://d111111abcdef8.cloudfront.net</a:t>
                </a:r>
                <a:endParaRPr lang="en-US" sz="1333" dirty="0">
                  <a:latin typeface="+mj-lt"/>
                  <a:cs typeface="Helvetica Neue"/>
                </a:endParaRPr>
              </a:p>
            </p:txBody>
          </p:sp>
        </p:grpSp>
      </p:grpSp>
      <p:grpSp>
        <p:nvGrpSpPr>
          <p:cNvPr id="71" name="Group 70"/>
          <p:cNvGrpSpPr/>
          <p:nvPr/>
        </p:nvGrpSpPr>
        <p:grpSpPr>
          <a:xfrm>
            <a:off x="7071882" y="1431836"/>
            <a:ext cx="4364847" cy="3772176"/>
            <a:chOff x="5303911" y="1073877"/>
            <a:chExt cx="3273635" cy="2829132"/>
          </a:xfrm>
        </p:grpSpPr>
        <p:sp>
          <p:nvSpPr>
            <p:cNvPr id="7" name="TextBox 73"/>
            <p:cNvSpPr txBox="1"/>
            <p:nvPr/>
          </p:nvSpPr>
          <p:spPr>
            <a:xfrm>
              <a:off x="7240960" y="1709149"/>
              <a:ext cx="640080" cy="37056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dirty="0">
                  <a:latin typeface="+mj-lt"/>
                </a:rPr>
                <a:t>Edge locations</a:t>
              </a: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5524" y="1073877"/>
              <a:ext cx="524995" cy="563883"/>
            </a:xfrm>
            <a:prstGeom prst="rect">
              <a:avLst/>
            </a:prstGeom>
            <a:noFill/>
            <a:ln>
              <a:noFill/>
            </a:ln>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67020" y="1241514"/>
              <a:ext cx="524995" cy="563883"/>
            </a:xfrm>
            <a:prstGeom prst="rect">
              <a:avLst/>
            </a:prstGeom>
            <a:noFill/>
            <a:ln>
              <a:noFill/>
            </a:ln>
          </p:spPr>
        </p:pic>
        <p:cxnSp>
          <p:nvCxnSpPr>
            <p:cNvPr id="60" name="Curved Connector 59"/>
            <p:cNvCxnSpPr>
              <a:stCxn id="12" idx="3"/>
              <a:endCxn id="7" idx="2"/>
            </p:cNvCxnSpPr>
            <p:nvPr/>
          </p:nvCxnSpPr>
          <p:spPr>
            <a:xfrm flipV="1">
              <a:off x="5303911" y="2079717"/>
              <a:ext cx="2257089" cy="1823292"/>
            </a:xfrm>
            <a:prstGeom prst="curvedConnector2">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61" name="TextBox 19"/>
            <p:cNvSpPr txBox="1"/>
            <p:nvPr/>
          </p:nvSpPr>
          <p:spPr>
            <a:xfrm>
              <a:off x="6044518" y="2923826"/>
              <a:ext cx="2533028" cy="429821"/>
            </a:xfrm>
            <a:prstGeom prst="rect">
              <a:avLst/>
            </a:prstGeom>
            <a:solidFill>
              <a:schemeClr val="bg1"/>
            </a:solid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dirty="0">
                  <a:latin typeface="+mj-lt"/>
                  <a:cs typeface="Helvetica Neue"/>
                </a:rPr>
                <a:t>Your distribution’s</a:t>
              </a:r>
            </a:p>
            <a:p>
              <a:pPr algn="ctr"/>
              <a:r>
                <a:rPr lang="en-US" sz="1467" dirty="0">
                  <a:latin typeface="+mj-lt"/>
                  <a:cs typeface="Helvetica Neue"/>
                </a:rPr>
                <a:t> configuration</a:t>
              </a:r>
              <a:endParaRPr lang="en-US" sz="1333" dirty="0">
                <a:latin typeface="+mj-lt"/>
                <a:cs typeface="Helvetica Neue"/>
              </a:endParaRPr>
            </a:p>
          </p:txBody>
        </p:sp>
        <p:sp>
          <p:nvSpPr>
            <p:cNvPr id="66" name="TextBox 65"/>
            <p:cNvSpPr txBox="1"/>
            <p:nvPr/>
          </p:nvSpPr>
          <p:spPr>
            <a:xfrm>
              <a:off x="7086073" y="2377315"/>
              <a:ext cx="255118" cy="346249"/>
            </a:xfrm>
            <a:prstGeom prst="rect">
              <a:avLst/>
            </a:prstGeom>
            <a:noFill/>
          </p:spPr>
          <p:txBody>
            <a:bodyPr wrap="none" rtlCol="0">
              <a:spAutoFit/>
            </a:bodyPr>
            <a:lstStyle/>
            <a:p>
              <a:r>
                <a:rPr lang="en-US" sz="2400" b="1" dirty="0"/>
                <a:t>4</a:t>
              </a:r>
            </a:p>
          </p:txBody>
        </p:sp>
      </p:grpSp>
      <p:sp>
        <p:nvSpPr>
          <p:cNvPr id="44" name="Rounded Rectangle 43"/>
          <p:cNvSpPr/>
          <p:nvPr/>
        </p:nvSpPr>
        <p:spPr bwMode="auto">
          <a:xfrm>
            <a:off x="10658155" y="98775"/>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46" name="Picture 45" descr="CloudFront.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887852" y="281881"/>
            <a:ext cx="983488" cy="983488"/>
          </a:xfrm>
          <a:prstGeom prst="rect">
            <a:avLst/>
          </a:prstGeom>
        </p:spPr>
      </p:pic>
    </p:spTree>
    <p:extLst>
      <p:ext uri="{BB962C8B-B14F-4D97-AF65-F5344CB8AC3E}">
        <p14:creationId xmlns:p14="http://schemas.microsoft.com/office/powerpoint/2010/main" val="26917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863" b="14073"/>
          <a:stretch/>
        </p:blipFill>
        <p:spPr>
          <a:xfrm>
            <a:off x="2247900" y="1509975"/>
            <a:ext cx="6868707" cy="4420925"/>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a:t>How CloudFront Delivers Content to Your Users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874" y="2323043"/>
            <a:ext cx="288420" cy="309784"/>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588" y="2495597"/>
            <a:ext cx="306893" cy="309784"/>
          </a:xfrm>
          <a:prstGeom prst="rect">
            <a:avLst/>
          </a:prstGeom>
          <a:noFill/>
          <a:ln>
            <a:no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589" y="2143060"/>
            <a:ext cx="288420" cy="309784"/>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6658" y="1879577"/>
            <a:ext cx="288420" cy="309784"/>
          </a:xfrm>
          <a:prstGeom prst="rect">
            <a:avLst/>
          </a:prstGeom>
          <a:noFill/>
          <a:ln>
            <a:no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867" y="1544703"/>
            <a:ext cx="288420" cy="309784"/>
          </a:xfrm>
          <a:prstGeom prst="rect">
            <a:avLst/>
          </a:prstGeom>
          <a:noFill/>
          <a:ln>
            <a:no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825" y="3535151"/>
            <a:ext cx="288420" cy="309784"/>
          </a:xfrm>
          <a:prstGeom prst="rect">
            <a:avLst/>
          </a:prstGeom>
          <a:noFill/>
          <a:ln>
            <a:noFill/>
          </a:ln>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835" y="3666989"/>
            <a:ext cx="288420" cy="309784"/>
          </a:xfrm>
          <a:prstGeom prst="rect">
            <a:avLst/>
          </a:prstGeom>
          <a:noFill/>
          <a:ln>
            <a:noFill/>
          </a:ln>
        </p:spPr>
      </p:pic>
      <p:sp>
        <p:nvSpPr>
          <p:cNvPr id="22" name="TextBox 21"/>
          <p:cNvSpPr txBox="1"/>
          <p:nvPr/>
        </p:nvSpPr>
        <p:spPr>
          <a:xfrm>
            <a:off x="7622133" y="2043148"/>
            <a:ext cx="1438656" cy="404745"/>
          </a:xfrm>
          <a:prstGeom prst="rect">
            <a:avLst/>
          </a:prstGeom>
          <a:solidFill>
            <a:schemeClr val="bg1"/>
          </a:solid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Helvetica Neue"/>
                <a:cs typeface="Helvetica Neue"/>
              </a:rPr>
              <a:t>Amazon S3 server or HTTP server</a:t>
            </a:r>
          </a:p>
        </p:txBody>
      </p:sp>
      <p:pic>
        <p:nvPicPr>
          <p:cNvPr id="17" name="Picture 16" descr="Us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8532" y="4924307"/>
            <a:ext cx="819869" cy="819869"/>
          </a:xfrm>
          <a:prstGeom prst="rect">
            <a:avLst/>
          </a:prstGeom>
        </p:spPr>
      </p:pic>
      <p:pic>
        <p:nvPicPr>
          <p:cNvPr id="18" name="Picture 17"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11472" y="4930353"/>
            <a:ext cx="805152" cy="805152"/>
          </a:xfrm>
          <a:prstGeom prst="rect">
            <a:avLst/>
          </a:prstGeom>
        </p:spPr>
      </p:pic>
      <p:sp>
        <p:nvSpPr>
          <p:cNvPr id="19" name="TextBox 19"/>
          <p:cNvSpPr txBox="1"/>
          <p:nvPr/>
        </p:nvSpPr>
        <p:spPr>
          <a:xfrm>
            <a:off x="1899139" y="5644880"/>
            <a:ext cx="1438656" cy="207264"/>
          </a:xfrm>
          <a:prstGeom prst="rect">
            <a:avLst/>
          </a:prstGeom>
          <a:no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Helvetica Neue"/>
                <a:cs typeface="Helvetica Neue"/>
              </a:rPr>
              <a:t>User</a:t>
            </a:r>
          </a:p>
        </p:txBody>
      </p:sp>
      <p:sp>
        <p:nvSpPr>
          <p:cNvPr id="20" name="TextBox 19"/>
          <p:cNvSpPr txBox="1"/>
          <p:nvPr/>
        </p:nvSpPr>
        <p:spPr>
          <a:xfrm>
            <a:off x="2501379" y="5636209"/>
            <a:ext cx="1438656" cy="207264"/>
          </a:xfrm>
          <a:prstGeom prst="rect">
            <a:avLst/>
          </a:prstGeom>
          <a:no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Helvetica Neue"/>
                <a:cs typeface="Helvetica Neue"/>
              </a:rPr>
              <a:t>Website</a:t>
            </a:r>
          </a:p>
        </p:txBody>
      </p:sp>
      <p:sp>
        <p:nvSpPr>
          <p:cNvPr id="21" name="TextBox 19"/>
          <p:cNvSpPr txBox="1"/>
          <p:nvPr/>
        </p:nvSpPr>
        <p:spPr>
          <a:xfrm>
            <a:off x="2262432" y="3600675"/>
            <a:ext cx="805152" cy="127308"/>
          </a:xfrm>
          <a:prstGeom prst="rect">
            <a:avLst/>
          </a:prstGeom>
          <a:solidFill>
            <a:schemeClr val="bg1"/>
          </a:solid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latin typeface="Helvetica Neue"/>
                <a:cs typeface="Helvetica Neue"/>
              </a:rPr>
              <a:t>example.com</a:t>
            </a:r>
          </a:p>
        </p:txBody>
      </p:sp>
      <p:sp>
        <p:nvSpPr>
          <p:cNvPr id="28" name="TextBox 27"/>
          <p:cNvSpPr txBox="1"/>
          <p:nvPr/>
        </p:nvSpPr>
        <p:spPr>
          <a:xfrm>
            <a:off x="2665008" y="4600421"/>
            <a:ext cx="340158" cy="461665"/>
          </a:xfrm>
          <a:prstGeom prst="rect">
            <a:avLst/>
          </a:prstGeom>
          <a:noFill/>
        </p:spPr>
        <p:txBody>
          <a:bodyPr wrap="none" rtlCol="0">
            <a:spAutoFit/>
          </a:bodyPr>
          <a:lstStyle/>
          <a:p>
            <a:r>
              <a:rPr lang="en-US" sz="2400" b="1" dirty="0"/>
              <a:t>1</a:t>
            </a:r>
          </a:p>
        </p:txBody>
      </p:sp>
      <p:cxnSp>
        <p:nvCxnSpPr>
          <p:cNvPr id="31" name="Curved Connector 30"/>
          <p:cNvCxnSpPr>
            <a:stCxn id="28" idx="0"/>
            <a:endCxn id="12" idx="0"/>
          </p:cNvCxnSpPr>
          <p:nvPr/>
        </p:nvCxnSpPr>
        <p:spPr>
          <a:xfrm rot="5400000" flipH="1" flipV="1">
            <a:off x="3619426" y="2750812"/>
            <a:ext cx="1065270" cy="2633948"/>
          </a:xfrm>
          <a:prstGeom prst="curvedConnector3">
            <a:avLst>
              <a:gd name="adj1" fmla="val 121459"/>
            </a:avLst>
          </a:prstGeom>
          <a:ln w="57150">
            <a:solidFill>
              <a:srgbClr val="34823F"/>
            </a:solidFill>
            <a:tailEnd type="triangle"/>
          </a:ln>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5504501" y="2454869"/>
            <a:ext cx="2130187" cy="1080281"/>
            <a:chOff x="4128376" y="1841151"/>
            <a:chExt cx="1597640" cy="810211"/>
          </a:xfrm>
        </p:grpSpPr>
        <p:cxnSp>
          <p:nvCxnSpPr>
            <p:cNvPr id="45" name="Curved Connector 44"/>
            <p:cNvCxnSpPr/>
            <p:nvPr/>
          </p:nvCxnSpPr>
          <p:spPr>
            <a:xfrm rot="5400000" flipH="1" flipV="1">
              <a:off x="4672316" y="1597663"/>
              <a:ext cx="509759" cy="1597640"/>
            </a:xfrm>
            <a:prstGeom prst="curvedConnector2">
              <a:avLst/>
            </a:prstGeom>
            <a:ln w="57150">
              <a:solidFill>
                <a:srgbClr val="34823F"/>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985552" y="1841151"/>
              <a:ext cx="369332" cy="346249"/>
            </a:xfrm>
            <a:prstGeom prst="rect">
              <a:avLst/>
            </a:prstGeom>
            <a:noFill/>
          </p:spPr>
          <p:txBody>
            <a:bodyPr wrap="none" rtlCol="0">
              <a:spAutoFit/>
            </a:bodyPr>
            <a:lstStyle/>
            <a:p>
              <a:r>
                <a:rPr lang="en-US" sz="2400" b="1" dirty="0"/>
                <a:t>3a</a:t>
              </a:r>
            </a:p>
          </p:txBody>
        </p:sp>
      </p:grpSp>
      <p:grpSp>
        <p:nvGrpSpPr>
          <p:cNvPr id="68" name="Group 67"/>
          <p:cNvGrpSpPr/>
          <p:nvPr/>
        </p:nvGrpSpPr>
        <p:grpSpPr>
          <a:xfrm>
            <a:off x="7599222" y="2225714"/>
            <a:ext cx="1374961" cy="1374961"/>
            <a:chOff x="5699416" y="1669285"/>
            <a:chExt cx="1031221" cy="1031221"/>
          </a:xfrm>
        </p:grpSpPr>
        <p:pic>
          <p:nvPicPr>
            <p:cNvPr id="14" name="Picture 13" descr="Interne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9416" y="1669285"/>
              <a:ext cx="1031221" cy="1031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descr="Traditional-Servers.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5026" y="2099744"/>
              <a:ext cx="368424" cy="368424"/>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0570" y="2141603"/>
              <a:ext cx="274537" cy="284705"/>
            </a:xfrm>
            <a:prstGeom prst="rect">
              <a:avLst/>
            </a:prstGeom>
          </p:spPr>
        </p:pic>
      </p:grpSp>
      <p:sp>
        <p:nvSpPr>
          <p:cNvPr id="23" name="TextBox 22"/>
          <p:cNvSpPr txBox="1"/>
          <p:nvPr/>
        </p:nvSpPr>
        <p:spPr>
          <a:xfrm>
            <a:off x="4911507" y="4028033"/>
            <a:ext cx="1438656" cy="207264"/>
          </a:xfrm>
          <a:prstGeom prst="rect">
            <a:avLst/>
          </a:prstGeom>
          <a:solidFill>
            <a:schemeClr val="bg1"/>
          </a:solid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Helvetica Neue"/>
                <a:cs typeface="Helvetica Neue"/>
              </a:rPr>
              <a:t>Edge location</a:t>
            </a:r>
          </a:p>
        </p:txBody>
      </p:sp>
      <p:grpSp>
        <p:nvGrpSpPr>
          <p:cNvPr id="88" name="Group 87"/>
          <p:cNvGrpSpPr/>
          <p:nvPr/>
        </p:nvGrpSpPr>
        <p:grpSpPr>
          <a:xfrm>
            <a:off x="5919256" y="3235076"/>
            <a:ext cx="2171197" cy="1292141"/>
            <a:chOff x="4439442" y="2426307"/>
            <a:chExt cx="1628398" cy="969106"/>
          </a:xfrm>
        </p:grpSpPr>
        <p:sp>
          <p:nvSpPr>
            <p:cNvPr id="25" name="TextBox 24"/>
            <p:cNvSpPr txBox="1"/>
            <p:nvPr/>
          </p:nvSpPr>
          <p:spPr>
            <a:xfrm>
              <a:off x="4657973" y="2882936"/>
              <a:ext cx="1078992" cy="155448"/>
            </a:xfrm>
            <a:prstGeom prst="rect">
              <a:avLst/>
            </a:prstGeom>
            <a:solidFill>
              <a:schemeClr val="bg1"/>
            </a:solidFill>
            <a:ln>
              <a:noFill/>
            </a:ln>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Helvetica Neue"/>
                  <a:cs typeface="Helvetica Neue"/>
                </a:rPr>
                <a:t>Object/data</a:t>
              </a:r>
            </a:p>
          </p:txBody>
        </p:sp>
        <p:cxnSp>
          <p:nvCxnSpPr>
            <p:cNvPr id="64" name="Curved Connector 63"/>
            <p:cNvCxnSpPr>
              <a:stCxn id="16" idx="2"/>
              <a:endCxn id="13" idx="3"/>
            </p:cNvCxnSpPr>
            <p:nvPr/>
          </p:nvCxnSpPr>
          <p:spPr>
            <a:xfrm rot="5400000">
              <a:off x="5033589" y="1832160"/>
              <a:ext cx="440103" cy="1628398"/>
            </a:xfrm>
            <a:prstGeom prst="curvedConnector2">
              <a:avLst/>
            </a:prstGeom>
            <a:ln w="57150">
              <a:solidFill>
                <a:srgbClr val="002060"/>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0576" y="2655817"/>
              <a:ext cx="189077" cy="204004"/>
            </a:xfrm>
            <a:prstGeom prst="rect">
              <a:avLst/>
            </a:prstGeom>
          </p:spPr>
        </p:pic>
        <p:sp>
          <p:nvSpPr>
            <p:cNvPr id="80" name="TextBox 79"/>
            <p:cNvSpPr txBox="1"/>
            <p:nvPr/>
          </p:nvSpPr>
          <p:spPr>
            <a:xfrm>
              <a:off x="5072668" y="3049164"/>
              <a:ext cx="378950" cy="346249"/>
            </a:xfrm>
            <a:prstGeom prst="rect">
              <a:avLst/>
            </a:prstGeom>
            <a:noFill/>
            <a:ln>
              <a:noFill/>
            </a:ln>
          </p:spPr>
          <p:txBody>
            <a:bodyPr wrap="none" rtlCol="0">
              <a:spAutoFit/>
            </a:bodyPr>
            <a:lstStyle/>
            <a:p>
              <a:r>
                <a:rPr lang="en-US" sz="2400" b="1" dirty="0"/>
                <a:t>3b</a:t>
              </a:r>
            </a:p>
          </p:txBody>
        </p:sp>
      </p:grpSp>
      <p:sp>
        <p:nvSpPr>
          <p:cNvPr id="24" name="TextBox 23"/>
          <p:cNvSpPr txBox="1"/>
          <p:nvPr/>
        </p:nvSpPr>
        <p:spPr>
          <a:xfrm>
            <a:off x="4726426" y="5240601"/>
            <a:ext cx="549113" cy="403548"/>
          </a:xfrm>
          <a:prstGeom prst="rect">
            <a:avLst/>
          </a:prstGeom>
          <a:noFill/>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Helvetica Neue"/>
                <a:cs typeface="Helvetica Neue"/>
              </a:rPr>
              <a:t>Object/data</a:t>
            </a:r>
          </a:p>
        </p:txBody>
      </p:sp>
      <p:cxnSp>
        <p:nvCxnSpPr>
          <p:cNvPr id="75" name="Curved Connector 74"/>
          <p:cNvCxnSpPr>
            <a:stCxn id="23" idx="2"/>
            <a:endCxn id="18" idx="1"/>
          </p:cNvCxnSpPr>
          <p:nvPr/>
        </p:nvCxnSpPr>
        <p:spPr>
          <a:xfrm rot="5400000">
            <a:off x="4074913" y="3777008"/>
            <a:ext cx="1097632" cy="2014211"/>
          </a:xfrm>
          <a:prstGeom prst="curvedConnector2">
            <a:avLst/>
          </a:prstGeom>
          <a:ln w="5715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5455" y="4947298"/>
            <a:ext cx="252103" cy="272005"/>
          </a:xfrm>
          <a:prstGeom prst="rect">
            <a:avLst/>
          </a:prstGeom>
        </p:spPr>
      </p:pic>
      <p:sp>
        <p:nvSpPr>
          <p:cNvPr id="81" name="TextBox 80"/>
          <p:cNvSpPr txBox="1"/>
          <p:nvPr/>
        </p:nvSpPr>
        <p:spPr>
          <a:xfrm>
            <a:off x="4395684" y="4416580"/>
            <a:ext cx="756938" cy="461665"/>
          </a:xfrm>
          <a:prstGeom prst="rect">
            <a:avLst/>
          </a:prstGeom>
          <a:noFill/>
        </p:spPr>
        <p:txBody>
          <a:bodyPr wrap="none" rtlCol="0">
            <a:spAutoFit/>
          </a:bodyPr>
          <a:lstStyle/>
          <a:p>
            <a:r>
              <a:rPr lang="en-US" sz="2400" b="1" dirty="0"/>
              <a:t>3/3c</a:t>
            </a:r>
          </a:p>
        </p:txBody>
      </p:sp>
      <p:sp>
        <p:nvSpPr>
          <p:cNvPr id="42" name="Rounded Rectangle 41"/>
          <p:cNvSpPr/>
          <p:nvPr/>
        </p:nvSpPr>
        <p:spPr bwMode="auto">
          <a:xfrm>
            <a:off x="10658155" y="98775"/>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44" name="Picture 43" descr="CloudFront.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0887852" y="281881"/>
            <a:ext cx="983488" cy="983488"/>
          </a:xfrm>
          <a:prstGeom prst="rect">
            <a:avLst/>
          </a:prstGeom>
        </p:spPr>
      </p:pic>
      <p:sp>
        <p:nvSpPr>
          <p:cNvPr id="52" name="TextBox 51"/>
          <p:cNvSpPr txBox="1"/>
          <p:nvPr/>
        </p:nvSpPr>
        <p:spPr>
          <a:xfrm>
            <a:off x="3694373" y="3294869"/>
            <a:ext cx="340158" cy="461665"/>
          </a:xfrm>
          <a:prstGeom prst="rect">
            <a:avLst/>
          </a:prstGeom>
          <a:noFill/>
        </p:spPr>
        <p:txBody>
          <a:bodyPr wrap="none" rtlCol="0">
            <a:spAutoFit/>
          </a:bodyPr>
          <a:lstStyle/>
          <a:p>
            <a:r>
              <a:rPr lang="en-US" sz="2400" b="1" dirty="0"/>
              <a:t>2</a:t>
            </a:r>
          </a:p>
        </p:txBody>
      </p:sp>
    </p:spTree>
    <p:extLst>
      <p:ext uri="{BB962C8B-B14F-4D97-AF65-F5344CB8AC3E}">
        <p14:creationId xmlns:p14="http://schemas.microsoft.com/office/powerpoint/2010/main" val="21151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Networking Concepts</a:t>
            </a:r>
            <a:endParaRPr lang="en-US" dirty="0"/>
          </a:p>
        </p:txBody>
      </p:sp>
    </p:spTree>
    <p:extLst>
      <p:ext uri="{BB962C8B-B14F-4D97-AF65-F5344CB8AC3E}">
        <p14:creationId xmlns:p14="http://schemas.microsoft.com/office/powerpoint/2010/main" val="7818929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A network is two or more computers linked to share resources, exchange files, or allow electronic communications.</a:t>
            </a:r>
          </a:p>
          <a:p>
            <a:endParaRPr lang="en-US"/>
          </a:p>
          <a:p>
            <a:r>
              <a:rPr lang="en-US"/>
              <a:t>Network Types:</a:t>
            </a:r>
          </a:p>
          <a:p>
            <a:r>
              <a:rPr lang="en-US"/>
              <a:t>Local Area Network (LAN)</a:t>
            </a:r>
          </a:p>
          <a:p>
            <a:r>
              <a:rPr lang="en-US"/>
              <a:t>Wide Area Network (WAN)</a:t>
            </a:r>
          </a:p>
          <a:p>
            <a:r>
              <a:rPr lang="en-US"/>
              <a:t>Virtual Private Network (VPN)</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dirty="0"/>
          </a:p>
        </p:txBody>
      </p:sp>
      <p:sp>
        <p:nvSpPr>
          <p:cNvPr id="2" name="Title 1"/>
          <p:cNvSpPr>
            <a:spLocks noGrp="1"/>
          </p:cNvSpPr>
          <p:nvPr>
            <p:ph type="title"/>
          </p:nvPr>
        </p:nvSpPr>
        <p:spPr/>
        <p:txBody>
          <a:bodyPr/>
          <a:lstStyle/>
          <a:p>
            <a:r>
              <a:rPr lang="en-US"/>
              <a:t>What is a Network?</a:t>
            </a:r>
            <a:endParaRPr lang="en-US" dirty="0"/>
          </a:p>
        </p:txBody>
      </p:sp>
      <p:sp>
        <p:nvSpPr>
          <p:cNvPr id="5" name="Oval 4"/>
          <p:cNvSpPr/>
          <p:nvPr/>
        </p:nvSpPr>
        <p:spPr>
          <a:xfrm>
            <a:off x="7382933" y="1699845"/>
            <a:ext cx="3810001" cy="3810001"/>
          </a:xfrm>
          <a:prstGeom prst="ellipse">
            <a:avLst/>
          </a:prstGeom>
          <a:ln w="28575"/>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n w="28575">
                <a:solidFill>
                  <a:sysClr val="windowText" lastClr="000000"/>
                </a:solidFill>
              </a:ln>
            </a:endParaRPr>
          </a:p>
        </p:txBody>
      </p:sp>
      <p:sp>
        <p:nvSpPr>
          <p:cNvPr id="7" name="Oval 6"/>
          <p:cNvSpPr/>
          <p:nvPr/>
        </p:nvSpPr>
        <p:spPr>
          <a:xfrm>
            <a:off x="7493652" y="3025203"/>
            <a:ext cx="1159283" cy="115928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a:ln w="28575">
                <a:solidFill>
                  <a:sysClr val="windowText" lastClr="000000"/>
                </a:solidFill>
              </a:ln>
            </a:endParaRPr>
          </a:p>
        </p:txBody>
      </p:sp>
      <p:sp>
        <p:nvSpPr>
          <p:cNvPr id="9" name="Oval 8"/>
          <p:cNvSpPr/>
          <p:nvPr/>
        </p:nvSpPr>
        <p:spPr>
          <a:xfrm>
            <a:off x="9922936" y="3025203"/>
            <a:ext cx="1159283" cy="115928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a:ln w="28575">
                <a:solidFill>
                  <a:sysClr val="windowText" lastClr="000000"/>
                </a:solidFill>
              </a:ln>
            </a:endParaRPr>
          </a:p>
        </p:txBody>
      </p:sp>
      <p:sp>
        <p:nvSpPr>
          <p:cNvPr id="10" name="Flowchart: Direct Access Storage 9"/>
          <p:cNvSpPr/>
          <p:nvPr/>
        </p:nvSpPr>
        <p:spPr>
          <a:xfrm>
            <a:off x="8809890" y="3469327"/>
            <a:ext cx="956085" cy="271035"/>
          </a:xfrm>
          <a:prstGeom prst="flowChartMagneticDrum">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cxnSp>
        <p:nvCxnSpPr>
          <p:cNvPr id="14" name="Straight Connector 13"/>
          <p:cNvCxnSpPr>
            <a:stCxn id="7" idx="6"/>
            <a:endCxn id="9" idx="2"/>
          </p:cNvCxnSpPr>
          <p:nvPr/>
        </p:nvCxnSpPr>
        <p:spPr>
          <a:xfrm>
            <a:off x="8652936" y="3604844"/>
            <a:ext cx="1270001" cy="0"/>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8606293" y="1819200"/>
            <a:ext cx="1202573" cy="666786"/>
          </a:xfrm>
          <a:prstGeom prst="rect">
            <a:avLst/>
          </a:prstGeom>
          <a:noFill/>
        </p:spPr>
        <p:txBody>
          <a:bodyPr wrap="none" rtlCol="0">
            <a:spAutoFit/>
          </a:bodyPr>
          <a:lstStyle/>
          <a:p>
            <a:r>
              <a:rPr lang="en-US" sz="3733" b="1" dirty="0"/>
              <a:t>WAN</a:t>
            </a:r>
          </a:p>
        </p:txBody>
      </p:sp>
      <p:sp>
        <p:nvSpPr>
          <p:cNvPr id="17" name="TextBox 16"/>
          <p:cNvSpPr txBox="1"/>
          <p:nvPr/>
        </p:nvSpPr>
        <p:spPr>
          <a:xfrm>
            <a:off x="7544431" y="3338104"/>
            <a:ext cx="761747" cy="502766"/>
          </a:xfrm>
          <a:prstGeom prst="rect">
            <a:avLst/>
          </a:prstGeom>
          <a:noFill/>
        </p:spPr>
        <p:txBody>
          <a:bodyPr wrap="none" rtlCol="0">
            <a:spAutoFit/>
          </a:bodyPr>
          <a:lstStyle/>
          <a:p>
            <a:r>
              <a:rPr lang="en-US" sz="2667" b="1" dirty="0"/>
              <a:t>LAN</a:t>
            </a:r>
            <a:endParaRPr lang="en-US" sz="3733" b="1" dirty="0"/>
          </a:p>
        </p:txBody>
      </p:sp>
      <p:sp>
        <p:nvSpPr>
          <p:cNvPr id="18" name="TextBox 17"/>
          <p:cNvSpPr txBox="1"/>
          <p:nvPr/>
        </p:nvSpPr>
        <p:spPr>
          <a:xfrm>
            <a:off x="10026806" y="3358239"/>
            <a:ext cx="761747" cy="502766"/>
          </a:xfrm>
          <a:prstGeom prst="rect">
            <a:avLst/>
          </a:prstGeom>
          <a:noFill/>
        </p:spPr>
        <p:txBody>
          <a:bodyPr wrap="none" rtlCol="0">
            <a:spAutoFit/>
          </a:bodyPr>
          <a:lstStyle/>
          <a:p>
            <a:r>
              <a:rPr lang="en-US" sz="2667" b="1" dirty="0"/>
              <a:t>LAN</a:t>
            </a:r>
            <a:endParaRPr lang="en-US" sz="3733" b="1" dirty="0"/>
          </a:p>
        </p:txBody>
      </p:sp>
      <p:sp>
        <p:nvSpPr>
          <p:cNvPr id="19" name="TextBox 18"/>
          <p:cNvSpPr txBox="1"/>
          <p:nvPr/>
        </p:nvSpPr>
        <p:spPr>
          <a:xfrm>
            <a:off x="8814433" y="4290605"/>
            <a:ext cx="795411" cy="502766"/>
          </a:xfrm>
          <a:prstGeom prst="rect">
            <a:avLst/>
          </a:prstGeom>
          <a:noFill/>
        </p:spPr>
        <p:txBody>
          <a:bodyPr wrap="none" rtlCol="0">
            <a:spAutoFit/>
          </a:bodyPr>
          <a:lstStyle/>
          <a:p>
            <a:r>
              <a:rPr lang="en-US" sz="2667" b="1" dirty="0"/>
              <a:t>VPN</a:t>
            </a:r>
            <a:endParaRPr lang="en-US" sz="3733" b="1" dirty="0"/>
          </a:p>
        </p:txBody>
      </p:sp>
      <p:cxnSp>
        <p:nvCxnSpPr>
          <p:cNvPr id="21" name="Straight Arrow Connector 20"/>
          <p:cNvCxnSpPr>
            <a:endCxn id="10" idx="2"/>
          </p:cNvCxnSpPr>
          <p:nvPr/>
        </p:nvCxnSpPr>
        <p:spPr>
          <a:xfrm flipV="1">
            <a:off x="9287932" y="3740362"/>
            <a:ext cx="1" cy="5796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9218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a:t>A physical topology defines how the systems are physically connected.</a:t>
            </a:r>
          </a:p>
          <a:p>
            <a:pPr lvl="1"/>
            <a:r>
              <a:rPr lang="en-US"/>
              <a:t>A logical topology defines how the systems communicate across the physical topologies.</a:t>
            </a:r>
          </a:p>
          <a:p>
            <a:endParaRPr lang="en-US" dirty="0"/>
          </a:p>
        </p:txBody>
      </p:sp>
      <p:sp>
        <p:nvSpPr>
          <p:cNvPr id="2" name="Title 1"/>
          <p:cNvSpPr>
            <a:spLocks noGrp="1"/>
          </p:cNvSpPr>
          <p:nvPr>
            <p:ph type="title"/>
          </p:nvPr>
        </p:nvSpPr>
        <p:spPr/>
        <p:txBody>
          <a:bodyPr/>
          <a:lstStyle/>
          <a:p>
            <a:r>
              <a:rPr lang="en-US"/>
              <a:t>Physical vs. Logical Topology</a:t>
            </a:r>
            <a:endParaRPr lang="en-US" dirty="0"/>
          </a:p>
        </p:txBody>
      </p:sp>
      <p:sp>
        <p:nvSpPr>
          <p:cNvPr id="4" name="Content Placeholder 2"/>
          <p:cNvSpPr txBox="1">
            <a:spLocks/>
          </p:cNvSpPr>
          <p:nvPr/>
        </p:nvSpPr>
        <p:spPr>
          <a:xfrm>
            <a:off x="449052" y="1165616"/>
            <a:ext cx="10940405" cy="4918729"/>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3"/>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2933" dirty="0"/>
          </a:p>
        </p:txBody>
      </p:sp>
    </p:spTree>
    <p:extLst>
      <p:ext uri="{BB962C8B-B14F-4D97-AF65-F5344CB8AC3E}">
        <p14:creationId xmlns:p14="http://schemas.microsoft.com/office/powerpoint/2010/main" val="4706661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Physical Network Hardware/Devices</a:t>
            </a:r>
            <a:endParaRPr lang="en-US" dirty="0"/>
          </a:p>
        </p:txBody>
      </p:sp>
      <p:pic>
        <p:nvPicPr>
          <p:cNvPr id="4" name="Content Placeholder 3"/>
          <p:cNvPicPr>
            <a:picLocks noGrp="1" noChangeAspect="1"/>
          </p:cNvPicPr>
          <p:nvPr>
            <p:ph idx="4294967295"/>
          </p:nvPr>
        </p:nvPicPr>
        <p:blipFill>
          <a:blip r:embed="rId3"/>
          <a:stretch>
            <a:fillRect/>
          </a:stretch>
        </p:blipFill>
        <p:spPr>
          <a:xfrm>
            <a:off x="0" y="1027113"/>
            <a:ext cx="9126538" cy="4916487"/>
          </a:xfrm>
          <a:prstGeom prst="rect">
            <a:avLst/>
          </a:prstGeom>
        </p:spPr>
      </p:pic>
    </p:spTree>
    <p:extLst>
      <p:ext uri="{BB962C8B-B14F-4D97-AF65-F5344CB8AC3E}">
        <p14:creationId xmlns:p14="http://schemas.microsoft.com/office/powerpoint/2010/main" val="27234425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Amazon VPC</a:t>
            </a:r>
            <a:endParaRPr lang="en-US" dirty="0"/>
          </a:p>
        </p:txBody>
      </p:sp>
    </p:spTree>
    <p:extLst>
      <p:ext uri="{BB962C8B-B14F-4D97-AF65-F5344CB8AC3E}">
        <p14:creationId xmlns:p14="http://schemas.microsoft.com/office/powerpoint/2010/main" val="35412266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You can use the following components to configure networking in your VPC:</a:t>
            </a:r>
          </a:p>
          <a:p>
            <a:r>
              <a:rPr lang="en-US"/>
              <a:t>IP addresses</a:t>
            </a:r>
          </a:p>
          <a:p>
            <a:r>
              <a:rPr lang="en-US"/>
              <a:t>Elastic network interfaces</a:t>
            </a:r>
          </a:p>
          <a:p>
            <a:r>
              <a:rPr lang="en-US"/>
              <a:t>Route tables</a:t>
            </a:r>
          </a:p>
          <a:p>
            <a:r>
              <a:rPr lang="en-US"/>
              <a:t>Internet gateways</a:t>
            </a:r>
          </a:p>
          <a:p>
            <a:r>
              <a:rPr lang="en-US"/>
              <a:t>Network Address Translation (NAT)</a:t>
            </a:r>
          </a:p>
          <a:p>
            <a:r>
              <a:rPr lang="en-US"/>
              <a:t>Dynamic Host Configuration Protocol (DHCP) options sets</a:t>
            </a:r>
          </a:p>
          <a:p>
            <a:r>
              <a:rPr lang="en-US"/>
              <a:t>Domain Name System (DNS)</a:t>
            </a:r>
          </a:p>
          <a:p>
            <a:r>
              <a:rPr lang="en-US"/>
              <a:t>VPC peering</a:t>
            </a:r>
          </a:p>
          <a:p>
            <a:r>
              <a:rPr lang="en-US"/>
              <a:t>VPC endpoints</a:t>
            </a:r>
          </a:p>
          <a:p>
            <a:r>
              <a:rPr lang="en-US"/>
              <a:t>VPC flow logs</a:t>
            </a:r>
            <a:endParaRPr lang="en-US" dirty="0"/>
          </a:p>
        </p:txBody>
      </p:sp>
      <p:sp>
        <p:nvSpPr>
          <p:cNvPr id="2" name="Title 1"/>
          <p:cNvSpPr>
            <a:spLocks noGrp="1"/>
          </p:cNvSpPr>
          <p:nvPr>
            <p:ph type="title"/>
          </p:nvPr>
        </p:nvSpPr>
        <p:spPr/>
        <p:txBody>
          <a:bodyPr/>
          <a:lstStyle/>
          <a:p>
            <a:r>
              <a:rPr lang="en-US"/>
              <a:t>Networking in Your VPC</a:t>
            </a:r>
            <a:endParaRPr lang="en-US" dirty="0"/>
          </a:p>
        </p:txBody>
      </p:sp>
      <p:sp>
        <p:nvSpPr>
          <p:cNvPr id="4" name="Rounded Rectangle 3"/>
          <p:cNvSpPr/>
          <p:nvPr/>
        </p:nvSpPr>
        <p:spPr bwMode="auto">
          <a:xfrm>
            <a:off x="10572027" y="167399"/>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 name="Picture 4" descr="VPC.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51728" y="350340"/>
            <a:ext cx="975360" cy="975360"/>
          </a:xfrm>
          <a:prstGeom prst="rect">
            <a:avLst/>
          </a:prstGeom>
        </p:spPr>
      </p:pic>
    </p:spTree>
    <p:extLst>
      <p:ext uri="{BB962C8B-B14F-4D97-AF65-F5344CB8AC3E}">
        <p14:creationId xmlns:p14="http://schemas.microsoft.com/office/powerpoint/2010/main" val="4283289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Module 3 Appendix</a:t>
            </a:r>
            <a:br>
              <a:rPr lang="en-US"/>
            </a:br>
            <a:r>
              <a:rPr lang="en-US"/>
              <a:t>Security, Identity, and Access Management</a:t>
            </a:r>
            <a:endParaRPr lang="en-US" dirty="0"/>
          </a:p>
        </p:txBody>
      </p:sp>
    </p:spTree>
    <p:extLst>
      <p:ext uri="{BB962C8B-B14F-4D97-AF65-F5344CB8AC3E}">
        <p14:creationId xmlns:p14="http://schemas.microsoft.com/office/powerpoint/2010/main" val="27688884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Data Center Security</a:t>
            </a:r>
            <a:endParaRPr lang="en-US" dirty="0"/>
          </a:p>
        </p:txBody>
      </p:sp>
    </p:spTree>
    <p:extLst>
      <p:ext uri="{BB962C8B-B14F-4D97-AF65-F5344CB8AC3E}">
        <p14:creationId xmlns:p14="http://schemas.microsoft.com/office/powerpoint/2010/main" val="289459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Lifecycle</a:t>
            </a:r>
          </a:p>
        </p:txBody>
      </p:sp>
      <p:sp>
        <p:nvSpPr>
          <p:cNvPr id="6" name="TextBox 71"/>
          <p:cNvSpPr txBox="1"/>
          <p:nvPr/>
        </p:nvSpPr>
        <p:spPr>
          <a:xfrm>
            <a:off x="635639" y="2063843"/>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AMI</a:t>
            </a:r>
            <a:endParaRPr lang="en-US" sz="1867" b="1"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1639" y="1196255"/>
            <a:ext cx="726376" cy="780181"/>
          </a:xfrm>
          <a:prstGeom prst="rect">
            <a:avLst/>
          </a:prstGeom>
        </p:spPr>
      </p:pic>
      <p:grpSp>
        <p:nvGrpSpPr>
          <p:cNvPr id="68" name="Group 67"/>
          <p:cNvGrpSpPr/>
          <p:nvPr/>
        </p:nvGrpSpPr>
        <p:grpSpPr>
          <a:xfrm>
            <a:off x="1428015" y="1291430"/>
            <a:ext cx="3257725" cy="589831"/>
            <a:chOff x="1579011" y="968572"/>
            <a:chExt cx="2570294" cy="442373"/>
          </a:xfrm>
        </p:grpSpPr>
        <p:cxnSp>
          <p:nvCxnSpPr>
            <p:cNvPr id="9" name="Straight Arrow Connector 8"/>
            <p:cNvCxnSpPr>
              <a:stCxn id="7" idx="3"/>
              <a:endCxn id="10" idx="1"/>
            </p:cNvCxnSpPr>
            <p:nvPr/>
          </p:nvCxnSpPr>
          <p:spPr>
            <a:xfrm>
              <a:off x="1579011" y="1189759"/>
              <a:ext cx="1328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2908007" y="968572"/>
              <a:ext cx="1241298" cy="442373"/>
            </a:xfrm>
            <a:prstGeom prst="roundRect">
              <a:avLst/>
            </a:prstGeom>
            <a:solidFill>
              <a:srgbClr val="FCEB18"/>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dirty="0">
                  <a:solidFill>
                    <a:schemeClr val="tx1">
                      <a:lumMod val="50000"/>
                    </a:schemeClr>
                  </a:solidFill>
                </a:rPr>
                <a:t>pending</a:t>
              </a:r>
            </a:p>
          </p:txBody>
        </p:sp>
        <p:sp>
          <p:nvSpPr>
            <p:cNvPr id="12" name="TextBox 71"/>
            <p:cNvSpPr txBox="1"/>
            <p:nvPr/>
          </p:nvSpPr>
          <p:spPr>
            <a:xfrm>
              <a:off x="1968119" y="1034126"/>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Launch</a:t>
              </a:r>
              <a:endParaRPr lang="en-US" sz="1867" b="1" dirty="0"/>
            </a:p>
          </p:txBody>
        </p:sp>
      </p:grpSp>
      <p:grpSp>
        <p:nvGrpSpPr>
          <p:cNvPr id="69" name="Group 68"/>
          <p:cNvGrpSpPr/>
          <p:nvPr/>
        </p:nvGrpSpPr>
        <p:grpSpPr>
          <a:xfrm>
            <a:off x="3030675" y="1881260"/>
            <a:ext cx="1655064" cy="1271515"/>
            <a:chOff x="2908006" y="1410945"/>
            <a:chExt cx="1241298" cy="953636"/>
          </a:xfrm>
        </p:grpSpPr>
        <p:sp>
          <p:nvSpPr>
            <p:cNvPr id="16" name="Rounded Rectangle 15"/>
            <p:cNvSpPr/>
            <p:nvPr/>
          </p:nvSpPr>
          <p:spPr>
            <a:xfrm>
              <a:off x="2908006" y="1922208"/>
              <a:ext cx="1241298" cy="442373"/>
            </a:xfrm>
            <a:prstGeom prst="roundRect">
              <a:avLst/>
            </a:prstGeom>
            <a:solidFill>
              <a:srgbClr val="92D05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dirty="0">
                  <a:solidFill>
                    <a:schemeClr val="tx1">
                      <a:lumMod val="50000"/>
                    </a:schemeClr>
                  </a:solidFill>
                </a:rPr>
                <a:t>running</a:t>
              </a:r>
            </a:p>
          </p:txBody>
        </p:sp>
        <p:cxnSp>
          <p:nvCxnSpPr>
            <p:cNvPr id="17" name="Straight Arrow Connector 16"/>
            <p:cNvCxnSpPr/>
            <p:nvPr/>
          </p:nvCxnSpPr>
          <p:spPr>
            <a:xfrm>
              <a:off x="3517791" y="1410945"/>
              <a:ext cx="0" cy="51126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260249" y="2543108"/>
            <a:ext cx="2770427" cy="640995"/>
            <a:chOff x="195187" y="1907331"/>
            <a:chExt cx="2077820" cy="480746"/>
          </a:xfrm>
        </p:grpSpPr>
        <p:cxnSp>
          <p:nvCxnSpPr>
            <p:cNvPr id="46" name="Straight Arrow Connector 45"/>
            <p:cNvCxnSpPr/>
            <p:nvPr/>
          </p:nvCxnSpPr>
          <p:spPr>
            <a:xfrm>
              <a:off x="1452011" y="2210170"/>
              <a:ext cx="820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195187" y="1907331"/>
              <a:ext cx="2037502" cy="480746"/>
              <a:chOff x="830187" y="1907331"/>
              <a:chExt cx="2037502" cy="480746"/>
            </a:xfrm>
          </p:grpSpPr>
          <p:sp>
            <p:nvSpPr>
              <p:cNvPr id="42" name="Rounded Rectangle 41"/>
              <p:cNvSpPr/>
              <p:nvPr/>
            </p:nvSpPr>
            <p:spPr>
              <a:xfrm>
                <a:off x="830187" y="1945704"/>
                <a:ext cx="1241298" cy="442373"/>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dirty="0">
                    <a:solidFill>
                      <a:schemeClr val="tx1">
                        <a:lumMod val="50000"/>
                      </a:schemeClr>
                    </a:solidFill>
                  </a:rPr>
                  <a:t>rebooting</a:t>
                </a:r>
              </a:p>
            </p:txBody>
          </p:sp>
          <p:sp>
            <p:nvSpPr>
              <p:cNvPr id="47" name="TextBox 71"/>
              <p:cNvSpPr txBox="1"/>
              <p:nvPr/>
            </p:nvSpPr>
            <p:spPr>
              <a:xfrm>
                <a:off x="2166355" y="1907331"/>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Reboot</a:t>
                </a:r>
                <a:endParaRPr lang="en-US" sz="1867" b="1" dirty="0"/>
              </a:p>
            </p:txBody>
          </p:sp>
          <p:cxnSp>
            <p:nvCxnSpPr>
              <p:cNvPr id="48" name="Straight Arrow Connector 47"/>
              <p:cNvCxnSpPr/>
              <p:nvPr/>
            </p:nvCxnSpPr>
            <p:spPr>
              <a:xfrm flipH="1" flipV="1">
                <a:off x="2087299" y="2046752"/>
                <a:ext cx="780390" cy="5867"/>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76" name="Group 75"/>
          <p:cNvGrpSpPr/>
          <p:nvPr/>
        </p:nvGrpSpPr>
        <p:grpSpPr>
          <a:xfrm>
            <a:off x="4685741" y="1395036"/>
            <a:ext cx="4522581" cy="1175267"/>
            <a:chOff x="4022306" y="1046277"/>
            <a:chExt cx="3391936" cy="881450"/>
          </a:xfrm>
        </p:grpSpPr>
        <p:cxnSp>
          <p:nvCxnSpPr>
            <p:cNvPr id="57" name="Elbow Connector 56"/>
            <p:cNvCxnSpPr>
              <a:stCxn id="39" idx="0"/>
              <a:endCxn id="10" idx="3"/>
            </p:cNvCxnSpPr>
            <p:nvPr/>
          </p:nvCxnSpPr>
          <p:spPr>
            <a:xfrm rot="16200000" flipV="1">
              <a:off x="5349289" y="-137225"/>
              <a:ext cx="737969" cy="339193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90603" y="1046277"/>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Start</a:t>
              </a:r>
              <a:endParaRPr lang="en-US" sz="1867" b="1" dirty="0"/>
            </a:p>
          </p:txBody>
        </p:sp>
      </p:grpSp>
      <p:grpSp>
        <p:nvGrpSpPr>
          <p:cNvPr id="5" name="Group 4"/>
          <p:cNvGrpSpPr/>
          <p:nvPr/>
        </p:nvGrpSpPr>
        <p:grpSpPr>
          <a:xfrm>
            <a:off x="3010794" y="3152775"/>
            <a:ext cx="6197528" cy="2543029"/>
            <a:chOff x="2258095" y="2364581"/>
            <a:chExt cx="4648146" cy="1907272"/>
          </a:xfrm>
        </p:grpSpPr>
        <p:grpSp>
          <p:nvGrpSpPr>
            <p:cNvPr id="72" name="Group 71"/>
            <p:cNvGrpSpPr/>
            <p:nvPr/>
          </p:nvGrpSpPr>
          <p:grpSpPr>
            <a:xfrm>
              <a:off x="2258095" y="3318217"/>
              <a:ext cx="1256209" cy="953636"/>
              <a:chOff x="2893095" y="3318217"/>
              <a:chExt cx="1256209" cy="953636"/>
            </a:xfrm>
          </p:grpSpPr>
          <p:sp>
            <p:nvSpPr>
              <p:cNvPr id="21" name="Rounded Rectangle 20"/>
              <p:cNvSpPr/>
              <p:nvPr/>
            </p:nvSpPr>
            <p:spPr>
              <a:xfrm>
                <a:off x="2893095" y="3829480"/>
                <a:ext cx="1256209" cy="442373"/>
              </a:xfrm>
              <a:prstGeom prst="roundRect">
                <a:avLst/>
              </a:prstGeom>
              <a:solidFill>
                <a:srgbClr val="FF000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dirty="0">
                    <a:solidFill>
                      <a:schemeClr val="tx1">
                        <a:lumMod val="50000"/>
                      </a:schemeClr>
                    </a:solidFill>
                  </a:rPr>
                  <a:t>terminated</a:t>
                </a:r>
              </a:p>
            </p:txBody>
          </p:sp>
          <p:cxnSp>
            <p:nvCxnSpPr>
              <p:cNvPr id="33" name="Straight Arrow Connector 32"/>
              <p:cNvCxnSpPr/>
              <p:nvPr/>
            </p:nvCxnSpPr>
            <p:spPr>
              <a:xfrm>
                <a:off x="3523993" y="3318217"/>
                <a:ext cx="0" cy="51126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2273006" y="2364581"/>
              <a:ext cx="1241299" cy="953636"/>
              <a:chOff x="2908006" y="2364581"/>
              <a:chExt cx="1241299" cy="953636"/>
            </a:xfrm>
          </p:grpSpPr>
          <p:sp>
            <p:nvSpPr>
              <p:cNvPr id="19" name="Rounded Rectangle 18"/>
              <p:cNvSpPr/>
              <p:nvPr/>
            </p:nvSpPr>
            <p:spPr>
              <a:xfrm>
                <a:off x="2908006" y="2875844"/>
                <a:ext cx="1241299" cy="442373"/>
              </a:xfrm>
              <a:prstGeom prst="roundRect">
                <a:avLst/>
              </a:prstGeom>
              <a:solidFill>
                <a:srgbClr val="FCEB18"/>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dirty="0">
                    <a:solidFill>
                      <a:schemeClr val="tx1">
                        <a:lumMod val="50000"/>
                      </a:schemeClr>
                    </a:solidFill>
                  </a:rPr>
                  <a:t>shutting-down</a:t>
                </a:r>
              </a:p>
            </p:txBody>
          </p:sp>
          <p:cxnSp>
            <p:nvCxnSpPr>
              <p:cNvPr id="32" name="Straight Arrow Connector 31"/>
              <p:cNvCxnSpPr/>
              <p:nvPr/>
            </p:nvCxnSpPr>
            <p:spPr>
              <a:xfrm>
                <a:off x="3513129" y="2364581"/>
                <a:ext cx="0" cy="51126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643781"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Terminate</a:t>
                </a:r>
                <a:endParaRPr lang="en-US" sz="1867" b="1" dirty="0"/>
              </a:p>
            </p:txBody>
          </p:sp>
        </p:grpSp>
        <p:grpSp>
          <p:nvGrpSpPr>
            <p:cNvPr id="77" name="Group 76"/>
            <p:cNvGrpSpPr/>
            <p:nvPr/>
          </p:nvGrpSpPr>
          <p:grpSpPr>
            <a:xfrm>
              <a:off x="3514305" y="2370099"/>
              <a:ext cx="3391936" cy="1680567"/>
              <a:chOff x="4022305" y="2370099"/>
              <a:chExt cx="3391936" cy="1680567"/>
            </a:xfrm>
          </p:grpSpPr>
          <p:cxnSp>
            <p:nvCxnSpPr>
              <p:cNvPr id="63" name="Elbow Connector 62"/>
              <p:cNvCxnSpPr>
                <a:stCxn id="39" idx="2"/>
                <a:endCxn id="21" idx="3"/>
              </p:cNvCxnSpPr>
              <p:nvPr/>
            </p:nvCxnSpPr>
            <p:spPr>
              <a:xfrm rot="5400000">
                <a:off x="4877989" y="1514415"/>
                <a:ext cx="1680567" cy="339193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390603" y="3888828"/>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Terminate</a:t>
                </a:r>
                <a:endParaRPr lang="en-US" sz="1867" b="1" dirty="0"/>
              </a:p>
            </p:txBody>
          </p:sp>
        </p:grpSp>
      </p:grpSp>
      <p:grpSp>
        <p:nvGrpSpPr>
          <p:cNvPr id="8" name="Group 7"/>
          <p:cNvGrpSpPr/>
          <p:nvPr/>
        </p:nvGrpSpPr>
        <p:grpSpPr>
          <a:xfrm>
            <a:off x="4685740" y="300814"/>
            <a:ext cx="5657796" cy="5394991"/>
            <a:chOff x="3514304" y="225610"/>
            <a:chExt cx="4392789" cy="4046243"/>
          </a:xfrm>
        </p:grpSpPr>
        <p:grpSp>
          <p:nvGrpSpPr>
            <p:cNvPr id="73" name="Group 72"/>
            <p:cNvGrpSpPr/>
            <p:nvPr/>
          </p:nvGrpSpPr>
          <p:grpSpPr>
            <a:xfrm>
              <a:off x="3602911" y="225610"/>
              <a:ext cx="4304182" cy="4046243"/>
              <a:chOff x="4237911" y="225610"/>
              <a:chExt cx="4304182" cy="4046243"/>
            </a:xfrm>
          </p:grpSpPr>
          <p:sp>
            <p:nvSpPr>
              <p:cNvPr id="65" name="Rounded Rectangle 64"/>
              <p:cNvSpPr/>
              <p:nvPr/>
            </p:nvSpPr>
            <p:spPr>
              <a:xfrm>
                <a:off x="4237911" y="791936"/>
                <a:ext cx="4304182" cy="3479917"/>
              </a:xfrm>
              <a:prstGeom prst="roundRect">
                <a:avLst/>
              </a:prstGeom>
              <a:noFill/>
              <a:ln w="28575">
                <a:solidFill>
                  <a:srgbClr val="00B0F0"/>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6" name="TextBox 71"/>
              <p:cNvSpPr txBox="1"/>
              <p:nvPr/>
            </p:nvSpPr>
            <p:spPr>
              <a:xfrm>
                <a:off x="5905001" y="600575"/>
                <a:ext cx="1360493" cy="17221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EBS-backed instances only</a:t>
                </a:r>
                <a:endParaRPr lang="en-US" sz="1867" b="1" dirty="0"/>
              </a:p>
            </p:txBody>
          </p:sp>
          <p:pic>
            <p:nvPicPr>
              <p:cNvPr id="67" name="Picture 6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28337" y="225610"/>
                <a:ext cx="368311" cy="521775"/>
              </a:xfrm>
              <a:prstGeom prst="rect">
                <a:avLst/>
              </a:prstGeom>
            </p:spPr>
          </p:pic>
        </p:grpSp>
        <p:grpSp>
          <p:nvGrpSpPr>
            <p:cNvPr id="4" name="Group 3"/>
            <p:cNvGrpSpPr/>
            <p:nvPr/>
          </p:nvGrpSpPr>
          <p:grpSpPr>
            <a:xfrm>
              <a:off x="3514304" y="1922208"/>
              <a:ext cx="4139497" cy="447892"/>
              <a:chOff x="3514304" y="1922208"/>
              <a:chExt cx="4139497" cy="447892"/>
            </a:xfrm>
          </p:grpSpPr>
          <p:grpSp>
            <p:nvGrpSpPr>
              <p:cNvPr id="74" name="Group 73"/>
              <p:cNvGrpSpPr/>
              <p:nvPr/>
            </p:nvGrpSpPr>
            <p:grpSpPr>
              <a:xfrm>
                <a:off x="3514304" y="1922208"/>
                <a:ext cx="2062293" cy="442373"/>
                <a:chOff x="4149304" y="1922208"/>
                <a:chExt cx="2062293" cy="442373"/>
              </a:xfrm>
            </p:grpSpPr>
            <p:cxnSp>
              <p:nvCxnSpPr>
                <p:cNvPr id="36" name="Straight Arrow Connector 35"/>
                <p:cNvCxnSpPr/>
                <p:nvPr/>
              </p:nvCxnSpPr>
              <p:spPr>
                <a:xfrm>
                  <a:off x="4149304" y="2143394"/>
                  <a:ext cx="820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237911" y="199328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1" dirty="0"/>
                    <a:t>Stop</a:t>
                  </a:r>
                  <a:endParaRPr lang="en-US" sz="1867" b="1" dirty="0"/>
                </a:p>
              </p:txBody>
            </p:sp>
            <p:sp>
              <p:nvSpPr>
                <p:cNvPr id="38" name="Rounded Rectangle 37"/>
                <p:cNvSpPr/>
                <p:nvPr/>
              </p:nvSpPr>
              <p:spPr>
                <a:xfrm>
                  <a:off x="4970299" y="1922208"/>
                  <a:ext cx="1241298" cy="442373"/>
                </a:xfrm>
                <a:prstGeom prst="roundRect">
                  <a:avLst/>
                </a:prstGeom>
                <a:solidFill>
                  <a:srgbClr val="FCEB18"/>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dirty="0">
                      <a:solidFill>
                        <a:schemeClr val="tx1">
                          <a:lumMod val="50000"/>
                        </a:schemeClr>
                      </a:solidFill>
                    </a:rPr>
                    <a:t>stopping</a:t>
                  </a:r>
                </a:p>
              </p:txBody>
            </p:sp>
          </p:grpSp>
          <p:grpSp>
            <p:nvGrpSpPr>
              <p:cNvPr id="75" name="Group 74"/>
              <p:cNvGrpSpPr/>
              <p:nvPr/>
            </p:nvGrpSpPr>
            <p:grpSpPr>
              <a:xfrm>
                <a:off x="5576597" y="1927727"/>
                <a:ext cx="2077204" cy="442373"/>
                <a:chOff x="6211597" y="1927727"/>
                <a:chExt cx="2077204" cy="442373"/>
              </a:xfrm>
            </p:grpSpPr>
            <p:sp>
              <p:nvSpPr>
                <p:cNvPr id="39" name="Rounded Rectangle 38"/>
                <p:cNvSpPr/>
                <p:nvPr/>
              </p:nvSpPr>
              <p:spPr>
                <a:xfrm>
                  <a:off x="7032592" y="1927727"/>
                  <a:ext cx="1256209" cy="442373"/>
                </a:xfrm>
                <a:prstGeom prst="roundRect">
                  <a:avLst/>
                </a:prstGeom>
                <a:solidFill>
                  <a:srgbClr val="FF000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dirty="0">
                      <a:solidFill>
                        <a:schemeClr val="tx1">
                          <a:lumMod val="50000"/>
                        </a:schemeClr>
                      </a:solidFill>
                    </a:rPr>
                    <a:t>stopped</a:t>
                  </a:r>
                </a:p>
              </p:txBody>
            </p:sp>
            <p:cxnSp>
              <p:nvCxnSpPr>
                <p:cNvPr id="40" name="Straight Arrow Connector 39"/>
                <p:cNvCxnSpPr/>
                <p:nvPr/>
              </p:nvCxnSpPr>
              <p:spPr>
                <a:xfrm>
                  <a:off x="6211597" y="2137874"/>
                  <a:ext cx="820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sp>
        <p:nvSpPr>
          <p:cNvPr id="49" name="Rounded Rectangle 137">
            <a:extLst>
              <a:ext uri="{FF2B5EF4-FFF2-40B4-BE49-F238E27FC236}">
                <a16:creationId xmlns:a16="http://schemas.microsoft.com/office/drawing/2014/main" id="{6C376BA5-40F3-4E17-8154-C569DC3E3ADB}"/>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0" name="Picture 39">
            <a:extLst>
              <a:ext uri="{FF2B5EF4-FFF2-40B4-BE49-F238E27FC236}">
                <a16:creationId xmlns:a16="http://schemas.microsoft.com/office/drawing/2014/main" id="{7F6EC956-0018-40ED-9932-0DAB8F25DF1E}"/>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881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1"/>
            <a:r>
              <a:rPr lang="en-US"/>
              <a:t>Lock your data center.</a:t>
            </a:r>
          </a:p>
          <a:p>
            <a:pPr lvl="1"/>
            <a:r>
              <a:rPr lang="en-US"/>
              <a:t>Only provide access to those who need it. </a:t>
            </a:r>
          </a:p>
          <a:p>
            <a:pPr lvl="1"/>
            <a:r>
              <a:rPr lang="en-US"/>
              <a:t>Keep track of access.</a:t>
            </a:r>
          </a:p>
          <a:p>
            <a:pPr lvl="1"/>
            <a:r>
              <a:rPr lang="en-US"/>
              <a:t>Mount servers on racks with locks.</a:t>
            </a:r>
          </a:p>
          <a:p>
            <a:pPr lvl="1"/>
            <a:r>
              <a:rPr lang="en-US"/>
              <a:t>Have redundant utilities.</a:t>
            </a:r>
          </a:p>
          <a:p>
            <a:pPr lvl="1"/>
            <a:r>
              <a:rPr lang="en-US"/>
              <a:t>Build your data center with security in mind.</a:t>
            </a:r>
            <a:endParaRPr lang="en-US" dirty="0"/>
          </a:p>
        </p:txBody>
      </p:sp>
      <p:sp>
        <p:nvSpPr>
          <p:cNvPr id="3" name="Title 2"/>
          <p:cNvSpPr>
            <a:spLocks noGrp="1"/>
          </p:cNvSpPr>
          <p:nvPr>
            <p:ph type="title"/>
          </p:nvPr>
        </p:nvSpPr>
        <p:spPr/>
        <p:txBody>
          <a:bodyPr/>
          <a:lstStyle/>
          <a:p>
            <a:r>
              <a:rPr lang="en-US"/>
              <a:t>Physical &amp; Environmental Security</a:t>
            </a:r>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2540" y="-141098"/>
            <a:ext cx="3389771" cy="2394025"/>
          </a:xfrm>
          <a:prstGeom prst="rect">
            <a:avLst/>
          </a:prstGeom>
        </p:spPr>
      </p:pic>
    </p:spTree>
    <p:extLst>
      <p:ext uri="{BB962C8B-B14F-4D97-AF65-F5344CB8AC3E}">
        <p14:creationId xmlns:p14="http://schemas.microsoft.com/office/powerpoint/2010/main" val="11639987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lvl="1"/>
            <a:r>
              <a:rPr lang="en-US"/>
              <a:t>Identification &amp; Authentication</a:t>
            </a:r>
          </a:p>
          <a:p>
            <a:pPr lvl="1"/>
            <a:r>
              <a:rPr lang="en-US"/>
              <a:t>Firewalls</a:t>
            </a:r>
          </a:p>
          <a:p>
            <a:pPr lvl="1"/>
            <a:r>
              <a:rPr lang="en-US"/>
              <a:t>Patching</a:t>
            </a:r>
          </a:p>
          <a:p>
            <a:pPr lvl="1"/>
            <a:r>
              <a:rPr lang="en-US"/>
              <a:t>Virus Protection</a:t>
            </a:r>
          </a:p>
          <a:p>
            <a:pPr lvl="1"/>
            <a:r>
              <a:rPr lang="en-US"/>
              <a:t>Encryption</a:t>
            </a:r>
          </a:p>
          <a:p>
            <a:endParaRPr lang="en-US" dirty="0"/>
          </a:p>
        </p:txBody>
      </p:sp>
      <p:sp>
        <p:nvSpPr>
          <p:cNvPr id="2" name="Title 1"/>
          <p:cNvSpPr>
            <a:spLocks noGrp="1"/>
          </p:cNvSpPr>
          <p:nvPr>
            <p:ph type="title"/>
          </p:nvPr>
        </p:nvSpPr>
        <p:spPr/>
        <p:txBody>
          <a:bodyPr/>
          <a:lstStyle/>
          <a:p>
            <a:r>
              <a:rPr lang="en-US"/>
              <a:t>Network Security</a:t>
            </a:r>
            <a:endParaRPr lang="en-US" dirty="0"/>
          </a:p>
        </p:txBody>
      </p:sp>
    </p:spTree>
    <p:extLst>
      <p:ext uri="{BB962C8B-B14F-4D97-AF65-F5344CB8AC3E}">
        <p14:creationId xmlns:p14="http://schemas.microsoft.com/office/powerpoint/2010/main" val="620282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AWS IAM</a:t>
            </a:r>
            <a:br>
              <a:rPr lang="en-US"/>
            </a:br>
            <a:r>
              <a:rPr lang="en-US"/>
              <a:t>Advanced Concepts</a:t>
            </a:r>
            <a:endParaRPr lang="en-US" dirty="0"/>
          </a:p>
        </p:txBody>
      </p:sp>
    </p:spTree>
    <p:extLst>
      <p:ext uri="{BB962C8B-B14F-4D97-AF65-F5344CB8AC3E}">
        <p14:creationId xmlns:p14="http://schemas.microsoft.com/office/powerpoint/2010/main" val="3201629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Are an alternative to IAM and supported by some services.</a:t>
            </a:r>
          </a:p>
          <a:p>
            <a:r>
              <a:rPr lang="en-US"/>
              <a:t>Grant cross-account access to your resources.</a:t>
            </a:r>
          </a:p>
          <a:p>
            <a:r>
              <a:rPr lang="en-US"/>
              <a:t>Use a principal to uniquely identify accounts in the policy.</a:t>
            </a:r>
          </a:p>
          <a:p>
            <a:r>
              <a:rPr lang="en-US"/>
              <a:t>Supported AWS services include :</a:t>
            </a:r>
          </a:p>
          <a:p>
            <a:pPr lvl="1"/>
            <a:r>
              <a:rPr lang="en-US"/>
              <a:t>Amazon S3 Bucket Policy</a:t>
            </a:r>
          </a:p>
          <a:p>
            <a:pPr lvl="1"/>
            <a:r>
              <a:rPr lang="en-US"/>
              <a:t>Amazon SNS Topic Policy</a:t>
            </a:r>
          </a:p>
          <a:p>
            <a:pPr lvl="1"/>
            <a:r>
              <a:rPr lang="en-US"/>
              <a:t>Amazon SQS Queue Policy</a:t>
            </a:r>
          </a:p>
          <a:p>
            <a:pPr lvl="1"/>
            <a:r>
              <a:rPr lang="en-US"/>
              <a:t>Amazon Glacier Vault Policy</a:t>
            </a:r>
          </a:p>
          <a:p>
            <a:pPr lvl="1"/>
            <a:r>
              <a:rPr lang="en-US"/>
              <a:t>AWS OpsWorks Stack Policy</a:t>
            </a:r>
          </a:p>
          <a:p>
            <a:pPr lvl="1"/>
            <a:r>
              <a:rPr lang="en-US"/>
              <a:t>AWS Lambda Function Policy</a:t>
            </a:r>
          </a:p>
          <a:p>
            <a:endParaRPr lang="en-US" dirty="0"/>
          </a:p>
        </p:txBody>
      </p:sp>
      <p:sp>
        <p:nvSpPr>
          <p:cNvPr id="2" name="Title 1"/>
          <p:cNvSpPr>
            <a:spLocks noGrp="1"/>
          </p:cNvSpPr>
          <p:nvPr>
            <p:ph type="title"/>
          </p:nvPr>
        </p:nvSpPr>
        <p:spPr/>
        <p:txBody>
          <a:bodyPr/>
          <a:lstStyle/>
          <a:p>
            <a:r>
              <a:rPr lang="en-US"/>
              <a:t>AWS Resource-Based Policies</a:t>
            </a:r>
            <a:endParaRPr lang="en-US" dirty="0"/>
          </a:p>
        </p:txBody>
      </p:sp>
      <p:sp>
        <p:nvSpPr>
          <p:cNvPr id="5" name="Content Placeholder 2"/>
          <p:cNvSpPr txBox="1">
            <a:spLocks/>
          </p:cNvSpPr>
          <p:nvPr/>
        </p:nvSpPr>
        <p:spPr>
          <a:xfrm>
            <a:off x="454123" y="1165616"/>
            <a:ext cx="10940405" cy="4918729"/>
          </a:xfrm>
          <a:prstGeom prst="rect">
            <a:avLst/>
          </a:prstGeom>
        </p:spPr>
        <p:txBody>
          <a:bodyPr/>
          <a:lstStyle>
            <a:lvl1pPr marL="342900" indent="-342900" algn="l" defTabSz="457200" rtl="0" eaLnBrk="1" latinLnBrk="0" hangingPunct="1">
              <a:spcBef>
                <a:spcPct val="20000"/>
              </a:spcBef>
              <a:buFontTx/>
              <a:buBlip>
                <a:blip r:embed="rId3"/>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3200" dirty="0"/>
          </a:p>
        </p:txBody>
      </p:sp>
    </p:spTree>
    <p:extLst>
      <p:ext uri="{BB962C8B-B14F-4D97-AF65-F5344CB8AC3E}">
        <p14:creationId xmlns:p14="http://schemas.microsoft.com/office/powerpoint/2010/main" val="3910811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0699661" y="35174"/>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3" name="Content Placeholder 2"/>
          <p:cNvSpPr>
            <a:spLocks noGrp="1"/>
          </p:cNvSpPr>
          <p:nvPr>
            <p:ph idx="1"/>
          </p:nvPr>
        </p:nvSpPr>
        <p:spPr/>
        <p:txBody>
          <a:bodyPr/>
          <a:lstStyle/>
          <a:p>
            <a:r>
              <a:rPr lang="en-US"/>
              <a:t>Temporary Security Credentials</a:t>
            </a:r>
          </a:p>
          <a:p>
            <a:pPr lvl="1"/>
            <a:r>
              <a:rPr lang="en-US"/>
              <a:t>Security Token Service</a:t>
            </a:r>
          </a:p>
          <a:p>
            <a:pPr lvl="1"/>
            <a:r>
              <a:rPr lang="en-US"/>
              <a:t>AssumeRole</a:t>
            </a:r>
          </a:p>
          <a:p>
            <a:pPr lvl="1"/>
            <a:r>
              <a:rPr lang="en-US"/>
              <a:t>AssumeRoleWithSAML</a:t>
            </a:r>
          </a:p>
          <a:p>
            <a:pPr lvl="1"/>
            <a:r>
              <a:rPr lang="en-US"/>
              <a:t>AssumeRoleWithWebIdentity</a:t>
            </a:r>
          </a:p>
          <a:p>
            <a:pPr lvl="1"/>
            <a:endParaRPr lang="en-US"/>
          </a:p>
          <a:p>
            <a:pPr lvl="1"/>
            <a:endParaRPr lang="en-US" dirty="0"/>
          </a:p>
        </p:txBody>
      </p:sp>
      <p:sp>
        <p:nvSpPr>
          <p:cNvPr id="2" name="Title 1"/>
          <p:cNvSpPr>
            <a:spLocks noGrp="1"/>
          </p:cNvSpPr>
          <p:nvPr>
            <p:ph type="title"/>
          </p:nvPr>
        </p:nvSpPr>
        <p:spPr/>
        <p:txBody>
          <a:bodyPr/>
          <a:lstStyle/>
          <a:p>
            <a:r>
              <a:rPr lang="en-US"/>
              <a:t>Access to AWS Resources</a:t>
            </a:r>
            <a:endParaRPr lang="en-US" dirty="0"/>
          </a:p>
        </p:txBody>
      </p:sp>
      <p:pic>
        <p:nvPicPr>
          <p:cNvPr id="4" name="Picture 3" descr="I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42589" y="279933"/>
            <a:ext cx="975360" cy="975360"/>
          </a:xfrm>
          <a:prstGeom prst="rect">
            <a:avLst/>
          </a:prstGeom>
        </p:spPr>
      </p:pic>
    </p:spTree>
    <p:extLst>
      <p:ext uri="{BB962C8B-B14F-4D97-AF65-F5344CB8AC3E}">
        <p14:creationId xmlns:p14="http://schemas.microsoft.com/office/powerpoint/2010/main" val="31975550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0699661" y="35174"/>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3" name="Content Placeholder 2"/>
          <p:cNvSpPr>
            <a:spLocks noGrp="1"/>
          </p:cNvSpPr>
          <p:nvPr>
            <p:ph idx="1"/>
          </p:nvPr>
        </p:nvSpPr>
        <p:spPr/>
        <p:txBody>
          <a:bodyPr/>
          <a:lstStyle/>
          <a:p>
            <a:r>
              <a:rPr lang="en-US"/>
              <a:t>AWS CLI on Amazon EC2</a:t>
            </a:r>
          </a:p>
          <a:p>
            <a:r>
              <a:rPr lang="en-US"/>
              <a:t>AWS CloudTrail logs to Amazon S3</a:t>
            </a:r>
          </a:p>
          <a:p>
            <a:r>
              <a:rPr lang="en-US"/>
              <a:t>Amazon Elastic Transcoder access to Amazon S3</a:t>
            </a:r>
          </a:p>
          <a:p>
            <a:r>
              <a:rPr lang="en-US"/>
              <a:t>AWS Elastic Beanstalk access to AWS services</a:t>
            </a:r>
          </a:p>
          <a:p>
            <a:r>
              <a:rPr lang="en-US"/>
              <a:t>AWS Lambda code access to AWS services</a:t>
            </a:r>
          </a:p>
          <a:p>
            <a:r>
              <a:rPr lang="en-US"/>
              <a:t>Many more …</a:t>
            </a:r>
          </a:p>
          <a:p>
            <a:endParaRPr lang="en-US" dirty="0"/>
          </a:p>
        </p:txBody>
      </p:sp>
      <p:sp>
        <p:nvSpPr>
          <p:cNvPr id="2" name="Title 1"/>
          <p:cNvSpPr>
            <a:spLocks noGrp="1"/>
          </p:cNvSpPr>
          <p:nvPr>
            <p:ph type="title"/>
          </p:nvPr>
        </p:nvSpPr>
        <p:spPr/>
        <p:txBody>
          <a:bodyPr/>
          <a:lstStyle/>
          <a:p>
            <a:r>
              <a:rPr lang="en-US"/>
              <a:t>AWS Services support for IAM Roles</a:t>
            </a:r>
            <a:endParaRPr lang="en-US" dirty="0"/>
          </a:p>
        </p:txBody>
      </p:sp>
      <p:sp>
        <p:nvSpPr>
          <p:cNvPr id="20" name="Content Placeholder 2"/>
          <p:cNvSpPr txBox="1">
            <a:spLocks/>
          </p:cNvSpPr>
          <p:nvPr/>
        </p:nvSpPr>
        <p:spPr>
          <a:xfrm>
            <a:off x="454123" y="1165616"/>
            <a:ext cx="10940405" cy="4918729"/>
          </a:xfrm>
          <a:prstGeom prst="rect">
            <a:avLst/>
          </a:prstGeom>
        </p:spPr>
        <p:txBody>
          <a:bodyPr/>
          <a:lstStyle>
            <a:lvl1pPr marL="342900" indent="-342900" algn="l" defTabSz="457200" rtl="0" eaLnBrk="1" latinLnBrk="0" hangingPunct="1">
              <a:spcBef>
                <a:spcPct val="20000"/>
              </a:spcBef>
              <a:buFontTx/>
              <a:buBlip>
                <a:blip r:embed="rId3"/>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endParaRPr lang="en-US" sz="3200" dirty="0"/>
          </a:p>
        </p:txBody>
      </p:sp>
      <p:pic>
        <p:nvPicPr>
          <p:cNvPr id="6" name="Picture 5" descr="I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42589" y="279933"/>
            <a:ext cx="975360" cy="975360"/>
          </a:xfrm>
          <a:prstGeom prst="rect">
            <a:avLst/>
          </a:prstGeom>
        </p:spPr>
      </p:pic>
    </p:spTree>
    <p:extLst>
      <p:ext uri="{BB962C8B-B14F-4D97-AF65-F5344CB8AC3E}">
        <p14:creationId xmlns:p14="http://schemas.microsoft.com/office/powerpoint/2010/main" val="32399838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Module 4 Appendix</a:t>
            </a:r>
            <a:br>
              <a:rPr lang="en-US"/>
            </a:br>
            <a:r>
              <a:rPr lang="en-US"/>
              <a:t>Databases</a:t>
            </a:r>
            <a:endParaRPr lang="en-US" dirty="0"/>
          </a:p>
        </p:txBody>
      </p:sp>
    </p:spTree>
    <p:extLst>
      <p:ext uri="{BB962C8B-B14F-4D97-AF65-F5344CB8AC3E}">
        <p14:creationId xmlns:p14="http://schemas.microsoft.com/office/powerpoint/2010/main" val="27384779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Allow access to IP address ranges or Amazon EC2 instances you specify.</a:t>
            </a:r>
          </a:p>
          <a:p>
            <a:r>
              <a:rPr lang="en-US"/>
              <a:t>Use VPC security groups to control access to a DB instance inside a VPC.</a:t>
            </a:r>
            <a:endParaRPr lang="en-US" dirty="0"/>
          </a:p>
        </p:txBody>
      </p:sp>
      <p:sp>
        <p:nvSpPr>
          <p:cNvPr id="2" name="Title 1"/>
          <p:cNvSpPr>
            <a:spLocks noGrp="1"/>
          </p:cNvSpPr>
          <p:nvPr>
            <p:ph type="title"/>
          </p:nvPr>
        </p:nvSpPr>
        <p:spPr/>
        <p:txBody>
          <a:bodyPr/>
          <a:lstStyle/>
          <a:p>
            <a:r>
              <a:rPr lang="en-US"/>
              <a:t>Security Groups</a:t>
            </a:r>
            <a:endParaRPr lang="en-US" dirty="0"/>
          </a:p>
        </p:txBody>
      </p:sp>
      <p:sp>
        <p:nvSpPr>
          <p:cNvPr id="4" name="Rounded Rectangle 3"/>
          <p:cNvSpPr/>
          <p:nvPr/>
        </p:nvSpPr>
        <p:spPr bwMode="auto">
          <a:xfrm>
            <a:off x="10572027" y="167399"/>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 name="Picture 4" descr="RD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43380" y="334783"/>
            <a:ext cx="975360" cy="975360"/>
          </a:xfrm>
          <a:prstGeom prst="rect">
            <a:avLst/>
          </a:prstGeom>
        </p:spPr>
      </p:pic>
    </p:spTree>
    <p:extLst>
      <p:ext uri="{BB962C8B-B14F-4D97-AF65-F5344CB8AC3E}">
        <p14:creationId xmlns:p14="http://schemas.microsoft.com/office/powerpoint/2010/main" val="39962565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DB parameter groups: </a:t>
            </a:r>
          </a:p>
          <a:p>
            <a:pPr lvl="1"/>
            <a:r>
              <a:rPr lang="en-US"/>
              <a:t>Contain engine configuration values that can be applied to one or more DB instances of the same instance type.</a:t>
            </a:r>
          </a:p>
          <a:p>
            <a:pPr lvl="1"/>
            <a:r>
              <a:rPr lang="en-US"/>
              <a:t>Are applied by Amazon RDS by default when you create DB instance, which contains defaults for the specific database engine and instance class of the DB instance.</a:t>
            </a:r>
          </a:p>
          <a:p>
            <a:r>
              <a:rPr lang="en-US"/>
              <a:t>DB option groups: </a:t>
            </a:r>
          </a:p>
          <a:p>
            <a:pPr lvl="1"/>
            <a:r>
              <a:rPr lang="en-US"/>
              <a:t>Tools that simplify database </a:t>
            </a:r>
          </a:p>
          <a:p>
            <a:pPr lvl="1"/>
            <a:r>
              <a:rPr lang="en-US"/>
              <a:t>     management.</a:t>
            </a:r>
          </a:p>
          <a:p>
            <a:pPr lvl="1"/>
            <a:r>
              <a:rPr lang="en-US"/>
              <a:t>Currently available for Oracle, </a:t>
            </a:r>
          </a:p>
          <a:p>
            <a:pPr lvl="1"/>
            <a:r>
              <a:rPr lang="en-US"/>
              <a:t>     Microsoft SQL Server, and MySQL 5.6 </a:t>
            </a:r>
          </a:p>
          <a:p>
            <a:pPr lvl="1"/>
            <a:r>
              <a:rPr lang="en-US"/>
              <a:t>     DB instances.</a:t>
            </a:r>
            <a:endParaRPr lang="en-US" dirty="0"/>
          </a:p>
        </p:txBody>
      </p:sp>
      <p:sp>
        <p:nvSpPr>
          <p:cNvPr id="2" name="Title 1"/>
          <p:cNvSpPr>
            <a:spLocks noGrp="1"/>
          </p:cNvSpPr>
          <p:nvPr>
            <p:ph type="title"/>
          </p:nvPr>
        </p:nvSpPr>
        <p:spPr/>
        <p:txBody>
          <a:bodyPr/>
          <a:lstStyle/>
          <a:p>
            <a:r>
              <a:rPr lang="en-US"/>
              <a:t>DB Parameter &amp; Option Groups</a:t>
            </a:r>
            <a:endParaRPr lang="en-US" dirty="0"/>
          </a:p>
        </p:txBody>
      </p:sp>
      <p:sp>
        <p:nvSpPr>
          <p:cNvPr id="4" name="Rounded Rectangle 3"/>
          <p:cNvSpPr/>
          <p:nvPr/>
        </p:nvSpPr>
        <p:spPr bwMode="auto">
          <a:xfrm>
            <a:off x="10572027" y="167399"/>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 name="Picture 4" descr="RD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43380" y="334783"/>
            <a:ext cx="975360" cy="975360"/>
          </a:xfrm>
          <a:prstGeom prst="rect">
            <a:avLst/>
          </a:prstGeom>
        </p:spPr>
      </p:pic>
      <p:pic>
        <p:nvPicPr>
          <p:cNvPr id="1026" name="Picture 2" descr="Parameter change pending reboot scenario"/>
          <p:cNvPicPr>
            <a:picLocks noChangeAspect="1" noChangeArrowheads="1"/>
          </p:cNvPicPr>
          <p:nvPr/>
        </p:nvPicPr>
        <p:blipFill rotWithShape="1">
          <a:blip r:embed="rId4">
            <a:extLst>
              <a:ext uri="{28A0092B-C50C-407E-A947-70E740481C1C}">
                <a14:useLocalDpi xmlns:a14="http://schemas.microsoft.com/office/drawing/2010/main" val="0"/>
              </a:ext>
            </a:extLst>
          </a:blip>
          <a:srcRect l="3446" t="20789" r="29516" b="19178"/>
          <a:stretch/>
        </p:blipFill>
        <p:spPr bwMode="auto">
          <a:xfrm>
            <a:off x="7491664" y="3624980"/>
            <a:ext cx="4700336" cy="25667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063790" y="4908347"/>
            <a:ext cx="2598821" cy="417632"/>
          </a:xfrm>
          <a:prstGeom prst="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501793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Table Operations:</a:t>
            </a:r>
          </a:p>
          <a:p>
            <a:pPr lvl="1"/>
            <a:r>
              <a:rPr lang="en-US"/>
              <a:t>Create, update, and delete tables.</a:t>
            </a:r>
          </a:p>
          <a:p>
            <a:pPr lvl="1"/>
            <a:r>
              <a:rPr lang="en-US"/>
              <a:t>After creation, you can increase or decrease provisioned throughput.</a:t>
            </a:r>
          </a:p>
          <a:p>
            <a:pPr lvl="1"/>
            <a:r>
              <a:rPr lang="en-US"/>
              <a:t>Retrieve the table’s status, the primary key, and when the table was created.</a:t>
            </a:r>
          </a:p>
          <a:p>
            <a:pPr lvl="1"/>
            <a:r>
              <a:rPr lang="en-US"/>
              <a:t>List all tables in your account for a region.</a:t>
            </a:r>
          </a:p>
          <a:p>
            <a:r>
              <a:rPr lang="en-US"/>
              <a:t>Item Operations:</a:t>
            </a:r>
          </a:p>
          <a:p>
            <a:pPr lvl="1"/>
            <a:r>
              <a:rPr lang="en-US"/>
              <a:t>Add, update, and delete items from a table.</a:t>
            </a:r>
          </a:p>
          <a:p>
            <a:pPr lvl="1"/>
            <a:r>
              <a:rPr lang="en-US"/>
              <a:t>Add, update, and delete existing attributes from an item.</a:t>
            </a:r>
          </a:p>
          <a:p>
            <a:pPr lvl="1"/>
            <a:r>
              <a:rPr lang="en-US"/>
              <a:t>Perform conditional updates.</a:t>
            </a:r>
          </a:p>
          <a:p>
            <a:pPr lvl="1"/>
            <a:r>
              <a:rPr lang="en-US"/>
              <a:t>Retrieve a single item or multiple items.</a:t>
            </a:r>
            <a:endParaRPr lang="en-US" dirty="0"/>
          </a:p>
        </p:txBody>
      </p:sp>
      <p:sp>
        <p:nvSpPr>
          <p:cNvPr id="2" name="Title 1"/>
          <p:cNvSpPr>
            <a:spLocks noGrp="1"/>
          </p:cNvSpPr>
          <p:nvPr>
            <p:ph type="title"/>
          </p:nvPr>
        </p:nvSpPr>
        <p:spPr/>
        <p:txBody>
          <a:bodyPr/>
          <a:lstStyle/>
          <a:p>
            <a:r>
              <a:rPr lang="en-US"/>
              <a:t>Supported Operations</a:t>
            </a:r>
            <a:endParaRPr lang="en-US" dirty="0"/>
          </a:p>
        </p:txBody>
      </p:sp>
      <p:sp>
        <p:nvSpPr>
          <p:cNvPr id="4" name="Rounded Rectangle 3"/>
          <p:cNvSpPr/>
          <p:nvPr/>
        </p:nvSpPr>
        <p:spPr bwMode="auto">
          <a:xfrm>
            <a:off x="10507579" y="139838"/>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 name="Picture 4" descr="DynamoD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2340" y="322619"/>
            <a:ext cx="975360" cy="975360"/>
          </a:xfrm>
          <a:prstGeom prst="rect">
            <a:avLst/>
          </a:prstGeom>
        </p:spPr>
      </p:pic>
    </p:spTree>
    <p:extLst>
      <p:ext uri="{BB962C8B-B14F-4D97-AF65-F5344CB8AC3E}">
        <p14:creationId xmlns:p14="http://schemas.microsoft.com/office/powerpoint/2010/main" val="22222497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334107" y="1061577"/>
            <a:ext cx="10515600" cy="4351338"/>
          </a:xfrm>
        </p:spPr>
        <p:txBody>
          <a:bodyPr/>
          <a:lstStyle/>
          <a:p>
            <a:pPr marL="457189" indent="-457189"/>
            <a:r>
              <a:rPr lang="en-US" sz="2133" b="1" dirty="0"/>
              <a:t>Introduction</a:t>
            </a:r>
            <a:r>
              <a:rPr lang="en-US" sz="2133" dirty="0"/>
              <a:t> </a:t>
            </a:r>
            <a:r>
              <a:rPr lang="en-US" sz="2133" dirty="0" err="1"/>
              <a:t>toAWS</a:t>
            </a:r>
            <a:endParaRPr lang="en-US" sz="2133" dirty="0"/>
          </a:p>
          <a:p>
            <a:pPr marL="457189" indent="-457189"/>
            <a:r>
              <a:rPr lang="en-US" sz="2133" b="1" dirty="0"/>
              <a:t>Foundational Services </a:t>
            </a:r>
            <a:r>
              <a:rPr lang="en-US" sz="2133" dirty="0"/>
              <a:t>– Amazon EC2, Amazon VPC, Amazon S3, Amazon EBS</a:t>
            </a:r>
          </a:p>
          <a:p>
            <a:pPr marL="457189" indent="-457189"/>
            <a:r>
              <a:rPr lang="en-US" sz="2133" b="1" dirty="0"/>
              <a:t>Security, Identity, and Access Management </a:t>
            </a:r>
            <a:r>
              <a:rPr lang="en-US" sz="2133" dirty="0"/>
              <a:t>- IAM</a:t>
            </a:r>
          </a:p>
          <a:p>
            <a:pPr marL="457189" indent="-457189"/>
            <a:r>
              <a:rPr lang="en-US" sz="2133" b="1" dirty="0"/>
              <a:t>Databases</a:t>
            </a:r>
            <a:r>
              <a:rPr lang="en-US" sz="2133" dirty="0"/>
              <a:t> – Amazon DynamoDB and Amazon RDS</a:t>
            </a:r>
          </a:p>
          <a:p>
            <a:pPr marL="457189" indent="-457189"/>
            <a:r>
              <a:rPr lang="en-US" sz="2133" b="1" dirty="0"/>
              <a:t>AWS Elasticity and Management Tools </a:t>
            </a:r>
            <a:r>
              <a:rPr lang="en-US" sz="2133" dirty="0"/>
              <a:t>– Auto Scaling, Elastic Load Balancing, Amazon </a:t>
            </a:r>
            <a:r>
              <a:rPr lang="en-US" sz="2133" dirty="0" err="1"/>
              <a:t>CloudWatch</a:t>
            </a:r>
            <a:r>
              <a:rPr lang="en-US" sz="2133" dirty="0"/>
              <a:t>, and AWS Trusted Advisor</a:t>
            </a:r>
          </a:p>
          <a:p>
            <a:pPr marL="457189" indent="-457189"/>
            <a:r>
              <a:rPr lang="en-US" sz="2133" dirty="0"/>
              <a:t>Wrap-Up</a:t>
            </a:r>
          </a:p>
        </p:txBody>
      </p:sp>
    </p:spTree>
    <p:extLst>
      <p:ext uri="{BB962C8B-B14F-4D97-AF65-F5344CB8AC3E}">
        <p14:creationId xmlns:p14="http://schemas.microsoft.com/office/powerpoint/2010/main" val="946517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107" y="165843"/>
            <a:ext cx="9783287" cy="695956"/>
          </a:xfrm>
        </p:spPr>
        <p:txBody>
          <a:bodyPr>
            <a:normAutofit/>
          </a:bodyPr>
          <a:lstStyle/>
          <a:p>
            <a:pPr>
              <a:spcBef>
                <a:spcPts val="133"/>
              </a:spcBef>
            </a:pPr>
            <a:r>
              <a:rPr lang="en-US" dirty="0">
                <a:cs typeface="Arial" charset="0"/>
              </a:rPr>
              <a:t>AWS Marketplace – IT Software Optimized for the Cloud</a:t>
            </a:r>
          </a:p>
        </p:txBody>
      </p:sp>
      <p:sp>
        <p:nvSpPr>
          <p:cNvPr id="3" name="Content Placeholder 2"/>
          <p:cNvSpPr>
            <a:spLocks noGrp="1"/>
          </p:cNvSpPr>
          <p:nvPr>
            <p:ph idx="1"/>
          </p:nvPr>
        </p:nvSpPr>
        <p:spPr>
          <a:xfrm>
            <a:off x="408270" y="1005107"/>
            <a:ext cx="9709124" cy="5512224"/>
          </a:xfrm>
        </p:spPr>
        <p:txBody>
          <a:bodyPr>
            <a:normAutofit/>
          </a:bodyPr>
          <a:lstStyle/>
          <a:p>
            <a:pPr marL="457189" indent="-457189"/>
            <a:r>
              <a:rPr lang="en-US" sz="2667" dirty="0"/>
              <a:t>Online store to discover, purchase, and deploy IT software on top of the AWS infrastructure.</a:t>
            </a:r>
          </a:p>
          <a:p>
            <a:pPr marL="457189" indent="-457189"/>
            <a:r>
              <a:rPr lang="en-US" sz="2667" dirty="0"/>
              <a:t>Catalog of </a:t>
            </a:r>
            <a:r>
              <a:rPr lang="en-US" sz="2667" b="1" dirty="0"/>
              <a:t>2700+</a:t>
            </a:r>
            <a:r>
              <a:rPr lang="en-US" sz="2667" dirty="0"/>
              <a:t> IT software solutions including Paid, BYOL, Open Source, SaaS, and free-to-try options.</a:t>
            </a:r>
          </a:p>
          <a:p>
            <a:pPr marL="457189" indent="-457189"/>
            <a:r>
              <a:rPr lang="en-US" dirty="0"/>
              <a:t>Pre-configured to operate on AWS.</a:t>
            </a:r>
          </a:p>
          <a:p>
            <a:pPr marL="457189" lvl="2" indent="-457189"/>
            <a:r>
              <a:rPr lang="en-US" sz="2800" dirty="0"/>
              <a:t>Software checked by AWS for security and operability.</a:t>
            </a:r>
          </a:p>
          <a:p>
            <a:pPr marL="457189" lvl="2" indent="-457189"/>
            <a:r>
              <a:rPr lang="en-US" sz="2800" dirty="0"/>
              <a:t>Deploys to AWS environment in minutes.</a:t>
            </a:r>
          </a:p>
          <a:p>
            <a:pPr marL="457189" lvl="2" indent="-457189"/>
            <a:r>
              <a:rPr lang="en-US" sz="2800" dirty="0"/>
              <a:t>Flexible, usage-based billing models.</a:t>
            </a:r>
          </a:p>
          <a:p>
            <a:pPr marL="457189" lvl="2" indent="-457189"/>
            <a:r>
              <a:rPr lang="en-US" sz="2800" dirty="0"/>
              <a:t>Software charges billed to AWS account.</a:t>
            </a:r>
          </a:p>
          <a:p>
            <a:pPr marL="0" indent="0"/>
            <a:r>
              <a:rPr lang="en-US" dirty="0"/>
              <a:t> Includes </a:t>
            </a:r>
            <a:r>
              <a:rPr lang="en-US" dirty="0">
                <a:hlinkClick r:id="rId3"/>
              </a:rPr>
              <a:t>AWS Test Drive</a:t>
            </a:r>
            <a:r>
              <a:rPr lang="en-US" dirty="0"/>
              <a:t>.</a:t>
            </a:r>
          </a:p>
          <a:p>
            <a:pPr marL="0" indent="0">
              <a:buNone/>
            </a:pPr>
            <a:r>
              <a:rPr lang="en-US" sz="2667" dirty="0">
                <a:hlinkClick r:id="rId4" invalidUrl="https:///"/>
              </a:rPr>
              <a:t>https://</a:t>
            </a:r>
            <a:r>
              <a:rPr lang="en-US" sz="2667" dirty="0">
                <a:hlinkClick r:id="rId5"/>
              </a:rPr>
              <a:t>aws.amazon.com/marketplace</a:t>
            </a:r>
            <a:r>
              <a:rPr lang="en-US" sz="2667" dirty="0"/>
              <a:t>	</a:t>
            </a:r>
          </a:p>
        </p:txBody>
      </p:sp>
      <p:sp>
        <p:nvSpPr>
          <p:cNvPr id="7" name="Rounded Rectangle 137">
            <a:extLst>
              <a:ext uri="{FF2B5EF4-FFF2-40B4-BE49-F238E27FC236}">
                <a16:creationId xmlns:a16="http://schemas.microsoft.com/office/drawing/2014/main" id="{77B6A540-33C6-4C0E-B911-0F696AA60BC0}"/>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39">
            <a:extLst>
              <a:ext uri="{FF2B5EF4-FFF2-40B4-BE49-F238E27FC236}">
                <a16:creationId xmlns:a16="http://schemas.microsoft.com/office/drawing/2014/main" id="{204E0B02-9CCA-446F-9092-315E39F87FA0}"/>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8829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224921" y="1723251"/>
            <a:ext cx="4792144" cy="1681131"/>
            <a:chOff x="2534996" y="1675867"/>
            <a:chExt cx="3594108" cy="1260848"/>
          </a:xfrm>
        </p:grpSpPr>
        <p:sp>
          <p:nvSpPr>
            <p:cNvPr id="27" name="Rounded Rectangle 26"/>
            <p:cNvSpPr/>
            <p:nvPr/>
          </p:nvSpPr>
          <p:spPr>
            <a:xfrm>
              <a:off x="2538906" y="167829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28" name="Rounded Rectangle 27"/>
            <p:cNvSpPr/>
            <p:nvPr/>
          </p:nvSpPr>
          <p:spPr>
            <a:xfrm>
              <a:off x="3264914" y="167708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29" name="Rounded Rectangle 28"/>
            <p:cNvSpPr/>
            <p:nvPr/>
          </p:nvSpPr>
          <p:spPr>
            <a:xfrm>
              <a:off x="3992104" y="167708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0" name="Rounded Rectangle 29"/>
            <p:cNvSpPr/>
            <p:nvPr/>
          </p:nvSpPr>
          <p:spPr>
            <a:xfrm>
              <a:off x="4718112" y="167586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1" name="Rounded Rectangle 30"/>
            <p:cNvSpPr/>
            <p:nvPr/>
          </p:nvSpPr>
          <p:spPr>
            <a:xfrm>
              <a:off x="2534996" y="201381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2" name="Rounded Rectangle 31"/>
            <p:cNvSpPr/>
            <p:nvPr/>
          </p:nvSpPr>
          <p:spPr>
            <a:xfrm>
              <a:off x="3273918" y="201381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3" name="Rounded Rectangle 32"/>
            <p:cNvSpPr/>
            <p:nvPr/>
          </p:nvSpPr>
          <p:spPr>
            <a:xfrm>
              <a:off x="4001108" y="201381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4" name="Rounded Rectangle 33"/>
            <p:cNvSpPr/>
            <p:nvPr/>
          </p:nvSpPr>
          <p:spPr>
            <a:xfrm>
              <a:off x="2537669" y="234274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5" name="Rounded Rectangle 34"/>
            <p:cNvSpPr/>
            <p:nvPr/>
          </p:nvSpPr>
          <p:spPr>
            <a:xfrm>
              <a:off x="3263677" y="234152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6" name="Rounded Rectangle 35"/>
            <p:cNvSpPr/>
            <p:nvPr/>
          </p:nvSpPr>
          <p:spPr>
            <a:xfrm>
              <a:off x="3990867" y="234152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7" name="Rounded Rectangle 36"/>
            <p:cNvSpPr/>
            <p:nvPr/>
          </p:nvSpPr>
          <p:spPr>
            <a:xfrm>
              <a:off x="4716875" y="2340313"/>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8" name="Rounded Rectangle 37"/>
            <p:cNvSpPr/>
            <p:nvPr/>
          </p:nvSpPr>
          <p:spPr>
            <a:xfrm>
              <a:off x="5442856" y="233909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9" name="Rounded Rectangle 38"/>
            <p:cNvSpPr/>
            <p:nvPr/>
          </p:nvSpPr>
          <p:spPr>
            <a:xfrm>
              <a:off x="2537669" y="267045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0" name="Rounded Rectangle 39"/>
            <p:cNvSpPr/>
            <p:nvPr/>
          </p:nvSpPr>
          <p:spPr>
            <a:xfrm>
              <a:off x="3263677" y="266923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1" name="Rounded Rectangle 40"/>
            <p:cNvSpPr/>
            <p:nvPr/>
          </p:nvSpPr>
          <p:spPr>
            <a:xfrm>
              <a:off x="3990867" y="266923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42" name="Rounded Rectangle 41"/>
            <p:cNvSpPr/>
            <p:nvPr/>
          </p:nvSpPr>
          <p:spPr>
            <a:xfrm>
              <a:off x="4716875" y="266802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grpSp>
      <p:sp>
        <p:nvSpPr>
          <p:cNvPr id="2" name="Title 1"/>
          <p:cNvSpPr>
            <a:spLocks noGrp="1"/>
          </p:cNvSpPr>
          <p:nvPr>
            <p:ph type="title"/>
          </p:nvPr>
        </p:nvSpPr>
        <p:spPr/>
        <p:txBody>
          <a:bodyPr/>
          <a:lstStyle/>
          <a:p>
            <a:r>
              <a:rPr lang="en-US"/>
              <a:t>Local Secondary Index</a:t>
            </a:r>
            <a:endParaRPr lang="en-US" dirty="0"/>
          </a:p>
        </p:txBody>
      </p:sp>
      <p:sp>
        <p:nvSpPr>
          <p:cNvPr id="44" name="Rounded Rectangle 43"/>
          <p:cNvSpPr/>
          <p:nvPr/>
        </p:nvSpPr>
        <p:spPr bwMode="auto">
          <a:xfrm>
            <a:off x="10507579" y="139838"/>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47" name="Picture 46" descr="DynamoD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2340" y="322619"/>
            <a:ext cx="975360" cy="975360"/>
          </a:xfrm>
          <a:prstGeom prst="rect">
            <a:avLst/>
          </a:prstGeom>
        </p:spPr>
      </p:pic>
      <p:grpSp>
        <p:nvGrpSpPr>
          <p:cNvPr id="3" name="Group 2"/>
          <p:cNvGrpSpPr/>
          <p:nvPr/>
        </p:nvGrpSpPr>
        <p:grpSpPr>
          <a:xfrm>
            <a:off x="1383179" y="1727109"/>
            <a:ext cx="4605603" cy="2659433"/>
            <a:chOff x="1037384" y="1295331"/>
            <a:chExt cx="3454202" cy="1994575"/>
          </a:xfrm>
        </p:grpSpPr>
        <p:sp>
          <p:nvSpPr>
            <p:cNvPr id="8" name="Rounded Rectangle 7"/>
            <p:cNvSpPr/>
            <p:nvPr/>
          </p:nvSpPr>
          <p:spPr>
            <a:xfrm>
              <a:off x="2422601" y="1629175"/>
              <a:ext cx="686248" cy="26626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sp>
          <p:nvSpPr>
            <p:cNvPr id="16" name="Rounded Rectangle 15"/>
            <p:cNvSpPr/>
            <p:nvPr/>
          </p:nvSpPr>
          <p:spPr>
            <a:xfrm>
              <a:off x="2422601" y="2284592"/>
              <a:ext cx="686248" cy="26869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sp>
          <p:nvSpPr>
            <p:cNvPr id="20" name="TextBox 19"/>
            <p:cNvSpPr txBox="1"/>
            <p:nvPr/>
          </p:nvSpPr>
          <p:spPr>
            <a:xfrm>
              <a:off x="1037384" y="2943657"/>
              <a:ext cx="3454202" cy="346249"/>
            </a:xfrm>
            <a:prstGeom prst="rect">
              <a:avLst/>
            </a:prstGeom>
            <a:noFill/>
          </p:spPr>
          <p:txBody>
            <a:bodyPr wrap="square" rtlCol="0">
              <a:spAutoFit/>
            </a:bodyPr>
            <a:lstStyle/>
            <a:p>
              <a:pPr algn="ctr"/>
              <a:r>
                <a:rPr lang="en-US" sz="2400" dirty="0"/>
                <a:t>Partition Key </a:t>
              </a:r>
            </a:p>
          </p:txBody>
        </p:sp>
        <p:sp>
          <p:nvSpPr>
            <p:cNvPr id="21" name="Right Brace 20"/>
            <p:cNvSpPr/>
            <p:nvPr/>
          </p:nvSpPr>
          <p:spPr>
            <a:xfrm rot="5400000">
              <a:off x="2688926" y="2393026"/>
              <a:ext cx="194585" cy="7476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48" name="Rounded Rectangle 47"/>
            <p:cNvSpPr/>
            <p:nvPr/>
          </p:nvSpPr>
          <p:spPr>
            <a:xfrm>
              <a:off x="2420155" y="1295331"/>
              <a:ext cx="686248" cy="254345"/>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sp>
          <p:nvSpPr>
            <p:cNvPr id="49" name="Rounded Rectangle 48"/>
            <p:cNvSpPr/>
            <p:nvPr/>
          </p:nvSpPr>
          <p:spPr>
            <a:xfrm>
              <a:off x="2418918" y="1961764"/>
              <a:ext cx="686248" cy="26854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grpSp>
      <p:grpSp>
        <p:nvGrpSpPr>
          <p:cNvPr id="7" name="Group 6"/>
          <p:cNvGrpSpPr/>
          <p:nvPr/>
        </p:nvGrpSpPr>
        <p:grpSpPr>
          <a:xfrm>
            <a:off x="2364848" y="1727161"/>
            <a:ext cx="4605603" cy="3465569"/>
            <a:chOff x="1773636" y="1295370"/>
            <a:chExt cx="3454202" cy="2599177"/>
          </a:xfrm>
        </p:grpSpPr>
        <p:sp>
          <p:nvSpPr>
            <p:cNvPr id="5" name="Rounded Rectangle 4"/>
            <p:cNvSpPr/>
            <p:nvPr/>
          </p:nvSpPr>
          <p:spPr>
            <a:xfrm>
              <a:off x="3147371" y="1295370"/>
              <a:ext cx="696489"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Right Brace 21"/>
            <p:cNvSpPr/>
            <p:nvPr/>
          </p:nvSpPr>
          <p:spPr>
            <a:xfrm rot="5400000">
              <a:off x="3404692" y="3038632"/>
              <a:ext cx="194585" cy="7476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23" name="TextBox 22"/>
            <p:cNvSpPr txBox="1"/>
            <p:nvPr/>
          </p:nvSpPr>
          <p:spPr>
            <a:xfrm>
              <a:off x="1773636" y="3548298"/>
              <a:ext cx="3454202" cy="346249"/>
            </a:xfrm>
            <a:prstGeom prst="rect">
              <a:avLst/>
            </a:prstGeom>
            <a:noFill/>
          </p:spPr>
          <p:txBody>
            <a:bodyPr wrap="square" rtlCol="0">
              <a:spAutoFit/>
            </a:bodyPr>
            <a:lstStyle/>
            <a:p>
              <a:pPr algn="ctr"/>
              <a:r>
                <a:rPr lang="en-US" sz="2400" dirty="0"/>
                <a:t>Sort Key</a:t>
              </a:r>
            </a:p>
          </p:txBody>
        </p:sp>
        <p:sp>
          <p:nvSpPr>
            <p:cNvPr id="50" name="Rounded Rectangle 49"/>
            <p:cNvSpPr/>
            <p:nvPr/>
          </p:nvSpPr>
          <p:spPr>
            <a:xfrm>
              <a:off x="3147371" y="1629175"/>
              <a:ext cx="696489"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1" name="Rounded Rectangle 50"/>
            <p:cNvSpPr/>
            <p:nvPr/>
          </p:nvSpPr>
          <p:spPr>
            <a:xfrm>
              <a:off x="3147371" y="1962573"/>
              <a:ext cx="696489"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2" name="Rounded Rectangle 51"/>
            <p:cNvSpPr/>
            <p:nvPr/>
          </p:nvSpPr>
          <p:spPr>
            <a:xfrm>
              <a:off x="3147371" y="2284768"/>
              <a:ext cx="696489"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grpSp>
        <p:nvGrpSpPr>
          <p:cNvPr id="14" name="Group 13"/>
          <p:cNvGrpSpPr/>
          <p:nvPr/>
        </p:nvGrpSpPr>
        <p:grpSpPr>
          <a:xfrm>
            <a:off x="3411463" y="1723251"/>
            <a:ext cx="4605603" cy="4348364"/>
            <a:chOff x="2558597" y="1292438"/>
            <a:chExt cx="3454202" cy="3261273"/>
          </a:xfrm>
        </p:grpSpPr>
        <p:sp>
          <p:nvSpPr>
            <p:cNvPr id="6" name="Rounded Rectangle 5"/>
            <p:cNvSpPr/>
            <p:nvPr/>
          </p:nvSpPr>
          <p:spPr>
            <a:xfrm>
              <a:off x="3873353" y="1292438"/>
              <a:ext cx="686248" cy="26626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10" name="Rounded Rectangle 9"/>
            <p:cNvSpPr/>
            <p:nvPr/>
          </p:nvSpPr>
          <p:spPr>
            <a:xfrm>
              <a:off x="3882357" y="1629175"/>
              <a:ext cx="686248" cy="26626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18" name="Rounded Rectangle 17"/>
            <p:cNvSpPr/>
            <p:nvPr/>
          </p:nvSpPr>
          <p:spPr>
            <a:xfrm>
              <a:off x="3872116" y="2284593"/>
              <a:ext cx="686248" cy="26626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24" name="Right Brace 23"/>
            <p:cNvSpPr/>
            <p:nvPr/>
          </p:nvSpPr>
          <p:spPr>
            <a:xfrm rot="5400000">
              <a:off x="4189653" y="3697796"/>
              <a:ext cx="194585" cy="7476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25" name="TextBox 24"/>
            <p:cNvSpPr txBox="1"/>
            <p:nvPr/>
          </p:nvSpPr>
          <p:spPr>
            <a:xfrm>
              <a:off x="2558597" y="4207462"/>
              <a:ext cx="3454202" cy="346249"/>
            </a:xfrm>
            <a:prstGeom prst="rect">
              <a:avLst/>
            </a:prstGeom>
            <a:noFill/>
          </p:spPr>
          <p:txBody>
            <a:bodyPr wrap="square" rtlCol="0">
              <a:spAutoFit/>
            </a:bodyPr>
            <a:lstStyle/>
            <a:p>
              <a:pPr algn="ctr"/>
              <a:r>
                <a:rPr lang="en-US" sz="2400" dirty="0"/>
                <a:t>LSI</a:t>
              </a:r>
              <a:r>
                <a:rPr lang="en-US" sz="2400" dirty="0">
                  <a:solidFill>
                    <a:schemeClr val="accent1"/>
                  </a:solidFill>
                </a:rPr>
                <a:t> </a:t>
              </a:r>
            </a:p>
          </p:txBody>
        </p:sp>
        <p:sp>
          <p:nvSpPr>
            <p:cNvPr id="53" name="Rounded Rectangle 52"/>
            <p:cNvSpPr/>
            <p:nvPr/>
          </p:nvSpPr>
          <p:spPr>
            <a:xfrm>
              <a:off x="3872116" y="1962573"/>
              <a:ext cx="686248" cy="26626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grpSp>
      <p:sp>
        <p:nvSpPr>
          <p:cNvPr id="43" name="TextBox 42"/>
          <p:cNvSpPr txBox="1"/>
          <p:nvPr/>
        </p:nvSpPr>
        <p:spPr>
          <a:xfrm>
            <a:off x="8687208" y="2592087"/>
            <a:ext cx="2658613" cy="1569660"/>
          </a:xfrm>
          <a:prstGeom prst="rect">
            <a:avLst/>
          </a:prstGeom>
          <a:noFill/>
        </p:spPr>
        <p:txBody>
          <a:bodyPr wrap="none" rtlCol="0">
            <a:spAutoFit/>
          </a:bodyPr>
          <a:lstStyle/>
          <a:p>
            <a:r>
              <a:rPr lang="en-US" sz="2400" dirty="0"/>
              <a:t>Table:</a:t>
            </a:r>
            <a:r>
              <a:rPr lang="en-US" sz="2400" dirty="0">
                <a:solidFill>
                  <a:schemeClr val="accent1"/>
                </a:solidFill>
              </a:rPr>
              <a:t> Music</a:t>
            </a:r>
          </a:p>
          <a:p>
            <a:r>
              <a:rPr lang="en-US" sz="2400" dirty="0"/>
              <a:t>Partition Key:</a:t>
            </a:r>
            <a:r>
              <a:rPr lang="en-US" sz="2400" dirty="0">
                <a:solidFill>
                  <a:schemeClr val="accent1"/>
                </a:solidFill>
              </a:rPr>
              <a:t> Artist</a:t>
            </a:r>
          </a:p>
          <a:p>
            <a:r>
              <a:rPr lang="en-US" sz="2400" dirty="0"/>
              <a:t>Sort Key:</a:t>
            </a:r>
            <a:r>
              <a:rPr lang="en-US" sz="2400" dirty="0">
                <a:solidFill>
                  <a:schemeClr val="accent1"/>
                </a:solidFill>
              </a:rPr>
              <a:t> Song Title </a:t>
            </a:r>
          </a:p>
          <a:p>
            <a:r>
              <a:rPr lang="en-US" sz="2400" dirty="0"/>
              <a:t>LSI:</a:t>
            </a:r>
            <a:r>
              <a:rPr lang="en-US" sz="2400" dirty="0">
                <a:solidFill>
                  <a:schemeClr val="accent1"/>
                </a:solidFill>
              </a:rPr>
              <a:t> Album Title</a:t>
            </a:r>
          </a:p>
        </p:txBody>
      </p:sp>
      <p:sp>
        <p:nvSpPr>
          <p:cNvPr id="45" name="TextBox 44"/>
          <p:cNvSpPr txBox="1"/>
          <p:nvPr/>
        </p:nvSpPr>
        <p:spPr>
          <a:xfrm>
            <a:off x="1668060" y="2299369"/>
            <a:ext cx="1543209" cy="830997"/>
          </a:xfrm>
          <a:prstGeom prst="rect">
            <a:avLst/>
          </a:prstGeom>
          <a:noFill/>
        </p:spPr>
        <p:txBody>
          <a:bodyPr wrap="square" rtlCol="0">
            <a:spAutoFit/>
          </a:bodyPr>
          <a:lstStyle/>
          <a:p>
            <a:r>
              <a:rPr lang="en-US" sz="2400" dirty="0"/>
              <a:t>Table:</a:t>
            </a:r>
            <a:r>
              <a:rPr lang="en-US" sz="2400" dirty="0">
                <a:solidFill>
                  <a:schemeClr val="accent1"/>
                </a:solidFill>
              </a:rPr>
              <a:t> Music</a:t>
            </a:r>
          </a:p>
        </p:txBody>
      </p:sp>
      <p:sp>
        <p:nvSpPr>
          <p:cNvPr id="46" name="Left Brace 45"/>
          <p:cNvSpPr/>
          <p:nvPr/>
        </p:nvSpPr>
        <p:spPr>
          <a:xfrm>
            <a:off x="2853627" y="1701909"/>
            <a:ext cx="218508" cy="182971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54" name="TextBox 53"/>
          <p:cNvSpPr txBox="1"/>
          <p:nvPr/>
        </p:nvSpPr>
        <p:spPr>
          <a:xfrm>
            <a:off x="3189270" y="912473"/>
            <a:ext cx="969636" cy="461665"/>
          </a:xfrm>
          <a:prstGeom prst="rect">
            <a:avLst/>
          </a:prstGeom>
          <a:noFill/>
        </p:spPr>
        <p:txBody>
          <a:bodyPr wrap="square" rtlCol="0">
            <a:spAutoFit/>
          </a:bodyPr>
          <a:lstStyle/>
          <a:p>
            <a:r>
              <a:rPr lang="en-US" sz="2400" dirty="0">
                <a:solidFill>
                  <a:schemeClr val="accent1"/>
                </a:solidFill>
              </a:rPr>
              <a:t>Artist</a:t>
            </a:r>
          </a:p>
        </p:txBody>
      </p:sp>
      <p:sp>
        <p:nvSpPr>
          <p:cNvPr id="55" name="TextBox 54"/>
          <p:cNvSpPr txBox="1"/>
          <p:nvPr/>
        </p:nvSpPr>
        <p:spPr>
          <a:xfrm>
            <a:off x="4134705" y="892142"/>
            <a:ext cx="969636" cy="830997"/>
          </a:xfrm>
          <a:prstGeom prst="rect">
            <a:avLst/>
          </a:prstGeom>
          <a:noFill/>
        </p:spPr>
        <p:txBody>
          <a:bodyPr wrap="square" rtlCol="0">
            <a:spAutoFit/>
          </a:bodyPr>
          <a:lstStyle/>
          <a:p>
            <a:r>
              <a:rPr lang="en-US" sz="2400" dirty="0">
                <a:solidFill>
                  <a:schemeClr val="accent1"/>
                </a:solidFill>
              </a:rPr>
              <a:t>Song Title</a:t>
            </a:r>
          </a:p>
        </p:txBody>
      </p:sp>
      <p:sp>
        <p:nvSpPr>
          <p:cNvPr id="56" name="TextBox 55"/>
          <p:cNvSpPr txBox="1"/>
          <p:nvPr/>
        </p:nvSpPr>
        <p:spPr>
          <a:xfrm>
            <a:off x="5111077" y="861886"/>
            <a:ext cx="1152036" cy="830997"/>
          </a:xfrm>
          <a:prstGeom prst="rect">
            <a:avLst/>
          </a:prstGeom>
          <a:noFill/>
        </p:spPr>
        <p:txBody>
          <a:bodyPr wrap="square" rtlCol="0">
            <a:spAutoFit/>
          </a:bodyPr>
          <a:lstStyle/>
          <a:p>
            <a:r>
              <a:rPr lang="en-US" sz="2400" dirty="0">
                <a:solidFill>
                  <a:schemeClr val="accent1"/>
                </a:solidFill>
              </a:rPr>
              <a:t>Album Title</a:t>
            </a:r>
          </a:p>
        </p:txBody>
      </p:sp>
      <p:sp>
        <p:nvSpPr>
          <p:cNvPr id="57" name="TextBox 56"/>
          <p:cNvSpPr txBox="1"/>
          <p:nvPr/>
        </p:nvSpPr>
        <p:spPr>
          <a:xfrm>
            <a:off x="6134094" y="878814"/>
            <a:ext cx="969636" cy="461665"/>
          </a:xfrm>
          <a:prstGeom prst="rect">
            <a:avLst/>
          </a:prstGeom>
          <a:noFill/>
        </p:spPr>
        <p:txBody>
          <a:bodyPr wrap="square" rtlCol="0">
            <a:spAutoFit/>
          </a:bodyPr>
          <a:lstStyle/>
          <a:p>
            <a:r>
              <a:rPr lang="en-US" sz="2400" dirty="0">
                <a:solidFill>
                  <a:schemeClr val="accent1"/>
                </a:solidFill>
              </a:rPr>
              <a:t>Year</a:t>
            </a:r>
          </a:p>
        </p:txBody>
      </p:sp>
      <p:sp>
        <p:nvSpPr>
          <p:cNvPr id="58" name="TextBox 57"/>
          <p:cNvSpPr txBox="1"/>
          <p:nvPr/>
        </p:nvSpPr>
        <p:spPr>
          <a:xfrm>
            <a:off x="7031006" y="878814"/>
            <a:ext cx="1239063" cy="461665"/>
          </a:xfrm>
          <a:prstGeom prst="rect">
            <a:avLst/>
          </a:prstGeom>
          <a:noFill/>
        </p:spPr>
        <p:txBody>
          <a:bodyPr wrap="square" rtlCol="0">
            <a:spAutoFit/>
          </a:bodyPr>
          <a:lstStyle/>
          <a:p>
            <a:r>
              <a:rPr lang="en-US" sz="2400" dirty="0">
                <a:solidFill>
                  <a:schemeClr val="accent1"/>
                </a:solidFill>
              </a:rPr>
              <a:t>Genre</a:t>
            </a:r>
          </a:p>
        </p:txBody>
      </p:sp>
    </p:spTree>
    <p:extLst>
      <p:ext uri="{BB962C8B-B14F-4D97-AF65-F5344CB8AC3E}">
        <p14:creationId xmlns:p14="http://schemas.microsoft.com/office/powerpoint/2010/main" val="18064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Secondary Index</a:t>
            </a:r>
            <a:endParaRPr lang="en-US" dirty="0"/>
          </a:p>
        </p:txBody>
      </p:sp>
      <p:grpSp>
        <p:nvGrpSpPr>
          <p:cNvPr id="101" name="Group 100"/>
          <p:cNvGrpSpPr/>
          <p:nvPr/>
        </p:nvGrpSpPr>
        <p:grpSpPr>
          <a:xfrm>
            <a:off x="7425985" y="2360405"/>
            <a:ext cx="3516529" cy="1102924"/>
            <a:chOff x="6221441" y="1866268"/>
            <a:chExt cx="2637397" cy="827193"/>
          </a:xfrm>
        </p:grpSpPr>
        <p:sp>
          <p:nvSpPr>
            <p:cNvPr id="34" name="Right Brace 33"/>
            <p:cNvSpPr/>
            <p:nvPr/>
          </p:nvSpPr>
          <p:spPr>
            <a:xfrm rot="16200000">
              <a:off x="7349137" y="2219824"/>
              <a:ext cx="93438" cy="85383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35" name="TextBox 34"/>
            <p:cNvSpPr txBox="1"/>
            <p:nvPr/>
          </p:nvSpPr>
          <p:spPr>
            <a:xfrm>
              <a:off x="6221441" y="1866268"/>
              <a:ext cx="2637397" cy="623248"/>
            </a:xfrm>
            <a:prstGeom prst="rect">
              <a:avLst/>
            </a:prstGeom>
            <a:noFill/>
          </p:spPr>
          <p:txBody>
            <a:bodyPr wrap="square" rtlCol="0">
              <a:spAutoFit/>
            </a:bodyPr>
            <a:lstStyle/>
            <a:p>
              <a:pPr algn="ctr"/>
              <a:r>
                <a:rPr lang="en-US" sz="2400" dirty="0"/>
                <a:t>Choose which attributes</a:t>
              </a:r>
              <a:br>
                <a:rPr lang="en-US" sz="2400" dirty="0"/>
              </a:br>
              <a:r>
                <a:rPr lang="en-US" sz="2400" dirty="0"/>
                <a:t>to project (if any)</a:t>
              </a:r>
            </a:p>
          </p:txBody>
        </p:sp>
      </p:grpSp>
      <p:sp>
        <p:nvSpPr>
          <p:cNvPr id="57" name="Rounded Rectangle 56"/>
          <p:cNvSpPr/>
          <p:nvPr/>
        </p:nvSpPr>
        <p:spPr>
          <a:xfrm>
            <a:off x="4430610" y="1382012"/>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64" name="Rounded Rectangle 63"/>
          <p:cNvSpPr/>
          <p:nvPr/>
        </p:nvSpPr>
        <p:spPr>
          <a:xfrm>
            <a:off x="4428960" y="2267940"/>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65" name="Rounded Rectangle 64"/>
          <p:cNvSpPr/>
          <p:nvPr/>
        </p:nvSpPr>
        <p:spPr>
          <a:xfrm>
            <a:off x="5396935" y="2266321"/>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69" name="Rounded Rectangle 68"/>
          <p:cNvSpPr/>
          <p:nvPr/>
        </p:nvSpPr>
        <p:spPr>
          <a:xfrm>
            <a:off x="4428960" y="2704885"/>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71" name="Rounded Rectangle 70"/>
          <p:cNvSpPr/>
          <p:nvPr/>
        </p:nvSpPr>
        <p:spPr>
          <a:xfrm>
            <a:off x="1499656" y="1392394"/>
            <a:ext cx="914997" cy="344636"/>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sp>
        <p:nvSpPr>
          <p:cNvPr id="72" name="Rounded Rectangle 71"/>
          <p:cNvSpPr/>
          <p:nvPr/>
        </p:nvSpPr>
        <p:spPr>
          <a:xfrm>
            <a:off x="1499656" y="1812759"/>
            <a:ext cx="914997" cy="36947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sp>
        <p:nvSpPr>
          <p:cNvPr id="73" name="Rounded Rectangle 72"/>
          <p:cNvSpPr/>
          <p:nvPr/>
        </p:nvSpPr>
        <p:spPr>
          <a:xfrm>
            <a:off x="1499656" y="2264164"/>
            <a:ext cx="914997" cy="35717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sp>
        <p:nvSpPr>
          <p:cNvPr id="74" name="Rounded Rectangle 73"/>
          <p:cNvSpPr/>
          <p:nvPr/>
        </p:nvSpPr>
        <p:spPr>
          <a:xfrm>
            <a:off x="1499656" y="2699236"/>
            <a:ext cx="914997" cy="35501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sp>
        <p:nvSpPr>
          <p:cNvPr id="78" name="Rounded Rectangle 77"/>
          <p:cNvSpPr/>
          <p:nvPr/>
        </p:nvSpPr>
        <p:spPr>
          <a:xfrm>
            <a:off x="2486368" y="1378653"/>
            <a:ext cx="914997" cy="35501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9" name="Rounded Rectangle 78"/>
          <p:cNvSpPr/>
          <p:nvPr/>
        </p:nvSpPr>
        <p:spPr>
          <a:xfrm>
            <a:off x="2486368" y="1830011"/>
            <a:ext cx="914997" cy="35501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0" name="Rounded Rectangle 79"/>
          <p:cNvSpPr/>
          <p:nvPr/>
        </p:nvSpPr>
        <p:spPr>
          <a:xfrm>
            <a:off x="2486368" y="2264163"/>
            <a:ext cx="914997" cy="35501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1" name="Rounded Rectangle 80"/>
          <p:cNvSpPr/>
          <p:nvPr/>
        </p:nvSpPr>
        <p:spPr>
          <a:xfrm>
            <a:off x="2486368" y="2699236"/>
            <a:ext cx="914997" cy="35501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5" name="Rounded Rectangle 84"/>
          <p:cNvSpPr/>
          <p:nvPr/>
        </p:nvSpPr>
        <p:spPr>
          <a:xfrm>
            <a:off x="3458488" y="1380673"/>
            <a:ext cx="914997" cy="355019"/>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86" name="Rounded Rectangle 85"/>
          <p:cNvSpPr/>
          <p:nvPr/>
        </p:nvSpPr>
        <p:spPr>
          <a:xfrm>
            <a:off x="3472374" y="1812489"/>
            <a:ext cx="914997" cy="355019"/>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87" name="Rounded Rectangle 86"/>
          <p:cNvSpPr/>
          <p:nvPr/>
        </p:nvSpPr>
        <p:spPr>
          <a:xfrm>
            <a:off x="3472374" y="2267940"/>
            <a:ext cx="914997" cy="355019"/>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88" name="Rounded Rectangle 87"/>
          <p:cNvSpPr/>
          <p:nvPr/>
        </p:nvSpPr>
        <p:spPr>
          <a:xfrm>
            <a:off x="3472374" y="2704885"/>
            <a:ext cx="914997" cy="355019"/>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37" name="Rounded Rectangle 36"/>
          <p:cNvSpPr/>
          <p:nvPr/>
        </p:nvSpPr>
        <p:spPr bwMode="auto">
          <a:xfrm>
            <a:off x="10507579" y="139838"/>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38" name="Picture 37" descr="DynamoD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2340" y="322619"/>
            <a:ext cx="975360" cy="975360"/>
          </a:xfrm>
          <a:prstGeom prst="rect">
            <a:avLst/>
          </a:prstGeom>
        </p:spPr>
      </p:pic>
      <p:sp>
        <p:nvSpPr>
          <p:cNvPr id="39" name="TextBox 38"/>
          <p:cNvSpPr txBox="1"/>
          <p:nvPr/>
        </p:nvSpPr>
        <p:spPr>
          <a:xfrm>
            <a:off x="462939" y="3617930"/>
            <a:ext cx="2605265" cy="1200329"/>
          </a:xfrm>
          <a:prstGeom prst="rect">
            <a:avLst/>
          </a:prstGeom>
          <a:noFill/>
        </p:spPr>
        <p:txBody>
          <a:bodyPr wrap="none" rtlCol="0">
            <a:spAutoFit/>
          </a:bodyPr>
          <a:lstStyle/>
          <a:p>
            <a:r>
              <a:rPr lang="en-US" sz="2400" dirty="0"/>
              <a:t>Table:</a:t>
            </a:r>
            <a:r>
              <a:rPr lang="en-US" sz="2400" dirty="0">
                <a:solidFill>
                  <a:schemeClr val="accent1"/>
                </a:solidFill>
              </a:rPr>
              <a:t> Music</a:t>
            </a:r>
          </a:p>
          <a:p>
            <a:r>
              <a:rPr lang="en-US" sz="2400" dirty="0"/>
              <a:t>Partition Key:</a:t>
            </a:r>
            <a:r>
              <a:rPr lang="en-US" sz="2400" dirty="0">
                <a:solidFill>
                  <a:schemeClr val="accent1"/>
                </a:solidFill>
              </a:rPr>
              <a:t> Artist</a:t>
            </a:r>
          </a:p>
          <a:p>
            <a:r>
              <a:rPr lang="en-US" sz="2400" dirty="0"/>
              <a:t>Sort Key:</a:t>
            </a:r>
            <a:r>
              <a:rPr lang="en-US" sz="2400" dirty="0">
                <a:solidFill>
                  <a:schemeClr val="accent1"/>
                </a:solidFill>
              </a:rPr>
              <a:t> Song Title</a:t>
            </a:r>
          </a:p>
        </p:txBody>
      </p:sp>
      <p:sp>
        <p:nvSpPr>
          <p:cNvPr id="40" name="TextBox 39"/>
          <p:cNvSpPr txBox="1"/>
          <p:nvPr/>
        </p:nvSpPr>
        <p:spPr>
          <a:xfrm>
            <a:off x="9184249" y="4866443"/>
            <a:ext cx="2694456" cy="1200329"/>
          </a:xfrm>
          <a:prstGeom prst="rect">
            <a:avLst/>
          </a:prstGeom>
          <a:noFill/>
        </p:spPr>
        <p:txBody>
          <a:bodyPr wrap="none" rtlCol="0">
            <a:spAutoFit/>
          </a:bodyPr>
          <a:lstStyle/>
          <a:p>
            <a:r>
              <a:rPr lang="en-US" sz="2400" dirty="0"/>
              <a:t>GSI:</a:t>
            </a:r>
            <a:r>
              <a:rPr lang="en-US" sz="2400" dirty="0">
                <a:solidFill>
                  <a:schemeClr val="accent1"/>
                </a:solidFill>
              </a:rPr>
              <a:t> </a:t>
            </a:r>
            <a:r>
              <a:rPr lang="en-US" sz="2400" dirty="0" err="1">
                <a:solidFill>
                  <a:schemeClr val="accent1"/>
                </a:solidFill>
              </a:rPr>
              <a:t>MusicGSI</a:t>
            </a:r>
            <a:endParaRPr lang="en-US" sz="2400" dirty="0">
              <a:solidFill>
                <a:schemeClr val="accent1"/>
              </a:solidFill>
            </a:endParaRPr>
          </a:p>
          <a:p>
            <a:r>
              <a:rPr lang="en-US" sz="2400" dirty="0"/>
              <a:t>Partition Key:</a:t>
            </a:r>
            <a:r>
              <a:rPr lang="en-US" sz="2400" dirty="0">
                <a:solidFill>
                  <a:schemeClr val="accent1"/>
                </a:solidFill>
              </a:rPr>
              <a:t> Genre</a:t>
            </a:r>
          </a:p>
          <a:p>
            <a:r>
              <a:rPr lang="en-US" sz="2400" dirty="0"/>
              <a:t>Sort Key:</a:t>
            </a:r>
            <a:r>
              <a:rPr lang="en-US" sz="2400" dirty="0">
                <a:solidFill>
                  <a:schemeClr val="accent1"/>
                </a:solidFill>
              </a:rPr>
              <a:t> Year</a:t>
            </a:r>
          </a:p>
        </p:txBody>
      </p:sp>
      <p:sp>
        <p:nvSpPr>
          <p:cNvPr id="41" name="TextBox 40"/>
          <p:cNvSpPr txBox="1"/>
          <p:nvPr/>
        </p:nvSpPr>
        <p:spPr>
          <a:xfrm>
            <a:off x="-43553" y="1833275"/>
            <a:ext cx="1543209" cy="830997"/>
          </a:xfrm>
          <a:prstGeom prst="rect">
            <a:avLst/>
          </a:prstGeom>
          <a:noFill/>
        </p:spPr>
        <p:txBody>
          <a:bodyPr wrap="square" rtlCol="0">
            <a:spAutoFit/>
          </a:bodyPr>
          <a:lstStyle/>
          <a:p>
            <a:r>
              <a:rPr lang="en-US" sz="2400" dirty="0"/>
              <a:t>Table:</a:t>
            </a:r>
            <a:r>
              <a:rPr lang="en-US" sz="2400" dirty="0">
                <a:solidFill>
                  <a:schemeClr val="accent1"/>
                </a:solidFill>
              </a:rPr>
              <a:t> Music</a:t>
            </a:r>
          </a:p>
        </p:txBody>
      </p:sp>
      <p:sp>
        <p:nvSpPr>
          <p:cNvPr id="42" name="Left Brace 41"/>
          <p:cNvSpPr/>
          <p:nvPr/>
        </p:nvSpPr>
        <p:spPr>
          <a:xfrm>
            <a:off x="1160053" y="1349306"/>
            <a:ext cx="218508" cy="182971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43" name="TextBox 42"/>
          <p:cNvSpPr txBox="1"/>
          <p:nvPr/>
        </p:nvSpPr>
        <p:spPr>
          <a:xfrm>
            <a:off x="1463077" y="771965"/>
            <a:ext cx="969636" cy="461665"/>
          </a:xfrm>
          <a:prstGeom prst="rect">
            <a:avLst/>
          </a:prstGeom>
          <a:noFill/>
        </p:spPr>
        <p:txBody>
          <a:bodyPr wrap="square" rtlCol="0">
            <a:spAutoFit/>
          </a:bodyPr>
          <a:lstStyle/>
          <a:p>
            <a:r>
              <a:rPr lang="en-US" sz="2400" dirty="0">
                <a:solidFill>
                  <a:schemeClr val="accent1"/>
                </a:solidFill>
              </a:rPr>
              <a:t>Artist</a:t>
            </a:r>
          </a:p>
        </p:txBody>
      </p:sp>
      <p:sp>
        <p:nvSpPr>
          <p:cNvPr id="44" name="TextBox 43"/>
          <p:cNvSpPr txBox="1"/>
          <p:nvPr/>
        </p:nvSpPr>
        <p:spPr>
          <a:xfrm>
            <a:off x="2452995" y="584914"/>
            <a:ext cx="969636" cy="830997"/>
          </a:xfrm>
          <a:prstGeom prst="rect">
            <a:avLst/>
          </a:prstGeom>
          <a:noFill/>
        </p:spPr>
        <p:txBody>
          <a:bodyPr wrap="square" rtlCol="0">
            <a:spAutoFit/>
          </a:bodyPr>
          <a:lstStyle/>
          <a:p>
            <a:r>
              <a:rPr lang="en-US" sz="2400" dirty="0">
                <a:solidFill>
                  <a:schemeClr val="accent1"/>
                </a:solidFill>
              </a:rPr>
              <a:t>Song Title</a:t>
            </a:r>
          </a:p>
        </p:txBody>
      </p:sp>
      <p:sp>
        <p:nvSpPr>
          <p:cNvPr id="45" name="TextBox 44"/>
          <p:cNvSpPr txBox="1"/>
          <p:nvPr/>
        </p:nvSpPr>
        <p:spPr>
          <a:xfrm>
            <a:off x="3382503" y="604582"/>
            <a:ext cx="1152036" cy="830997"/>
          </a:xfrm>
          <a:prstGeom prst="rect">
            <a:avLst/>
          </a:prstGeom>
          <a:noFill/>
        </p:spPr>
        <p:txBody>
          <a:bodyPr wrap="square" rtlCol="0">
            <a:spAutoFit/>
          </a:bodyPr>
          <a:lstStyle/>
          <a:p>
            <a:r>
              <a:rPr lang="en-US" sz="2400" dirty="0">
                <a:solidFill>
                  <a:schemeClr val="accent1"/>
                </a:solidFill>
              </a:rPr>
              <a:t>Album Title</a:t>
            </a:r>
          </a:p>
        </p:txBody>
      </p:sp>
      <p:sp>
        <p:nvSpPr>
          <p:cNvPr id="46" name="TextBox 45"/>
          <p:cNvSpPr txBox="1"/>
          <p:nvPr/>
        </p:nvSpPr>
        <p:spPr>
          <a:xfrm>
            <a:off x="4473462" y="795714"/>
            <a:ext cx="969636" cy="461665"/>
          </a:xfrm>
          <a:prstGeom prst="rect">
            <a:avLst/>
          </a:prstGeom>
          <a:noFill/>
        </p:spPr>
        <p:txBody>
          <a:bodyPr wrap="square" rtlCol="0">
            <a:spAutoFit/>
          </a:bodyPr>
          <a:lstStyle/>
          <a:p>
            <a:r>
              <a:rPr lang="en-US" sz="2400" dirty="0">
                <a:solidFill>
                  <a:schemeClr val="accent1"/>
                </a:solidFill>
              </a:rPr>
              <a:t>Year</a:t>
            </a:r>
          </a:p>
        </p:txBody>
      </p:sp>
      <p:sp>
        <p:nvSpPr>
          <p:cNvPr id="47" name="TextBox 46"/>
          <p:cNvSpPr txBox="1"/>
          <p:nvPr/>
        </p:nvSpPr>
        <p:spPr>
          <a:xfrm>
            <a:off x="5355655" y="789247"/>
            <a:ext cx="1239063" cy="461665"/>
          </a:xfrm>
          <a:prstGeom prst="rect">
            <a:avLst/>
          </a:prstGeom>
          <a:noFill/>
        </p:spPr>
        <p:txBody>
          <a:bodyPr wrap="square" rtlCol="0">
            <a:spAutoFit/>
          </a:bodyPr>
          <a:lstStyle/>
          <a:p>
            <a:r>
              <a:rPr lang="en-US" sz="2400" dirty="0">
                <a:solidFill>
                  <a:schemeClr val="accent1"/>
                </a:solidFill>
              </a:rPr>
              <a:t>Genre</a:t>
            </a:r>
          </a:p>
        </p:txBody>
      </p:sp>
      <p:grpSp>
        <p:nvGrpSpPr>
          <p:cNvPr id="5" name="Group 4"/>
          <p:cNvGrpSpPr/>
          <p:nvPr/>
        </p:nvGrpSpPr>
        <p:grpSpPr>
          <a:xfrm>
            <a:off x="4734586" y="3542463"/>
            <a:ext cx="5040705" cy="1760925"/>
            <a:chOff x="3550939" y="2656847"/>
            <a:chExt cx="3780529" cy="1320694"/>
          </a:xfrm>
        </p:grpSpPr>
        <p:grpSp>
          <p:nvGrpSpPr>
            <p:cNvPr id="4" name="Group 3"/>
            <p:cNvGrpSpPr/>
            <p:nvPr/>
          </p:nvGrpSpPr>
          <p:grpSpPr>
            <a:xfrm>
              <a:off x="3550939" y="2689539"/>
              <a:ext cx="3342225" cy="1288002"/>
              <a:chOff x="3550939" y="2689539"/>
              <a:chExt cx="3342225" cy="1288002"/>
            </a:xfrm>
          </p:grpSpPr>
          <p:sp>
            <p:nvSpPr>
              <p:cNvPr id="20" name="Bent Arrow 19"/>
              <p:cNvSpPr/>
              <p:nvPr/>
            </p:nvSpPr>
            <p:spPr>
              <a:xfrm rot="10800000" flipH="1">
                <a:off x="3550939" y="2689539"/>
                <a:ext cx="993523" cy="901201"/>
              </a:xfrm>
              <a:prstGeom prst="bentArrow">
                <a:avLst/>
              </a:prstGeom>
              <a:noFill/>
              <a:ln>
                <a:solidFill>
                  <a:schemeClr val="accent6"/>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solidFill>
                    <a:schemeClr val="tx1"/>
                  </a:solidFill>
                </a:endParaRPr>
              </a:p>
            </p:txBody>
          </p:sp>
          <p:grpSp>
            <p:nvGrpSpPr>
              <p:cNvPr id="3" name="Group 2"/>
              <p:cNvGrpSpPr/>
              <p:nvPr/>
            </p:nvGrpSpPr>
            <p:grpSpPr>
              <a:xfrm>
                <a:off x="4718715" y="3041980"/>
                <a:ext cx="2174449" cy="935561"/>
                <a:chOff x="4718715" y="3041980"/>
                <a:chExt cx="2174449" cy="935561"/>
              </a:xfrm>
            </p:grpSpPr>
            <p:sp>
              <p:nvSpPr>
                <p:cNvPr id="31" name="Rounded Rectangle 30"/>
                <p:cNvSpPr/>
                <p:nvPr/>
              </p:nvSpPr>
              <p:spPr>
                <a:xfrm>
                  <a:off x="6201939" y="304198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2" name="Rounded Rectangle 31"/>
                <p:cNvSpPr/>
                <p:nvPr/>
              </p:nvSpPr>
              <p:spPr>
                <a:xfrm>
                  <a:off x="6206916" y="3366048"/>
                  <a:ext cx="686248" cy="28378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33" name="Rounded Rectangle 32"/>
                <p:cNvSpPr/>
                <p:nvPr/>
              </p:nvSpPr>
              <p:spPr>
                <a:xfrm>
                  <a:off x="6204244" y="370918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sp>
              <p:nvSpPr>
                <p:cNvPr id="91" name="Rounded Rectangle 90"/>
                <p:cNvSpPr/>
                <p:nvPr/>
              </p:nvSpPr>
              <p:spPr>
                <a:xfrm>
                  <a:off x="4718715" y="3041980"/>
                  <a:ext cx="686248" cy="26626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92" name="Rounded Rectangle 91"/>
                <p:cNvSpPr/>
                <p:nvPr/>
              </p:nvSpPr>
              <p:spPr>
                <a:xfrm>
                  <a:off x="4718715" y="3383568"/>
                  <a:ext cx="686248" cy="26626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93" name="Rounded Rectangle 92"/>
                <p:cNvSpPr/>
                <p:nvPr/>
              </p:nvSpPr>
              <p:spPr>
                <a:xfrm>
                  <a:off x="4718715" y="3711277"/>
                  <a:ext cx="686248" cy="26626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a:p>
              </p:txBody>
            </p:sp>
            <p:sp>
              <p:nvSpPr>
                <p:cNvPr id="94" name="Rounded Rectangle 93"/>
                <p:cNvSpPr/>
                <p:nvPr/>
              </p:nvSpPr>
              <p:spPr>
                <a:xfrm>
                  <a:off x="5460327" y="3043224"/>
                  <a:ext cx="686248" cy="26502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sp>
              <p:nvSpPr>
                <p:cNvPr id="95" name="Rounded Rectangle 94"/>
                <p:cNvSpPr/>
                <p:nvPr/>
              </p:nvSpPr>
              <p:spPr>
                <a:xfrm>
                  <a:off x="5460327" y="3366048"/>
                  <a:ext cx="686248" cy="28378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sp>
              <p:nvSpPr>
                <p:cNvPr id="96" name="Rounded Rectangle 95"/>
                <p:cNvSpPr/>
                <p:nvPr/>
              </p:nvSpPr>
              <p:spPr>
                <a:xfrm>
                  <a:off x="5460327" y="3706615"/>
                  <a:ext cx="686248" cy="270925"/>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p>
              </p:txBody>
            </p:sp>
          </p:grpSp>
        </p:grpSp>
        <p:sp>
          <p:nvSpPr>
            <p:cNvPr id="48" name="TextBox 47"/>
            <p:cNvSpPr txBox="1"/>
            <p:nvPr/>
          </p:nvSpPr>
          <p:spPr>
            <a:xfrm>
              <a:off x="4597191" y="2669072"/>
              <a:ext cx="929297" cy="346249"/>
            </a:xfrm>
            <a:prstGeom prst="rect">
              <a:avLst/>
            </a:prstGeom>
            <a:noFill/>
          </p:spPr>
          <p:txBody>
            <a:bodyPr wrap="square" rtlCol="0">
              <a:spAutoFit/>
            </a:bodyPr>
            <a:lstStyle/>
            <a:p>
              <a:r>
                <a:rPr lang="en-US" sz="2400" dirty="0">
                  <a:solidFill>
                    <a:schemeClr val="accent1"/>
                  </a:solidFill>
                </a:rPr>
                <a:t>Genre</a:t>
              </a:r>
            </a:p>
          </p:txBody>
        </p:sp>
        <p:sp>
          <p:nvSpPr>
            <p:cNvPr id="49" name="TextBox 48"/>
            <p:cNvSpPr txBox="1"/>
            <p:nvPr/>
          </p:nvSpPr>
          <p:spPr>
            <a:xfrm>
              <a:off x="5439837" y="2669072"/>
              <a:ext cx="727227" cy="346249"/>
            </a:xfrm>
            <a:prstGeom prst="rect">
              <a:avLst/>
            </a:prstGeom>
            <a:noFill/>
          </p:spPr>
          <p:txBody>
            <a:bodyPr wrap="square" rtlCol="0">
              <a:spAutoFit/>
            </a:bodyPr>
            <a:lstStyle/>
            <a:p>
              <a:r>
                <a:rPr lang="en-US" sz="2400" dirty="0">
                  <a:solidFill>
                    <a:schemeClr val="accent1"/>
                  </a:solidFill>
                </a:rPr>
                <a:t>Year</a:t>
              </a:r>
            </a:p>
          </p:txBody>
        </p:sp>
        <p:sp>
          <p:nvSpPr>
            <p:cNvPr id="50" name="TextBox 49"/>
            <p:cNvSpPr txBox="1"/>
            <p:nvPr/>
          </p:nvSpPr>
          <p:spPr>
            <a:xfrm>
              <a:off x="6126748" y="2656847"/>
              <a:ext cx="1204720" cy="346249"/>
            </a:xfrm>
            <a:prstGeom prst="rect">
              <a:avLst/>
            </a:prstGeom>
            <a:noFill/>
          </p:spPr>
          <p:txBody>
            <a:bodyPr wrap="square" rtlCol="0">
              <a:spAutoFit/>
            </a:bodyPr>
            <a:lstStyle/>
            <a:p>
              <a:r>
                <a:rPr lang="en-US" sz="2400" dirty="0">
                  <a:solidFill>
                    <a:schemeClr val="accent1"/>
                  </a:solidFill>
                </a:rPr>
                <a:t>Song Title</a:t>
              </a:r>
            </a:p>
          </p:txBody>
        </p:sp>
      </p:grpSp>
    </p:spTree>
    <p:extLst>
      <p:ext uri="{BB962C8B-B14F-4D97-AF65-F5344CB8AC3E}">
        <p14:creationId xmlns:p14="http://schemas.microsoft.com/office/powerpoint/2010/main" val="176665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Module 5 Appendix</a:t>
            </a:r>
            <a:br>
              <a:rPr lang="en-US"/>
            </a:br>
            <a:r>
              <a:rPr lang="en-US"/>
              <a:t>AWS Elasticity and Management Tools</a:t>
            </a:r>
            <a:br>
              <a:rPr lang="en-US"/>
            </a:br>
            <a:endParaRPr lang="en-US" dirty="0"/>
          </a:p>
        </p:txBody>
      </p:sp>
    </p:spTree>
    <p:extLst>
      <p:ext uri="{BB962C8B-B14F-4D97-AF65-F5344CB8AC3E}">
        <p14:creationId xmlns:p14="http://schemas.microsoft.com/office/powerpoint/2010/main" val="30523750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AutoScaling</a:t>
            </a:r>
            <a:br>
              <a:rPr lang="en-US"/>
            </a:br>
            <a:r>
              <a:rPr lang="en-US"/>
              <a:t>Advanced Concepts</a:t>
            </a:r>
            <a:endParaRPr lang="en-US" dirty="0"/>
          </a:p>
        </p:txBody>
      </p:sp>
    </p:spTree>
    <p:extLst>
      <p:ext uri="{BB962C8B-B14F-4D97-AF65-F5344CB8AC3E}">
        <p14:creationId xmlns:p14="http://schemas.microsoft.com/office/powerpoint/2010/main" val="31400978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Scaling Plans</a:t>
            </a:r>
            <a:endParaRPr lang="en-US" dirty="0"/>
          </a:p>
        </p:txBody>
      </p:sp>
      <p:graphicFrame>
        <p:nvGraphicFramePr>
          <p:cNvPr id="11" name="Content Placeholder 3"/>
          <p:cNvGraphicFramePr>
            <a:graphicFrameLocks noGrp="1"/>
          </p:cNvGraphicFramePr>
          <p:nvPr>
            <p:ph idx="4294967295"/>
            <p:extLst/>
          </p:nvPr>
        </p:nvGraphicFramePr>
        <p:xfrm>
          <a:off x="0" y="1652588"/>
          <a:ext cx="10939463" cy="4473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10572027" y="167399"/>
            <a:ext cx="1461216" cy="1333061"/>
            <a:chOff x="7929020" y="125549"/>
            <a:chExt cx="1095912" cy="999796"/>
          </a:xfrm>
        </p:grpSpPr>
        <p:sp>
          <p:nvSpPr>
            <p:cNvPr id="6" name="Rounded Rectangle 5"/>
            <p:cNvSpPr/>
            <p:nvPr/>
          </p:nvSpPr>
          <p:spPr bwMode="auto">
            <a:xfrm>
              <a:off x="7929020" y="125549"/>
              <a:ext cx="1095912" cy="999796"/>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7" name="Picture 41"/>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8100024" y="240529"/>
              <a:ext cx="770235" cy="744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566304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Elastic Load Balancing Advanced Concepts</a:t>
            </a:r>
            <a:endParaRPr lang="en-US" dirty="0"/>
          </a:p>
        </p:txBody>
      </p:sp>
    </p:spTree>
    <p:extLst>
      <p:ext uri="{BB962C8B-B14F-4D97-AF65-F5344CB8AC3E}">
        <p14:creationId xmlns:p14="http://schemas.microsoft.com/office/powerpoint/2010/main" val="10244970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 Balancer Types</a:t>
            </a:r>
            <a:endParaRPr lang="en-US" dirty="0"/>
          </a:p>
        </p:txBody>
      </p:sp>
      <p:sp>
        <p:nvSpPr>
          <p:cNvPr id="4" name="Rounded Rectangle 3"/>
          <p:cNvSpPr/>
          <p:nvPr/>
        </p:nvSpPr>
        <p:spPr bwMode="auto">
          <a:xfrm>
            <a:off x="10572027" y="167399"/>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13" y="306743"/>
            <a:ext cx="878644" cy="1054373"/>
          </a:xfrm>
          <a:prstGeom prst="rect">
            <a:avLst/>
          </a:prstGeom>
        </p:spPr>
      </p:pic>
      <p:grpSp>
        <p:nvGrpSpPr>
          <p:cNvPr id="237" name="Group 236"/>
          <p:cNvGrpSpPr/>
          <p:nvPr/>
        </p:nvGrpSpPr>
        <p:grpSpPr>
          <a:xfrm>
            <a:off x="-100115" y="1328374"/>
            <a:ext cx="3208185" cy="4471373"/>
            <a:chOff x="-75087" y="996280"/>
            <a:chExt cx="2406139" cy="3353530"/>
          </a:xfrm>
        </p:grpSpPr>
        <p:sp>
          <p:nvSpPr>
            <p:cNvPr id="13" name="TextBox 32"/>
            <p:cNvSpPr txBox="1">
              <a:spLocks noChangeArrowheads="1"/>
            </p:cNvSpPr>
            <p:nvPr/>
          </p:nvSpPr>
          <p:spPr bwMode="auto">
            <a:xfrm>
              <a:off x="-75087" y="4070606"/>
              <a:ext cx="1557338" cy="161583"/>
            </a:xfrm>
            <a:prstGeom prst="rect">
              <a:avLst/>
            </a:prstGeom>
            <a:noFill/>
            <a:ln w="9525">
              <a:noFill/>
              <a:miter lim="800000"/>
              <a:headEnd/>
              <a:tailEnd/>
            </a:ln>
          </p:spPr>
          <p:txBody>
            <a:bodyPr>
              <a:spAutoFit/>
            </a:bodyPr>
            <a:lstStyle/>
            <a:p>
              <a:pPr algn="ctr"/>
              <a:r>
                <a:rPr lang="en-US" sz="800" b="1" dirty="0">
                  <a:solidFill>
                    <a:srgbClr val="F7981F"/>
                  </a:solidFill>
                  <a:latin typeface="+mj-lt"/>
                  <a:ea typeface="Verdana" pitchFamily="34" charset="0"/>
                  <a:cs typeface="Helvetica Neue"/>
                </a:rPr>
                <a:t>Availability Zone A</a:t>
              </a:r>
            </a:p>
          </p:txBody>
        </p:sp>
        <p:sp>
          <p:nvSpPr>
            <p:cNvPr id="15" name="TextBox 32"/>
            <p:cNvSpPr txBox="1">
              <a:spLocks noChangeArrowheads="1"/>
            </p:cNvSpPr>
            <p:nvPr/>
          </p:nvSpPr>
          <p:spPr bwMode="auto">
            <a:xfrm>
              <a:off x="773714" y="4071581"/>
              <a:ext cx="1557338" cy="161583"/>
            </a:xfrm>
            <a:prstGeom prst="rect">
              <a:avLst/>
            </a:prstGeom>
            <a:noFill/>
            <a:ln w="9525">
              <a:noFill/>
              <a:miter lim="800000"/>
              <a:headEnd/>
              <a:tailEnd/>
            </a:ln>
          </p:spPr>
          <p:txBody>
            <a:bodyPr>
              <a:spAutoFit/>
            </a:bodyPr>
            <a:lstStyle/>
            <a:p>
              <a:pPr algn="ctr"/>
              <a:r>
                <a:rPr lang="en-US" sz="800" b="1" dirty="0">
                  <a:solidFill>
                    <a:srgbClr val="F7981F"/>
                  </a:solidFill>
                  <a:latin typeface="+mj-lt"/>
                  <a:ea typeface="Verdana" pitchFamily="34" charset="0"/>
                  <a:cs typeface="Helvetica Neue"/>
                </a:rPr>
                <a:t>Availability Zone B</a:t>
              </a:r>
            </a:p>
          </p:txBody>
        </p:sp>
        <p:grpSp>
          <p:nvGrpSpPr>
            <p:cNvPr id="175" name="Group 174"/>
            <p:cNvGrpSpPr/>
            <p:nvPr/>
          </p:nvGrpSpPr>
          <p:grpSpPr>
            <a:xfrm>
              <a:off x="154632" y="996280"/>
              <a:ext cx="1869147" cy="3353530"/>
              <a:chOff x="154632" y="996280"/>
              <a:chExt cx="1869147" cy="3353530"/>
            </a:xfrm>
          </p:grpSpPr>
          <p:pic>
            <p:nvPicPr>
              <p:cNvPr id="6" name="Picture 5" descr="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243" y="1198418"/>
                <a:ext cx="537895" cy="537895"/>
              </a:xfrm>
              <a:prstGeom prst="rect">
                <a:avLst/>
              </a:prstGeom>
            </p:spPr>
          </p:pic>
          <p:pic>
            <p:nvPicPr>
              <p:cNvPr id="7" name="Picture 6" descr="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487" y="1198418"/>
                <a:ext cx="537895" cy="537895"/>
              </a:xfrm>
              <a:prstGeom prst="rect">
                <a:avLst/>
              </a:prstGeom>
            </p:spPr>
          </p:pic>
          <p:pic>
            <p:nvPicPr>
              <p:cNvPr id="8" name="Picture 7" descr="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8161" y="1199717"/>
                <a:ext cx="537895" cy="537895"/>
              </a:xfrm>
              <a:prstGeom prst="rect">
                <a:avLst/>
              </a:prstGeom>
            </p:spPr>
          </p:pic>
          <p:sp>
            <p:nvSpPr>
              <p:cNvPr id="10" name="Rounded Rectangle 9"/>
              <p:cNvSpPr/>
              <p:nvPr/>
            </p:nvSpPr>
            <p:spPr>
              <a:xfrm>
                <a:off x="212132" y="1938452"/>
                <a:ext cx="1811647" cy="241135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32" y="1739634"/>
                <a:ext cx="457014" cy="298329"/>
              </a:xfrm>
              <a:prstGeom prst="rect">
                <a:avLst/>
              </a:prstGeom>
            </p:spPr>
          </p:pic>
          <p:sp>
            <p:nvSpPr>
              <p:cNvPr id="12" name="Rounded Rectangle 11"/>
              <p:cNvSpPr/>
              <p:nvPr/>
            </p:nvSpPr>
            <p:spPr>
              <a:xfrm>
                <a:off x="268452" y="2145391"/>
                <a:ext cx="833955" cy="211896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14" name="Rounded Rectangle 13"/>
              <p:cNvSpPr/>
              <p:nvPr/>
            </p:nvSpPr>
            <p:spPr>
              <a:xfrm>
                <a:off x="1143231" y="2145391"/>
                <a:ext cx="833955" cy="211896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16" name="Rounded Rectangle 15"/>
              <p:cNvSpPr/>
              <p:nvPr/>
            </p:nvSpPr>
            <p:spPr>
              <a:xfrm>
                <a:off x="346007" y="3123303"/>
                <a:ext cx="671615" cy="939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17" name="Picture 16"/>
              <p:cNvPicPr>
                <a:picLocks noChangeAspect="1"/>
              </p:cNvPicPr>
              <p:nvPr/>
            </p:nvPicPr>
            <p:blipFill>
              <a:blip r:embed="rId6"/>
              <a:stretch>
                <a:fillRect/>
              </a:stretch>
            </p:blipFill>
            <p:spPr>
              <a:xfrm>
                <a:off x="393640" y="2990750"/>
                <a:ext cx="168030" cy="187798"/>
              </a:xfrm>
              <a:prstGeom prst="rect">
                <a:avLst/>
              </a:prstGeom>
            </p:spPr>
          </p:pic>
          <p:sp>
            <p:nvSpPr>
              <p:cNvPr id="18" name="Rounded Rectangle 17"/>
              <p:cNvSpPr/>
              <p:nvPr/>
            </p:nvSpPr>
            <p:spPr>
              <a:xfrm>
                <a:off x="1227838" y="3122168"/>
                <a:ext cx="671615" cy="939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19" name="Picture 18"/>
              <p:cNvPicPr>
                <a:picLocks noChangeAspect="1"/>
              </p:cNvPicPr>
              <p:nvPr/>
            </p:nvPicPr>
            <p:blipFill>
              <a:blip r:embed="rId6"/>
              <a:stretch>
                <a:fillRect/>
              </a:stretch>
            </p:blipFill>
            <p:spPr>
              <a:xfrm>
                <a:off x="1275471" y="2989615"/>
                <a:ext cx="168030" cy="187798"/>
              </a:xfrm>
              <a:prstGeom prst="rect">
                <a:avLst/>
              </a:prstGeom>
            </p:spPr>
          </p:pic>
          <p:sp>
            <p:nvSpPr>
              <p:cNvPr id="20" name="TextBox 19"/>
              <p:cNvSpPr txBox="1"/>
              <p:nvPr/>
            </p:nvSpPr>
            <p:spPr>
              <a:xfrm>
                <a:off x="1239766" y="3860553"/>
                <a:ext cx="640080" cy="274320"/>
              </a:xfrm>
              <a:prstGeom prst="rect">
                <a:avLst/>
              </a:prstGeom>
              <a:noFill/>
            </p:spPr>
            <p:txBody>
              <a:bodyPr wrap="square" lIns="0" tIns="0" rIns="0" bIns="0" rtlCol="0" anchor="t">
                <a:noAutofit/>
              </a:bodyPr>
              <a:lstStyle/>
              <a:p>
                <a:pPr algn="ctr"/>
                <a:r>
                  <a:rPr lang="en-US" sz="933" b="1" dirty="0"/>
                  <a:t>EC2 instances</a:t>
                </a:r>
                <a:endParaRPr lang="en-US" sz="1600" b="1" dirty="0"/>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0085" y="3285082"/>
                <a:ext cx="544782" cy="575047"/>
              </a:xfrm>
              <a:prstGeom prst="rect">
                <a:avLst/>
              </a:prstGeom>
            </p:spPr>
          </p:pic>
          <p:sp>
            <p:nvSpPr>
              <p:cNvPr id="22" name="TextBox 21"/>
              <p:cNvSpPr txBox="1"/>
              <p:nvPr/>
            </p:nvSpPr>
            <p:spPr>
              <a:xfrm>
                <a:off x="372343" y="3860553"/>
                <a:ext cx="640080" cy="274320"/>
              </a:xfrm>
              <a:prstGeom prst="rect">
                <a:avLst/>
              </a:prstGeom>
              <a:noFill/>
            </p:spPr>
            <p:txBody>
              <a:bodyPr wrap="square" lIns="0" tIns="0" rIns="0" bIns="0" rtlCol="0" anchor="t">
                <a:noAutofit/>
              </a:bodyPr>
              <a:lstStyle/>
              <a:p>
                <a:pPr algn="ctr"/>
                <a:r>
                  <a:rPr lang="en-US" sz="933" b="1" dirty="0"/>
                  <a:t>EC2 instances</a:t>
                </a:r>
                <a:endParaRPr lang="en-US" sz="1600" b="1" dirty="0"/>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598" y="3284207"/>
                <a:ext cx="544782" cy="575047"/>
              </a:xfrm>
              <a:prstGeom prst="rect">
                <a:avLst/>
              </a:prstGeom>
            </p:spPr>
          </p:pic>
          <p:cxnSp>
            <p:nvCxnSpPr>
              <p:cNvPr id="25" name="Straight Arrow Connector 24"/>
              <p:cNvCxnSpPr>
                <a:stCxn id="6" idx="2"/>
              </p:cNvCxnSpPr>
              <p:nvPr/>
            </p:nvCxnSpPr>
            <p:spPr>
              <a:xfrm>
                <a:off x="658191" y="1736313"/>
                <a:ext cx="3055" cy="7016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2"/>
                <a:endCxn id="102" idx="0"/>
              </p:cNvCxnSpPr>
              <p:nvPr/>
            </p:nvCxnSpPr>
            <p:spPr>
              <a:xfrm flipH="1">
                <a:off x="1126347" y="1736313"/>
                <a:ext cx="8088" cy="70296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 idx="2"/>
              </p:cNvCxnSpPr>
              <p:nvPr/>
            </p:nvCxnSpPr>
            <p:spPr>
              <a:xfrm flipH="1">
                <a:off x="1569208" y="1737612"/>
                <a:ext cx="7901" cy="70069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84379" y="996280"/>
                <a:ext cx="1384600" cy="274320"/>
              </a:xfrm>
              <a:prstGeom prst="rect">
                <a:avLst/>
              </a:prstGeom>
              <a:noFill/>
            </p:spPr>
            <p:txBody>
              <a:bodyPr wrap="square" lIns="0" tIns="0" rIns="0" bIns="0" rtlCol="0" anchor="t">
                <a:noAutofit/>
              </a:bodyPr>
              <a:lstStyle/>
              <a:p>
                <a:pPr algn="ctr"/>
                <a:r>
                  <a:rPr lang="en-US" sz="1467" b="1" dirty="0"/>
                  <a:t>Internet-Facing</a:t>
                </a:r>
                <a:endParaRPr lang="en-US" sz="3200" b="1" dirty="0"/>
              </a:p>
            </p:txBody>
          </p:sp>
          <p:sp>
            <p:nvSpPr>
              <p:cNvPr id="102" name="Rounded Rectangle 101"/>
              <p:cNvSpPr/>
              <p:nvPr/>
            </p:nvSpPr>
            <p:spPr>
              <a:xfrm>
                <a:off x="320140" y="2439281"/>
                <a:ext cx="1612414" cy="3823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133" dirty="0"/>
                  <a:t>Load balancer</a:t>
                </a:r>
              </a:p>
            </p:txBody>
          </p:sp>
          <p:cxnSp>
            <p:nvCxnSpPr>
              <p:cNvPr id="113" name="Straight Arrow Connector 112"/>
              <p:cNvCxnSpPr/>
              <p:nvPr/>
            </p:nvCxnSpPr>
            <p:spPr>
              <a:xfrm>
                <a:off x="502971" y="2812973"/>
                <a:ext cx="0" cy="49027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677145" y="2828346"/>
                <a:ext cx="3055" cy="59500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831006" y="2821653"/>
                <a:ext cx="3055" cy="7016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415113" y="2812021"/>
                <a:ext cx="0" cy="49027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589287" y="2827394"/>
                <a:ext cx="3055" cy="59500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43148" y="2820701"/>
                <a:ext cx="3055" cy="7016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9" name="Group 8"/>
          <p:cNvGrpSpPr/>
          <p:nvPr/>
        </p:nvGrpSpPr>
        <p:grpSpPr>
          <a:xfrm>
            <a:off x="7669928" y="1328374"/>
            <a:ext cx="3280056" cy="4471373"/>
            <a:chOff x="5752446" y="996280"/>
            <a:chExt cx="2460042" cy="3353530"/>
          </a:xfrm>
        </p:grpSpPr>
        <p:sp>
          <p:nvSpPr>
            <p:cNvPr id="192" name="Rounded Rectangle 191"/>
            <p:cNvSpPr/>
            <p:nvPr/>
          </p:nvSpPr>
          <p:spPr>
            <a:xfrm>
              <a:off x="6082858" y="1938452"/>
              <a:ext cx="1811647" cy="241135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pic>
          <p:nvPicPr>
            <p:cNvPr id="193" name="Picture 1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9178" y="1734105"/>
              <a:ext cx="457014" cy="298329"/>
            </a:xfrm>
            <a:prstGeom prst="rect">
              <a:avLst/>
            </a:prstGeom>
          </p:spPr>
        </p:pic>
        <p:sp>
          <p:nvSpPr>
            <p:cNvPr id="194" name="Rounded Rectangle 193"/>
            <p:cNvSpPr/>
            <p:nvPr/>
          </p:nvSpPr>
          <p:spPr>
            <a:xfrm>
              <a:off x="6139178" y="2275083"/>
              <a:ext cx="833955" cy="198926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195" name="Rounded Rectangle 194"/>
            <p:cNvSpPr/>
            <p:nvPr/>
          </p:nvSpPr>
          <p:spPr>
            <a:xfrm>
              <a:off x="7013957" y="2275083"/>
              <a:ext cx="833955" cy="198926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196" name="Rounded Rectangle 195"/>
            <p:cNvSpPr/>
            <p:nvPr/>
          </p:nvSpPr>
          <p:spPr>
            <a:xfrm>
              <a:off x="6216733" y="3123303"/>
              <a:ext cx="671615" cy="939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197" name="Picture 196"/>
            <p:cNvPicPr>
              <a:picLocks noChangeAspect="1"/>
            </p:cNvPicPr>
            <p:nvPr/>
          </p:nvPicPr>
          <p:blipFill>
            <a:blip r:embed="rId6"/>
            <a:stretch>
              <a:fillRect/>
            </a:stretch>
          </p:blipFill>
          <p:spPr>
            <a:xfrm>
              <a:off x="6264366" y="2990750"/>
              <a:ext cx="168030" cy="187798"/>
            </a:xfrm>
            <a:prstGeom prst="rect">
              <a:avLst/>
            </a:prstGeom>
          </p:spPr>
        </p:pic>
        <p:sp>
          <p:nvSpPr>
            <p:cNvPr id="198" name="Rounded Rectangle 197"/>
            <p:cNvSpPr/>
            <p:nvPr/>
          </p:nvSpPr>
          <p:spPr>
            <a:xfrm>
              <a:off x="7098564" y="3122168"/>
              <a:ext cx="671615" cy="939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199" name="Picture 198"/>
            <p:cNvPicPr>
              <a:picLocks noChangeAspect="1"/>
            </p:cNvPicPr>
            <p:nvPr/>
          </p:nvPicPr>
          <p:blipFill>
            <a:blip r:embed="rId6"/>
            <a:stretch>
              <a:fillRect/>
            </a:stretch>
          </p:blipFill>
          <p:spPr>
            <a:xfrm>
              <a:off x="7146197" y="2989615"/>
              <a:ext cx="168030" cy="187798"/>
            </a:xfrm>
            <a:prstGeom prst="rect">
              <a:avLst/>
            </a:prstGeom>
          </p:spPr>
        </p:pic>
        <p:sp>
          <p:nvSpPr>
            <p:cNvPr id="200" name="TextBox 199"/>
            <p:cNvSpPr txBox="1"/>
            <p:nvPr/>
          </p:nvSpPr>
          <p:spPr>
            <a:xfrm>
              <a:off x="7110492" y="3860553"/>
              <a:ext cx="640080" cy="104360"/>
            </a:xfrm>
            <a:prstGeom prst="rect">
              <a:avLst/>
            </a:prstGeom>
            <a:noFill/>
          </p:spPr>
          <p:txBody>
            <a:bodyPr wrap="square" lIns="0" tIns="0" rIns="0" bIns="0" rtlCol="0" anchor="t">
              <a:noAutofit/>
            </a:bodyPr>
            <a:lstStyle/>
            <a:p>
              <a:pPr algn="ctr"/>
              <a:r>
                <a:rPr lang="en-US" sz="933" b="1" dirty="0"/>
                <a:t>EC2 instances</a:t>
              </a:r>
              <a:endParaRPr lang="en-US" sz="1600" b="1" dirty="0"/>
            </a:p>
          </p:txBody>
        </p:sp>
        <p:pic>
          <p:nvPicPr>
            <p:cNvPr id="201" name="Picture 2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0811" y="3285082"/>
              <a:ext cx="544782" cy="575047"/>
            </a:xfrm>
            <a:prstGeom prst="rect">
              <a:avLst/>
            </a:prstGeom>
          </p:spPr>
        </p:pic>
        <p:sp>
          <p:nvSpPr>
            <p:cNvPr id="202" name="TextBox 201"/>
            <p:cNvSpPr txBox="1"/>
            <p:nvPr/>
          </p:nvSpPr>
          <p:spPr>
            <a:xfrm>
              <a:off x="6243069" y="3860553"/>
              <a:ext cx="640080" cy="104360"/>
            </a:xfrm>
            <a:prstGeom prst="rect">
              <a:avLst/>
            </a:prstGeom>
            <a:noFill/>
          </p:spPr>
          <p:txBody>
            <a:bodyPr wrap="square" lIns="0" tIns="0" rIns="0" bIns="0" rtlCol="0" anchor="t">
              <a:noAutofit/>
            </a:bodyPr>
            <a:lstStyle/>
            <a:p>
              <a:pPr algn="ctr"/>
              <a:r>
                <a:rPr lang="en-US" sz="933" b="1" dirty="0"/>
                <a:t>EC2 instances</a:t>
              </a:r>
              <a:endParaRPr lang="en-US" sz="1600" b="1" dirty="0"/>
            </a:p>
          </p:txBody>
        </p:sp>
        <p:pic>
          <p:nvPicPr>
            <p:cNvPr id="203" name="Picture 2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4324" y="3284207"/>
              <a:ext cx="544782" cy="575047"/>
            </a:xfrm>
            <a:prstGeom prst="rect">
              <a:avLst/>
            </a:prstGeom>
          </p:spPr>
        </p:pic>
        <p:sp>
          <p:nvSpPr>
            <p:cNvPr id="204" name="TextBox 203"/>
            <p:cNvSpPr txBox="1"/>
            <p:nvPr/>
          </p:nvSpPr>
          <p:spPr>
            <a:xfrm>
              <a:off x="6287986" y="996280"/>
              <a:ext cx="1384600" cy="274320"/>
            </a:xfrm>
            <a:prstGeom prst="rect">
              <a:avLst/>
            </a:prstGeom>
            <a:noFill/>
          </p:spPr>
          <p:txBody>
            <a:bodyPr wrap="square" lIns="0" tIns="0" rIns="0" bIns="0" rtlCol="0" anchor="t">
              <a:noAutofit/>
            </a:bodyPr>
            <a:lstStyle/>
            <a:p>
              <a:pPr algn="ctr"/>
              <a:r>
                <a:rPr lang="en-US" sz="1467" b="1" dirty="0"/>
                <a:t>HTTPS</a:t>
              </a:r>
              <a:endParaRPr lang="en-US" sz="3200" b="1" dirty="0"/>
            </a:p>
          </p:txBody>
        </p:sp>
        <p:sp>
          <p:nvSpPr>
            <p:cNvPr id="205" name="Rounded Rectangle 204"/>
            <p:cNvSpPr/>
            <p:nvPr/>
          </p:nvSpPr>
          <p:spPr>
            <a:xfrm>
              <a:off x="6190866" y="2439281"/>
              <a:ext cx="1612414" cy="3823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SSL handler/load balancer</a:t>
              </a:r>
            </a:p>
          </p:txBody>
        </p:sp>
        <p:cxnSp>
          <p:nvCxnSpPr>
            <p:cNvPr id="206" name="Straight Arrow Connector 205"/>
            <p:cNvCxnSpPr/>
            <p:nvPr/>
          </p:nvCxnSpPr>
          <p:spPr>
            <a:xfrm>
              <a:off x="6373697" y="2812973"/>
              <a:ext cx="0" cy="49027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a:off x="6547871" y="2828346"/>
              <a:ext cx="3055" cy="59500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8" name="Straight Arrow Connector 207"/>
            <p:cNvCxnSpPr/>
            <p:nvPr/>
          </p:nvCxnSpPr>
          <p:spPr>
            <a:xfrm>
              <a:off x="6701732" y="2821653"/>
              <a:ext cx="3055" cy="7016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a:off x="7285839" y="2812021"/>
              <a:ext cx="0" cy="49027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p:nvPr/>
          </p:nvCxnSpPr>
          <p:spPr>
            <a:xfrm>
              <a:off x="7460013" y="2827394"/>
              <a:ext cx="3055" cy="59500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p:nvPr/>
          </p:nvCxnSpPr>
          <p:spPr>
            <a:xfrm>
              <a:off x="7613874" y="2820701"/>
              <a:ext cx="3055" cy="7016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27" name="Picture 226" descr="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3071" y="1226656"/>
              <a:ext cx="529599" cy="529599"/>
            </a:xfrm>
            <a:prstGeom prst="rect">
              <a:avLst/>
            </a:prstGeom>
          </p:spPr>
        </p:pic>
        <p:pic>
          <p:nvPicPr>
            <p:cNvPr id="228" name="Picture 227" descr="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4628" y="1225357"/>
              <a:ext cx="529599" cy="529599"/>
            </a:xfrm>
            <a:prstGeom prst="rect">
              <a:avLst/>
            </a:prstGeom>
          </p:spPr>
        </p:pic>
        <p:pic>
          <p:nvPicPr>
            <p:cNvPr id="229" name="Picture 228" descr="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0581" y="1225356"/>
              <a:ext cx="529599" cy="529599"/>
            </a:xfrm>
            <a:prstGeom prst="rect">
              <a:avLst/>
            </a:prstGeom>
          </p:spPr>
        </p:pic>
        <p:cxnSp>
          <p:nvCxnSpPr>
            <p:cNvPr id="231" name="Straight Arrow Connector 230"/>
            <p:cNvCxnSpPr>
              <a:stCxn id="227" idx="2"/>
            </p:cNvCxnSpPr>
            <p:nvPr/>
          </p:nvCxnSpPr>
          <p:spPr>
            <a:xfrm>
              <a:off x="6547871" y="1756255"/>
              <a:ext cx="9713" cy="68172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p:nvPr/>
          </p:nvCxnSpPr>
          <p:spPr>
            <a:xfrm>
              <a:off x="7060790" y="1746283"/>
              <a:ext cx="9713" cy="68172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3" name="Straight Arrow Connector 232"/>
            <p:cNvCxnSpPr/>
            <p:nvPr/>
          </p:nvCxnSpPr>
          <p:spPr>
            <a:xfrm>
              <a:off x="7545667" y="1754955"/>
              <a:ext cx="9713" cy="68172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4" name="TextBox 233"/>
            <p:cNvSpPr txBox="1"/>
            <p:nvPr/>
          </p:nvSpPr>
          <p:spPr>
            <a:xfrm>
              <a:off x="6788560" y="1783104"/>
              <a:ext cx="640080" cy="104360"/>
            </a:xfrm>
            <a:prstGeom prst="rect">
              <a:avLst/>
            </a:prstGeom>
            <a:solidFill>
              <a:schemeClr val="bg1"/>
            </a:solidFill>
            <a:ln>
              <a:solidFill>
                <a:schemeClr val="tx1"/>
              </a:solidFill>
            </a:ln>
          </p:spPr>
          <p:txBody>
            <a:bodyPr wrap="square" lIns="0" tIns="0" rIns="0" bIns="0" rtlCol="0" anchor="t">
              <a:noAutofit/>
            </a:bodyPr>
            <a:lstStyle/>
            <a:p>
              <a:pPr algn="ctr"/>
              <a:r>
                <a:rPr lang="en-US" sz="933" b="1" dirty="0"/>
                <a:t>HTTPS traffic</a:t>
              </a:r>
              <a:endParaRPr lang="en-US" sz="1600" b="1" dirty="0"/>
            </a:p>
          </p:txBody>
        </p:sp>
        <p:sp>
          <p:nvSpPr>
            <p:cNvPr id="101" name="TextBox 32"/>
            <p:cNvSpPr txBox="1">
              <a:spLocks noChangeArrowheads="1"/>
            </p:cNvSpPr>
            <p:nvPr/>
          </p:nvSpPr>
          <p:spPr bwMode="auto">
            <a:xfrm>
              <a:off x="6655150" y="4074853"/>
              <a:ext cx="1557338" cy="161583"/>
            </a:xfrm>
            <a:prstGeom prst="rect">
              <a:avLst/>
            </a:prstGeom>
            <a:noFill/>
            <a:ln w="9525">
              <a:noFill/>
              <a:miter lim="800000"/>
              <a:headEnd/>
              <a:tailEnd/>
            </a:ln>
          </p:spPr>
          <p:txBody>
            <a:bodyPr>
              <a:spAutoFit/>
            </a:bodyPr>
            <a:lstStyle/>
            <a:p>
              <a:pPr algn="ctr"/>
              <a:r>
                <a:rPr lang="en-US" sz="800" b="1" dirty="0">
                  <a:solidFill>
                    <a:srgbClr val="F7981F"/>
                  </a:solidFill>
                  <a:latin typeface="+mj-lt"/>
                  <a:ea typeface="Verdana" pitchFamily="34" charset="0"/>
                  <a:cs typeface="Helvetica Neue"/>
                </a:rPr>
                <a:t>Availability Zone B</a:t>
              </a:r>
            </a:p>
          </p:txBody>
        </p:sp>
        <p:sp>
          <p:nvSpPr>
            <p:cNvPr id="103" name="TextBox 32"/>
            <p:cNvSpPr txBox="1">
              <a:spLocks noChangeArrowheads="1"/>
            </p:cNvSpPr>
            <p:nvPr/>
          </p:nvSpPr>
          <p:spPr bwMode="auto">
            <a:xfrm>
              <a:off x="5752446" y="4075154"/>
              <a:ext cx="1557338" cy="161583"/>
            </a:xfrm>
            <a:prstGeom prst="rect">
              <a:avLst/>
            </a:prstGeom>
            <a:noFill/>
            <a:ln w="9525">
              <a:noFill/>
              <a:miter lim="800000"/>
              <a:headEnd/>
              <a:tailEnd/>
            </a:ln>
          </p:spPr>
          <p:txBody>
            <a:bodyPr>
              <a:spAutoFit/>
            </a:bodyPr>
            <a:lstStyle/>
            <a:p>
              <a:pPr algn="ctr"/>
              <a:r>
                <a:rPr lang="en-US" sz="800" b="1" dirty="0">
                  <a:solidFill>
                    <a:srgbClr val="F7981F"/>
                  </a:solidFill>
                  <a:latin typeface="+mj-lt"/>
                  <a:ea typeface="Verdana" pitchFamily="34" charset="0"/>
                  <a:cs typeface="Helvetica Neue"/>
                </a:rPr>
                <a:t>Availability Zone A</a:t>
              </a:r>
            </a:p>
          </p:txBody>
        </p:sp>
      </p:grpSp>
      <p:grpSp>
        <p:nvGrpSpPr>
          <p:cNvPr id="3" name="Group 2"/>
          <p:cNvGrpSpPr/>
          <p:nvPr/>
        </p:nvGrpSpPr>
        <p:grpSpPr>
          <a:xfrm>
            <a:off x="3801991" y="1328374"/>
            <a:ext cx="3204868" cy="4471373"/>
            <a:chOff x="2851493" y="996280"/>
            <a:chExt cx="2403651" cy="3353530"/>
          </a:xfrm>
        </p:grpSpPr>
        <p:grpSp>
          <p:nvGrpSpPr>
            <p:cNvPr id="29" name="Group 28"/>
            <p:cNvGrpSpPr/>
            <p:nvPr/>
          </p:nvGrpSpPr>
          <p:grpSpPr>
            <a:xfrm>
              <a:off x="2851493" y="996280"/>
              <a:ext cx="2403651" cy="3353530"/>
              <a:chOff x="2851493" y="996280"/>
              <a:chExt cx="2403651" cy="3353530"/>
            </a:xfrm>
          </p:grpSpPr>
          <p:sp>
            <p:nvSpPr>
              <p:cNvPr id="155" name="TextBox 32"/>
              <p:cNvSpPr txBox="1">
                <a:spLocks noChangeArrowheads="1"/>
              </p:cNvSpPr>
              <p:nvPr/>
            </p:nvSpPr>
            <p:spPr bwMode="auto">
              <a:xfrm>
                <a:off x="3697806" y="4071581"/>
                <a:ext cx="1557338" cy="161583"/>
              </a:xfrm>
              <a:prstGeom prst="rect">
                <a:avLst/>
              </a:prstGeom>
              <a:noFill/>
              <a:ln w="9525">
                <a:noFill/>
                <a:miter lim="800000"/>
                <a:headEnd/>
                <a:tailEnd/>
              </a:ln>
            </p:spPr>
            <p:txBody>
              <a:bodyPr>
                <a:spAutoFit/>
              </a:bodyPr>
              <a:lstStyle/>
              <a:p>
                <a:pPr algn="ctr"/>
                <a:r>
                  <a:rPr lang="en-US" sz="800" b="1" dirty="0">
                    <a:solidFill>
                      <a:srgbClr val="F7981F"/>
                    </a:solidFill>
                    <a:latin typeface="+mj-lt"/>
                    <a:ea typeface="Verdana" pitchFamily="34" charset="0"/>
                    <a:cs typeface="Helvetica Neue"/>
                  </a:rPr>
                  <a:t>Availability Zone B</a:t>
                </a:r>
              </a:p>
            </p:txBody>
          </p:sp>
          <p:grpSp>
            <p:nvGrpSpPr>
              <p:cNvPr id="28" name="Group 27"/>
              <p:cNvGrpSpPr/>
              <p:nvPr/>
            </p:nvGrpSpPr>
            <p:grpSpPr>
              <a:xfrm>
                <a:off x="3136224" y="996280"/>
                <a:ext cx="1811647" cy="3353530"/>
                <a:chOff x="3136224" y="996280"/>
                <a:chExt cx="1811647" cy="3353530"/>
              </a:xfrm>
            </p:grpSpPr>
            <p:sp>
              <p:nvSpPr>
                <p:cNvPr id="151" name="Rounded Rectangle 150"/>
                <p:cNvSpPr/>
                <p:nvPr/>
              </p:nvSpPr>
              <p:spPr>
                <a:xfrm>
                  <a:off x="3136224" y="1270600"/>
                  <a:ext cx="1811647" cy="307921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sp>
              <p:nvSpPr>
                <p:cNvPr id="153" name="Rounded Rectangle 152"/>
                <p:cNvSpPr/>
                <p:nvPr/>
              </p:nvSpPr>
              <p:spPr>
                <a:xfrm>
                  <a:off x="3192544" y="1436987"/>
                  <a:ext cx="833955" cy="282736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154" name="Rounded Rectangle 153"/>
                <p:cNvSpPr/>
                <p:nvPr/>
              </p:nvSpPr>
              <p:spPr>
                <a:xfrm>
                  <a:off x="4067323" y="1436987"/>
                  <a:ext cx="833955" cy="282736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156" name="Rounded Rectangle 155"/>
                <p:cNvSpPr/>
                <p:nvPr/>
              </p:nvSpPr>
              <p:spPr>
                <a:xfrm>
                  <a:off x="3270099" y="3123303"/>
                  <a:ext cx="671615" cy="939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157" name="Picture 156"/>
                <p:cNvPicPr>
                  <a:picLocks noChangeAspect="1"/>
                </p:cNvPicPr>
                <p:nvPr/>
              </p:nvPicPr>
              <p:blipFill>
                <a:blip r:embed="rId6"/>
                <a:stretch>
                  <a:fillRect/>
                </a:stretch>
              </p:blipFill>
              <p:spPr>
                <a:xfrm>
                  <a:off x="3317732" y="2990750"/>
                  <a:ext cx="168030" cy="187798"/>
                </a:xfrm>
                <a:prstGeom prst="rect">
                  <a:avLst/>
                </a:prstGeom>
              </p:spPr>
            </p:pic>
            <p:sp>
              <p:nvSpPr>
                <p:cNvPr id="158" name="Rounded Rectangle 157"/>
                <p:cNvSpPr/>
                <p:nvPr/>
              </p:nvSpPr>
              <p:spPr>
                <a:xfrm>
                  <a:off x="4151930" y="3122168"/>
                  <a:ext cx="671615" cy="939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159" name="Picture 158"/>
                <p:cNvPicPr>
                  <a:picLocks noChangeAspect="1"/>
                </p:cNvPicPr>
                <p:nvPr/>
              </p:nvPicPr>
              <p:blipFill>
                <a:blip r:embed="rId6"/>
                <a:stretch>
                  <a:fillRect/>
                </a:stretch>
              </p:blipFill>
              <p:spPr>
                <a:xfrm>
                  <a:off x="4199563" y="2989615"/>
                  <a:ext cx="168030" cy="187798"/>
                </a:xfrm>
                <a:prstGeom prst="rect">
                  <a:avLst/>
                </a:prstGeom>
              </p:spPr>
            </p:pic>
            <p:sp>
              <p:nvSpPr>
                <p:cNvPr id="160" name="TextBox 159"/>
                <p:cNvSpPr txBox="1"/>
                <p:nvPr/>
              </p:nvSpPr>
              <p:spPr>
                <a:xfrm>
                  <a:off x="4163858" y="3860553"/>
                  <a:ext cx="640080" cy="104360"/>
                </a:xfrm>
                <a:prstGeom prst="rect">
                  <a:avLst/>
                </a:prstGeom>
                <a:noFill/>
              </p:spPr>
              <p:txBody>
                <a:bodyPr wrap="square" lIns="0" tIns="0" rIns="0" bIns="0" rtlCol="0" anchor="t">
                  <a:noAutofit/>
                </a:bodyPr>
                <a:lstStyle/>
                <a:p>
                  <a:pPr algn="ctr"/>
                  <a:r>
                    <a:rPr lang="en-US" sz="933" b="1" dirty="0"/>
                    <a:t>EC2 instances</a:t>
                  </a:r>
                  <a:endParaRPr lang="en-US" sz="1600" b="1" dirty="0"/>
                </a:p>
              </p:txBody>
            </p:sp>
            <p:pic>
              <p:nvPicPr>
                <p:cNvPr id="161" name="Picture 1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4177" y="3285082"/>
                  <a:ext cx="544782" cy="575047"/>
                </a:xfrm>
                <a:prstGeom prst="rect">
                  <a:avLst/>
                </a:prstGeom>
              </p:spPr>
            </p:pic>
            <p:sp>
              <p:nvSpPr>
                <p:cNvPr id="162" name="TextBox 161"/>
                <p:cNvSpPr txBox="1"/>
                <p:nvPr/>
              </p:nvSpPr>
              <p:spPr>
                <a:xfrm>
                  <a:off x="3296435" y="3860553"/>
                  <a:ext cx="640080" cy="104360"/>
                </a:xfrm>
                <a:prstGeom prst="rect">
                  <a:avLst/>
                </a:prstGeom>
                <a:noFill/>
              </p:spPr>
              <p:txBody>
                <a:bodyPr wrap="square" lIns="0" tIns="0" rIns="0" bIns="0" rtlCol="0" anchor="t">
                  <a:noAutofit/>
                </a:bodyPr>
                <a:lstStyle/>
                <a:p>
                  <a:pPr algn="ctr"/>
                  <a:r>
                    <a:rPr lang="en-US" sz="933" b="1" dirty="0"/>
                    <a:t>EC2 instances</a:t>
                  </a:r>
                  <a:endParaRPr lang="en-US" sz="1600" b="1" dirty="0"/>
                </a:p>
              </p:txBody>
            </p:sp>
            <p:pic>
              <p:nvPicPr>
                <p:cNvPr id="163" name="Picture 1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7690" y="3284207"/>
                  <a:ext cx="544782" cy="575047"/>
                </a:xfrm>
                <a:prstGeom prst="rect">
                  <a:avLst/>
                </a:prstGeom>
              </p:spPr>
            </p:pic>
            <p:sp>
              <p:nvSpPr>
                <p:cNvPr id="167" name="TextBox 166"/>
                <p:cNvSpPr txBox="1"/>
                <p:nvPr/>
              </p:nvSpPr>
              <p:spPr>
                <a:xfrm>
                  <a:off x="3341352" y="996280"/>
                  <a:ext cx="1384600" cy="274320"/>
                </a:xfrm>
                <a:prstGeom prst="rect">
                  <a:avLst/>
                </a:prstGeom>
                <a:noFill/>
              </p:spPr>
              <p:txBody>
                <a:bodyPr wrap="square" lIns="0" tIns="0" rIns="0" bIns="0" rtlCol="0" anchor="t">
                  <a:noAutofit/>
                </a:bodyPr>
                <a:lstStyle/>
                <a:p>
                  <a:pPr algn="ctr"/>
                  <a:r>
                    <a:rPr lang="en-US" sz="1467" b="1" dirty="0"/>
                    <a:t>Internal</a:t>
                  </a:r>
                  <a:endParaRPr lang="en-US" sz="3200" b="1" dirty="0"/>
                </a:p>
              </p:txBody>
            </p:sp>
            <p:sp>
              <p:nvSpPr>
                <p:cNvPr id="168" name="Rounded Rectangle 167"/>
                <p:cNvSpPr/>
                <p:nvPr/>
              </p:nvSpPr>
              <p:spPr>
                <a:xfrm>
                  <a:off x="3244232" y="2439281"/>
                  <a:ext cx="1612414" cy="3823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133" dirty="0"/>
                    <a:t>Load balancer</a:t>
                  </a:r>
                </a:p>
              </p:txBody>
            </p:sp>
            <p:cxnSp>
              <p:nvCxnSpPr>
                <p:cNvPr id="169" name="Straight Arrow Connector 168"/>
                <p:cNvCxnSpPr/>
                <p:nvPr/>
              </p:nvCxnSpPr>
              <p:spPr>
                <a:xfrm>
                  <a:off x="3427063" y="2812973"/>
                  <a:ext cx="0" cy="49027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a:off x="3601237" y="2828346"/>
                  <a:ext cx="3055" cy="59500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3755098" y="2821653"/>
                  <a:ext cx="3055" cy="7016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4339205" y="2812021"/>
                  <a:ext cx="0" cy="49027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a:off x="4513379" y="2827394"/>
                  <a:ext cx="3055" cy="59500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a:off x="4667240" y="2820701"/>
                  <a:ext cx="3055" cy="70166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63858" y="3962887"/>
                  <a:ext cx="640080" cy="104360"/>
                </a:xfrm>
                <a:prstGeom prst="rect">
                  <a:avLst/>
                </a:prstGeom>
                <a:noFill/>
              </p:spPr>
              <p:txBody>
                <a:bodyPr wrap="square" lIns="0" tIns="0" rIns="0" bIns="0" rtlCol="0" anchor="t">
                  <a:noAutofit/>
                </a:bodyPr>
                <a:lstStyle/>
                <a:p>
                  <a:pPr algn="ctr"/>
                  <a:r>
                    <a:rPr lang="en-US" sz="800" dirty="0"/>
                    <a:t>private subnet</a:t>
                  </a:r>
                  <a:endParaRPr lang="en-US" sz="1467" dirty="0"/>
                </a:p>
              </p:txBody>
            </p:sp>
            <p:sp>
              <p:nvSpPr>
                <p:cNvPr id="177" name="TextBox 176"/>
                <p:cNvSpPr txBox="1"/>
                <p:nvPr/>
              </p:nvSpPr>
              <p:spPr>
                <a:xfrm>
                  <a:off x="3289481" y="3961257"/>
                  <a:ext cx="640080" cy="104360"/>
                </a:xfrm>
                <a:prstGeom prst="rect">
                  <a:avLst/>
                </a:prstGeom>
                <a:noFill/>
              </p:spPr>
              <p:txBody>
                <a:bodyPr wrap="square" lIns="0" tIns="0" rIns="0" bIns="0" rtlCol="0" anchor="t">
                  <a:noAutofit/>
                </a:bodyPr>
                <a:lstStyle/>
                <a:p>
                  <a:pPr algn="ctr"/>
                  <a:r>
                    <a:rPr lang="en-US" sz="800" dirty="0"/>
                    <a:t>private subnet</a:t>
                  </a:r>
                  <a:endParaRPr lang="en-US" sz="1467" dirty="0"/>
                </a:p>
              </p:txBody>
            </p:sp>
            <p:sp>
              <p:nvSpPr>
                <p:cNvPr id="178" name="Rounded Rectangle 177"/>
                <p:cNvSpPr/>
                <p:nvPr/>
              </p:nvSpPr>
              <p:spPr>
                <a:xfrm>
                  <a:off x="4167681" y="1600581"/>
                  <a:ext cx="671615" cy="78273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179" name="Picture 178"/>
                <p:cNvPicPr>
                  <a:picLocks noChangeAspect="1"/>
                </p:cNvPicPr>
                <p:nvPr/>
              </p:nvPicPr>
              <p:blipFill>
                <a:blip r:embed="rId6"/>
                <a:stretch>
                  <a:fillRect/>
                </a:stretch>
              </p:blipFill>
              <p:spPr>
                <a:xfrm>
                  <a:off x="4224177" y="1467365"/>
                  <a:ext cx="168030" cy="156486"/>
                </a:xfrm>
                <a:prstGeom prst="rect">
                  <a:avLst/>
                </a:prstGeom>
              </p:spPr>
            </p:pic>
            <p:sp>
              <p:nvSpPr>
                <p:cNvPr id="180" name="Rounded Rectangle 179"/>
                <p:cNvSpPr/>
                <p:nvPr/>
              </p:nvSpPr>
              <p:spPr>
                <a:xfrm>
                  <a:off x="3275563" y="1589619"/>
                  <a:ext cx="671615" cy="78273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181" name="Picture 180"/>
                <p:cNvPicPr>
                  <a:picLocks noChangeAspect="1"/>
                </p:cNvPicPr>
                <p:nvPr/>
              </p:nvPicPr>
              <p:blipFill>
                <a:blip r:embed="rId6"/>
                <a:stretch>
                  <a:fillRect/>
                </a:stretch>
              </p:blipFill>
              <p:spPr>
                <a:xfrm>
                  <a:off x="3323196" y="1457065"/>
                  <a:ext cx="168030" cy="156486"/>
                </a:xfrm>
                <a:prstGeom prst="rect">
                  <a:avLst/>
                </a:prstGeom>
              </p:spPr>
            </p:pic>
            <p:sp>
              <p:nvSpPr>
                <p:cNvPr id="182" name="TextBox 181"/>
                <p:cNvSpPr txBox="1"/>
                <p:nvPr/>
              </p:nvSpPr>
              <p:spPr>
                <a:xfrm>
                  <a:off x="3296435" y="2276451"/>
                  <a:ext cx="640080" cy="104360"/>
                </a:xfrm>
                <a:prstGeom prst="rect">
                  <a:avLst/>
                </a:prstGeom>
                <a:noFill/>
              </p:spPr>
              <p:txBody>
                <a:bodyPr wrap="square" lIns="0" tIns="0" rIns="0" bIns="0" rtlCol="0" anchor="t">
                  <a:noAutofit/>
                </a:bodyPr>
                <a:lstStyle/>
                <a:p>
                  <a:pPr algn="ctr"/>
                  <a:r>
                    <a:rPr lang="en-US" sz="800" dirty="0"/>
                    <a:t>public subnet</a:t>
                  </a:r>
                  <a:endParaRPr lang="en-US" sz="1467" dirty="0"/>
                </a:p>
              </p:txBody>
            </p:sp>
            <p:sp>
              <p:nvSpPr>
                <p:cNvPr id="183" name="TextBox 182"/>
                <p:cNvSpPr txBox="1"/>
                <p:nvPr/>
              </p:nvSpPr>
              <p:spPr>
                <a:xfrm>
                  <a:off x="4191591" y="2275084"/>
                  <a:ext cx="640080" cy="104360"/>
                </a:xfrm>
                <a:prstGeom prst="rect">
                  <a:avLst/>
                </a:prstGeom>
                <a:noFill/>
              </p:spPr>
              <p:txBody>
                <a:bodyPr wrap="square" lIns="0" tIns="0" rIns="0" bIns="0" rtlCol="0" anchor="t">
                  <a:noAutofit/>
                </a:bodyPr>
                <a:lstStyle/>
                <a:p>
                  <a:pPr algn="ctr"/>
                  <a:r>
                    <a:rPr lang="en-US" sz="800" dirty="0"/>
                    <a:t>public subnet</a:t>
                  </a:r>
                  <a:endParaRPr lang="en-US" sz="1467" dirty="0"/>
                </a:p>
              </p:txBody>
            </p:sp>
            <p:pic>
              <p:nvPicPr>
                <p:cNvPr id="184" name="Picture 18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9655" y="1708423"/>
                  <a:ext cx="313639" cy="325255"/>
                </a:xfrm>
                <a:prstGeom prst="rect">
                  <a:avLst/>
                </a:prstGeom>
              </p:spPr>
            </p:pic>
            <p:pic>
              <p:nvPicPr>
                <p:cNvPr id="185" name="Picture 1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6668" y="1708422"/>
                  <a:ext cx="313639" cy="325255"/>
                </a:xfrm>
                <a:prstGeom prst="rect">
                  <a:avLst/>
                </a:prstGeom>
              </p:spPr>
            </p:pic>
            <p:sp>
              <p:nvSpPr>
                <p:cNvPr id="186" name="TextBox 185"/>
                <p:cNvSpPr txBox="1"/>
                <p:nvPr/>
              </p:nvSpPr>
              <p:spPr>
                <a:xfrm>
                  <a:off x="3289887" y="2073342"/>
                  <a:ext cx="640080" cy="104360"/>
                </a:xfrm>
                <a:prstGeom prst="rect">
                  <a:avLst/>
                </a:prstGeom>
                <a:noFill/>
              </p:spPr>
              <p:txBody>
                <a:bodyPr wrap="square" lIns="0" tIns="0" rIns="0" bIns="0" rtlCol="0" anchor="t">
                  <a:noAutofit/>
                </a:bodyPr>
                <a:lstStyle/>
                <a:p>
                  <a:pPr algn="ctr"/>
                  <a:r>
                    <a:rPr lang="en-US" sz="933" b="1" dirty="0"/>
                    <a:t>EC2 instance</a:t>
                  </a:r>
                  <a:endParaRPr lang="en-US" sz="1600" b="1" dirty="0"/>
                </a:p>
              </p:txBody>
            </p:sp>
            <p:sp>
              <p:nvSpPr>
                <p:cNvPr id="187" name="TextBox 186"/>
                <p:cNvSpPr txBox="1"/>
                <p:nvPr/>
              </p:nvSpPr>
              <p:spPr>
                <a:xfrm>
                  <a:off x="4195198" y="2072647"/>
                  <a:ext cx="640080" cy="104360"/>
                </a:xfrm>
                <a:prstGeom prst="rect">
                  <a:avLst/>
                </a:prstGeom>
                <a:noFill/>
              </p:spPr>
              <p:txBody>
                <a:bodyPr wrap="square" lIns="0" tIns="0" rIns="0" bIns="0" rtlCol="0" anchor="t">
                  <a:noAutofit/>
                </a:bodyPr>
                <a:lstStyle/>
                <a:p>
                  <a:pPr algn="ctr"/>
                  <a:r>
                    <a:rPr lang="en-US" sz="933" b="1" dirty="0"/>
                    <a:t>EC2 instance</a:t>
                  </a:r>
                  <a:endParaRPr lang="en-US" sz="1600" b="1" dirty="0"/>
                </a:p>
              </p:txBody>
            </p:sp>
            <p:cxnSp>
              <p:nvCxnSpPr>
                <p:cNvPr id="189" name="Elbow Connector 188"/>
                <p:cNvCxnSpPr>
                  <a:stCxn id="185" idx="1"/>
                </p:cNvCxnSpPr>
                <p:nvPr/>
              </p:nvCxnSpPr>
              <p:spPr>
                <a:xfrm rot="10800000" flipV="1">
                  <a:off x="4191592" y="1871049"/>
                  <a:ext cx="155077" cy="556961"/>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1" name="Elbow Connector 190"/>
                <p:cNvCxnSpPr>
                  <a:stCxn id="184" idx="3"/>
                </p:cNvCxnSpPr>
                <p:nvPr/>
              </p:nvCxnSpPr>
              <p:spPr>
                <a:xfrm>
                  <a:off x="3773294" y="1871051"/>
                  <a:ext cx="173884" cy="556960"/>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00" name="TextBox 32"/>
              <p:cNvSpPr txBox="1">
                <a:spLocks noChangeArrowheads="1"/>
              </p:cNvSpPr>
              <p:nvPr/>
            </p:nvSpPr>
            <p:spPr bwMode="auto">
              <a:xfrm>
                <a:off x="2851493" y="4075671"/>
                <a:ext cx="1557338" cy="161583"/>
              </a:xfrm>
              <a:prstGeom prst="rect">
                <a:avLst/>
              </a:prstGeom>
              <a:noFill/>
              <a:ln w="9525">
                <a:noFill/>
                <a:miter lim="800000"/>
                <a:headEnd/>
                <a:tailEnd/>
              </a:ln>
            </p:spPr>
            <p:txBody>
              <a:bodyPr>
                <a:spAutoFit/>
              </a:bodyPr>
              <a:lstStyle/>
              <a:p>
                <a:pPr algn="ctr"/>
                <a:r>
                  <a:rPr lang="en-US" sz="800" b="1" dirty="0">
                    <a:solidFill>
                      <a:srgbClr val="F7981F"/>
                    </a:solidFill>
                    <a:latin typeface="+mj-lt"/>
                    <a:ea typeface="Verdana" pitchFamily="34" charset="0"/>
                    <a:cs typeface="Helvetica Neue"/>
                  </a:rPr>
                  <a:t>Availability Zone A</a:t>
                </a:r>
              </a:p>
            </p:txBody>
          </p:sp>
        </p:grpSp>
        <p:pic>
          <p:nvPicPr>
            <p:cNvPr id="152" name="Picture 1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9711" y="1067469"/>
              <a:ext cx="457014" cy="298329"/>
            </a:xfrm>
            <a:prstGeom prst="rect">
              <a:avLst/>
            </a:prstGeom>
          </p:spPr>
        </p:pic>
      </p:grpSp>
    </p:spTree>
    <p:extLst>
      <p:ext uri="{BB962C8B-B14F-4D97-AF65-F5344CB8AC3E}">
        <p14:creationId xmlns:p14="http://schemas.microsoft.com/office/powerpoint/2010/main" val="16351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500" fill="hold"/>
                                        <p:tgtEl>
                                          <p:spTgt spid="237"/>
                                        </p:tgtEl>
                                        <p:attrNameLst>
                                          <p:attrName>ppt_x</p:attrName>
                                        </p:attrNameLst>
                                      </p:cBhvr>
                                      <p:tavLst>
                                        <p:tav tm="0">
                                          <p:val>
                                            <p:strVal val="#ppt_x"/>
                                          </p:val>
                                        </p:tav>
                                        <p:tav tm="100000">
                                          <p:val>
                                            <p:strVal val="#ppt_x"/>
                                          </p:val>
                                        </p:tav>
                                      </p:tavLst>
                                    </p:anim>
                                    <p:anim calcmode="lin" valueType="num">
                                      <p:cBhvr additive="base">
                                        <p:cTn id="8" dur="500" fill="hold"/>
                                        <p:tgtEl>
                                          <p:spTgt spid="2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Request Routing</a:t>
            </a:r>
            <a:endParaRPr lang="en-US" dirty="0"/>
          </a:p>
        </p:txBody>
      </p:sp>
      <p:pic>
        <p:nvPicPr>
          <p:cNvPr id="5" name="Picture 4" descr="Cli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52" y="3059020"/>
            <a:ext cx="975360" cy="975360"/>
          </a:xfrm>
          <a:prstGeom prst="rect">
            <a:avLst/>
          </a:prstGeom>
        </p:spPr>
      </p:pic>
      <p:sp>
        <p:nvSpPr>
          <p:cNvPr id="6" name="TextBox 5"/>
          <p:cNvSpPr txBox="1"/>
          <p:nvPr/>
        </p:nvSpPr>
        <p:spPr>
          <a:xfrm>
            <a:off x="217404" y="2956036"/>
            <a:ext cx="1438656" cy="207264"/>
          </a:xfrm>
          <a:prstGeom prst="rect">
            <a:avLst/>
          </a:prstGeom>
          <a:noFill/>
        </p:spPr>
        <p:txBody>
          <a:bodyPr wrap="square" lIns="0" tIns="0" rIns="0" bIns="0" rtlCol="0">
            <a:noAutofit/>
          </a:bodyPr>
          <a:lstStyle/>
          <a:p>
            <a:pPr algn="ctr"/>
            <a:r>
              <a:rPr lang="en-US" sz="1333" dirty="0">
                <a:latin typeface="Helvetica Neue"/>
                <a:cs typeface="Helvetica Neue"/>
              </a:rPr>
              <a:t>client</a:t>
            </a:r>
          </a:p>
        </p:txBody>
      </p:sp>
      <p:grpSp>
        <p:nvGrpSpPr>
          <p:cNvPr id="60" name="Group 59"/>
          <p:cNvGrpSpPr/>
          <p:nvPr/>
        </p:nvGrpSpPr>
        <p:grpSpPr>
          <a:xfrm>
            <a:off x="1424412" y="1748615"/>
            <a:ext cx="2510019" cy="1798085"/>
            <a:chOff x="1068309" y="1311461"/>
            <a:chExt cx="1882514" cy="1348564"/>
          </a:xfrm>
        </p:grpSpPr>
        <p:grpSp>
          <p:nvGrpSpPr>
            <p:cNvPr id="55" name="Group 54"/>
            <p:cNvGrpSpPr/>
            <p:nvPr/>
          </p:nvGrpSpPr>
          <p:grpSpPr>
            <a:xfrm>
              <a:off x="1068309" y="1311461"/>
              <a:ext cx="1690980" cy="1348564"/>
              <a:chOff x="1068309" y="1311461"/>
              <a:chExt cx="1690980" cy="1348564"/>
            </a:xfrm>
          </p:grpSpPr>
          <p:cxnSp>
            <p:nvCxnSpPr>
              <p:cNvPr id="8" name="Straight Arrow Connector 7"/>
              <p:cNvCxnSpPr>
                <a:stCxn id="5" idx="3"/>
                <a:endCxn id="9" idx="1"/>
              </p:cNvCxnSpPr>
              <p:nvPr/>
            </p:nvCxnSpPr>
            <p:spPr>
              <a:xfrm flipV="1">
                <a:off x="1068309" y="1677221"/>
                <a:ext cx="959460" cy="9828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769" y="1311461"/>
                <a:ext cx="731520" cy="731520"/>
              </a:xfrm>
              <a:prstGeom prst="rect">
                <a:avLst/>
              </a:prstGeom>
            </p:spPr>
          </p:pic>
        </p:grpSp>
        <p:sp>
          <p:nvSpPr>
            <p:cNvPr id="10" name="TextBox 9"/>
            <p:cNvSpPr txBox="1"/>
            <p:nvPr/>
          </p:nvSpPr>
          <p:spPr>
            <a:xfrm>
              <a:off x="1871831" y="2139789"/>
              <a:ext cx="1078992" cy="155448"/>
            </a:xfrm>
            <a:prstGeom prst="rect">
              <a:avLst/>
            </a:prstGeom>
            <a:noFill/>
          </p:spPr>
          <p:txBody>
            <a:bodyPr wrap="square" lIns="0" tIns="0" rIns="0" bIns="0" rtlCol="0">
              <a:noAutofit/>
            </a:bodyPr>
            <a:lstStyle/>
            <a:p>
              <a:pPr algn="ctr"/>
              <a:r>
                <a:rPr lang="en-US" sz="1333" dirty="0">
                  <a:latin typeface="Helvetica Neue"/>
                  <a:cs typeface="Helvetica Neue"/>
                </a:rPr>
                <a:t>DNS server</a:t>
              </a:r>
            </a:p>
          </p:txBody>
        </p:sp>
      </p:grpSp>
      <p:cxnSp>
        <p:nvCxnSpPr>
          <p:cNvPr id="14" name="Elbow Connector 13"/>
          <p:cNvCxnSpPr>
            <a:stCxn id="10" idx="2"/>
          </p:cNvCxnSpPr>
          <p:nvPr/>
        </p:nvCxnSpPr>
        <p:spPr>
          <a:xfrm rot="5400000">
            <a:off x="2006461" y="2478267"/>
            <a:ext cx="626592" cy="179069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936732" y="4034381"/>
            <a:ext cx="2565976" cy="1667063"/>
            <a:chOff x="702549" y="3025785"/>
            <a:chExt cx="1924482" cy="1250297"/>
          </a:xfrm>
        </p:grpSpPr>
        <p:sp>
          <p:nvSpPr>
            <p:cNvPr id="15" name="Oval 14"/>
            <p:cNvSpPr/>
            <p:nvPr/>
          </p:nvSpPr>
          <p:spPr>
            <a:xfrm>
              <a:off x="1548039" y="3383197"/>
              <a:ext cx="1078992" cy="89288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cxnSp>
          <p:nvCxnSpPr>
            <p:cNvPr id="17" name="Straight Arrow Connector 16"/>
            <p:cNvCxnSpPr>
              <a:stCxn id="5" idx="2"/>
              <a:endCxn id="15" idx="2"/>
            </p:cNvCxnSpPr>
            <p:nvPr/>
          </p:nvCxnSpPr>
          <p:spPr>
            <a:xfrm>
              <a:off x="702549" y="3025785"/>
              <a:ext cx="845490" cy="803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8" name="Rounded Rectangle 17"/>
          <p:cNvSpPr/>
          <p:nvPr/>
        </p:nvSpPr>
        <p:spPr bwMode="auto">
          <a:xfrm>
            <a:off x="10572027" y="167399"/>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3313" y="306743"/>
            <a:ext cx="878644" cy="1054373"/>
          </a:xfrm>
          <a:prstGeom prst="rect">
            <a:avLst/>
          </a:prstGeom>
        </p:spPr>
      </p:pic>
      <p:grpSp>
        <p:nvGrpSpPr>
          <p:cNvPr id="57" name="Group 56"/>
          <p:cNvGrpSpPr/>
          <p:nvPr/>
        </p:nvGrpSpPr>
        <p:grpSpPr>
          <a:xfrm>
            <a:off x="3502709" y="3159722"/>
            <a:ext cx="2970697" cy="1946465"/>
            <a:chOff x="2627031" y="2369791"/>
            <a:chExt cx="2228023" cy="1459849"/>
          </a:xfrm>
        </p:grpSpPr>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6067" y="2369791"/>
              <a:ext cx="658983" cy="790780"/>
            </a:xfrm>
            <a:prstGeom prst="rect">
              <a:avLst/>
            </a:prstGeom>
          </p:spPr>
        </p:pic>
        <p:sp>
          <p:nvSpPr>
            <p:cNvPr id="21" name="TextBox 20"/>
            <p:cNvSpPr txBox="1"/>
            <p:nvPr/>
          </p:nvSpPr>
          <p:spPr>
            <a:xfrm>
              <a:off x="3776062" y="3220100"/>
              <a:ext cx="1078992" cy="155448"/>
            </a:xfrm>
            <a:prstGeom prst="rect">
              <a:avLst/>
            </a:prstGeom>
            <a:noFill/>
          </p:spPr>
          <p:txBody>
            <a:bodyPr wrap="square" lIns="0" tIns="0" rIns="0" bIns="0" rtlCol="0">
              <a:noAutofit/>
            </a:bodyPr>
            <a:lstStyle/>
            <a:p>
              <a:pPr algn="ctr"/>
              <a:r>
                <a:rPr lang="en-US" sz="1333" dirty="0">
                  <a:latin typeface="Helvetica Neue"/>
                  <a:cs typeface="Helvetica Neue"/>
                </a:rPr>
                <a:t>Load Balancer</a:t>
              </a:r>
            </a:p>
          </p:txBody>
        </p:sp>
        <p:cxnSp>
          <p:nvCxnSpPr>
            <p:cNvPr id="23" name="Straight Arrow Connector 22"/>
            <p:cNvCxnSpPr>
              <a:stCxn id="15" idx="6"/>
              <a:endCxn id="20" idx="1"/>
            </p:cNvCxnSpPr>
            <p:nvPr/>
          </p:nvCxnSpPr>
          <p:spPr>
            <a:xfrm flipV="1">
              <a:off x="2627031" y="2765181"/>
              <a:ext cx="1359036" cy="1064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6193400" y="2723975"/>
            <a:ext cx="2355344" cy="1776756"/>
            <a:chOff x="4645050" y="2042981"/>
            <a:chExt cx="1766508" cy="1332567"/>
          </a:xfrm>
        </p:grpSpPr>
        <p:cxnSp>
          <p:nvCxnSpPr>
            <p:cNvPr id="26" name="Elbow Connector 25"/>
            <p:cNvCxnSpPr>
              <a:stCxn id="20" idx="3"/>
            </p:cNvCxnSpPr>
            <p:nvPr/>
          </p:nvCxnSpPr>
          <p:spPr>
            <a:xfrm flipV="1">
              <a:off x="4645050" y="2042981"/>
              <a:ext cx="1755750" cy="7222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8" name="Group 57"/>
            <p:cNvGrpSpPr/>
            <p:nvPr/>
          </p:nvGrpSpPr>
          <p:grpSpPr>
            <a:xfrm>
              <a:off x="4645050" y="2400701"/>
              <a:ext cx="1766508" cy="974847"/>
              <a:chOff x="4645050" y="2400701"/>
              <a:chExt cx="1766508" cy="974847"/>
            </a:xfrm>
          </p:grpSpPr>
          <p:sp>
            <p:nvSpPr>
              <p:cNvPr id="24" name="TextBox 23"/>
              <p:cNvSpPr txBox="1"/>
              <p:nvPr/>
            </p:nvSpPr>
            <p:spPr>
              <a:xfrm>
                <a:off x="4645050" y="2400701"/>
                <a:ext cx="927411" cy="259324"/>
              </a:xfrm>
              <a:prstGeom prst="rect">
                <a:avLst/>
              </a:prstGeom>
              <a:noFill/>
            </p:spPr>
            <p:txBody>
              <a:bodyPr wrap="square" lIns="0" tIns="0" rIns="0" bIns="0" rtlCol="0">
                <a:noAutofit/>
              </a:bodyPr>
              <a:lstStyle/>
              <a:p>
                <a:pPr algn="ctr"/>
                <a:r>
                  <a:rPr lang="en-US" sz="1333" dirty="0">
                    <a:latin typeface="Helvetica Neue"/>
                    <a:cs typeface="Helvetica Neue"/>
                  </a:rPr>
                  <a:t>Routing Algorithm</a:t>
                </a:r>
              </a:p>
            </p:txBody>
          </p:sp>
          <p:cxnSp>
            <p:nvCxnSpPr>
              <p:cNvPr id="28" name="Elbow Connector 27"/>
              <p:cNvCxnSpPr>
                <a:stCxn id="20" idx="3"/>
              </p:cNvCxnSpPr>
              <p:nvPr/>
            </p:nvCxnSpPr>
            <p:spPr>
              <a:xfrm>
                <a:off x="4645050" y="2765181"/>
                <a:ext cx="1766508" cy="61036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59" name="Group 58"/>
          <p:cNvGrpSpPr/>
          <p:nvPr/>
        </p:nvGrpSpPr>
        <p:grpSpPr>
          <a:xfrm>
            <a:off x="8751943" y="2156237"/>
            <a:ext cx="2967099" cy="3948292"/>
            <a:chOff x="6563957" y="1617177"/>
            <a:chExt cx="2225324" cy="2961219"/>
          </a:xfrm>
        </p:grpSpPr>
        <p:grpSp>
          <p:nvGrpSpPr>
            <p:cNvPr id="29" name="Group 28"/>
            <p:cNvGrpSpPr/>
            <p:nvPr/>
          </p:nvGrpSpPr>
          <p:grpSpPr>
            <a:xfrm>
              <a:off x="6563957" y="3173986"/>
              <a:ext cx="2225323" cy="1404410"/>
              <a:chOff x="463550" y="760413"/>
              <a:chExt cx="1709738" cy="1733550"/>
            </a:xfrm>
          </p:grpSpPr>
          <p:sp>
            <p:nvSpPr>
              <p:cNvPr id="30" name="Rounded Rectangle 29"/>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Helvetica Neue"/>
                  <a:cs typeface="Helvetica Neue"/>
                </a:endParaRPr>
              </a:p>
            </p:txBody>
          </p:sp>
          <p:sp>
            <p:nvSpPr>
              <p:cNvPr id="31" name="TextBox 31"/>
              <p:cNvSpPr txBox="1">
                <a:spLocks noChangeArrowheads="1"/>
              </p:cNvSpPr>
              <p:nvPr/>
            </p:nvSpPr>
            <p:spPr bwMode="auto">
              <a:xfrm>
                <a:off x="546100" y="2251075"/>
                <a:ext cx="1555750" cy="218388"/>
              </a:xfrm>
              <a:prstGeom prst="rect">
                <a:avLst/>
              </a:prstGeom>
              <a:noFill/>
              <a:ln w="9525">
                <a:noFill/>
                <a:miter lim="800000"/>
                <a:headEnd/>
                <a:tailEnd/>
              </a:ln>
            </p:spPr>
            <p:txBody>
              <a:bodyPr>
                <a:spAutoFit/>
              </a:bodyPr>
              <a:lstStyle/>
              <a:p>
                <a:pPr algn="ctr"/>
                <a:r>
                  <a:rPr lang="en-US" sz="933" b="1" dirty="0">
                    <a:solidFill>
                      <a:srgbClr val="414042"/>
                    </a:solidFill>
                    <a:latin typeface="Helvetica Neue"/>
                    <a:ea typeface="Verdana" pitchFamily="34" charset="0"/>
                    <a:cs typeface="Helvetica Neue"/>
                  </a:rPr>
                  <a:t>Auto Scaling group</a:t>
                </a:r>
              </a:p>
            </p:txBody>
          </p:sp>
        </p:grpSp>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4073" y="1971611"/>
              <a:ext cx="551151" cy="571564"/>
            </a:xfrm>
            <a:prstGeom prst="rect">
              <a:avLst/>
            </a:prstGeom>
          </p:spPr>
        </p:pic>
        <p:grpSp>
          <p:nvGrpSpPr>
            <p:cNvPr id="36" name="Group 35"/>
            <p:cNvGrpSpPr/>
            <p:nvPr/>
          </p:nvGrpSpPr>
          <p:grpSpPr>
            <a:xfrm>
              <a:off x="6752069" y="3347343"/>
              <a:ext cx="1790024" cy="1022352"/>
              <a:chOff x="6743700" y="760413"/>
              <a:chExt cx="1752600" cy="1757859"/>
            </a:xfrm>
          </p:grpSpPr>
          <p:grpSp>
            <p:nvGrpSpPr>
              <p:cNvPr id="37" name="Group 36"/>
              <p:cNvGrpSpPr>
                <a:grpSpLocks/>
              </p:cNvGrpSpPr>
              <p:nvPr/>
            </p:nvGrpSpPr>
            <p:grpSpPr bwMode="auto">
              <a:xfrm>
                <a:off x="6743700" y="760413"/>
                <a:ext cx="1752600" cy="1733550"/>
                <a:chOff x="545458" y="4783771"/>
                <a:chExt cx="2293787" cy="1733798"/>
              </a:xfrm>
            </p:grpSpPr>
            <p:sp>
              <p:nvSpPr>
                <p:cNvPr id="39" name="Rounded Rectangle 38"/>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rial"/>
                    <a:cs typeface="Arial"/>
                  </a:endParaRPr>
                </a:p>
              </p:txBody>
            </p:sp>
            <p:sp>
              <p:nvSpPr>
                <p:cNvPr id="40" name="Rounded Rectangle 39"/>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rial"/>
                    <a:cs typeface="Arial"/>
                  </a:endParaRPr>
                </a:p>
              </p:txBody>
            </p:sp>
          </p:grpSp>
          <p:sp>
            <p:nvSpPr>
              <p:cNvPr id="38" name="TextBox 34"/>
              <p:cNvSpPr txBox="1">
                <a:spLocks noChangeArrowheads="1"/>
              </p:cNvSpPr>
              <p:nvPr/>
            </p:nvSpPr>
            <p:spPr bwMode="auto">
              <a:xfrm>
                <a:off x="6851651" y="2214065"/>
                <a:ext cx="1555749" cy="304207"/>
              </a:xfrm>
              <a:prstGeom prst="rect">
                <a:avLst/>
              </a:prstGeom>
              <a:noFill/>
              <a:ln w="9525">
                <a:noFill/>
                <a:miter lim="800000"/>
                <a:headEnd/>
                <a:tailEnd/>
              </a:ln>
            </p:spPr>
            <p:txBody>
              <a:bodyPr anchor="ctr" anchorCtr="0">
                <a:spAutoFit/>
              </a:bodyPr>
              <a:lstStyle/>
              <a:p>
                <a:pPr algn="ctr"/>
                <a:r>
                  <a:rPr lang="en-US" sz="933" b="1" dirty="0">
                    <a:solidFill>
                      <a:srgbClr val="414042"/>
                    </a:solidFill>
                    <a:latin typeface="Arial"/>
                    <a:ea typeface="Verdana" pitchFamily="34" charset="0"/>
                    <a:cs typeface="Arial"/>
                  </a:rPr>
                  <a:t>security group</a:t>
                </a:r>
              </a:p>
            </p:txBody>
          </p:sp>
        </p:grpSp>
        <p:sp>
          <p:nvSpPr>
            <p:cNvPr id="41" name="TextBox 40"/>
            <p:cNvSpPr txBox="1"/>
            <p:nvPr/>
          </p:nvSpPr>
          <p:spPr>
            <a:xfrm>
              <a:off x="6874254" y="4032573"/>
              <a:ext cx="780502" cy="192409"/>
            </a:xfrm>
            <a:prstGeom prst="rect">
              <a:avLst/>
            </a:prstGeom>
            <a:noFill/>
          </p:spPr>
          <p:txBody>
            <a:bodyPr wrap="none" rtlCol="0">
              <a:spAutoFit/>
            </a:bodyPr>
            <a:lstStyle/>
            <a:p>
              <a:pPr algn="ctr"/>
              <a:r>
                <a:rPr lang="en-US" sz="1067" b="1" dirty="0">
                  <a:latin typeface="Helvetica Neue"/>
                  <a:cs typeface="Helvetica Neue"/>
                </a:rPr>
                <a:t>EC2 instance</a:t>
              </a:r>
            </a:p>
          </p:txBody>
        </p:sp>
        <p:grpSp>
          <p:nvGrpSpPr>
            <p:cNvPr id="42" name="Group 41"/>
            <p:cNvGrpSpPr/>
            <p:nvPr/>
          </p:nvGrpSpPr>
          <p:grpSpPr>
            <a:xfrm>
              <a:off x="6563958" y="1617177"/>
              <a:ext cx="2225323" cy="1404410"/>
              <a:chOff x="463550" y="760413"/>
              <a:chExt cx="1709738" cy="1733550"/>
            </a:xfrm>
          </p:grpSpPr>
          <p:sp>
            <p:nvSpPr>
              <p:cNvPr id="43" name="Rounded Rectangle 42"/>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Helvetica Neue"/>
                  <a:cs typeface="Helvetica Neue"/>
                </a:endParaRPr>
              </a:p>
            </p:txBody>
          </p:sp>
          <p:sp>
            <p:nvSpPr>
              <p:cNvPr id="44" name="TextBox 31"/>
              <p:cNvSpPr txBox="1">
                <a:spLocks noChangeArrowheads="1"/>
              </p:cNvSpPr>
              <p:nvPr/>
            </p:nvSpPr>
            <p:spPr bwMode="auto">
              <a:xfrm>
                <a:off x="546100" y="2251075"/>
                <a:ext cx="1555750" cy="218388"/>
              </a:xfrm>
              <a:prstGeom prst="rect">
                <a:avLst/>
              </a:prstGeom>
              <a:noFill/>
              <a:ln w="9525">
                <a:noFill/>
                <a:miter lim="800000"/>
                <a:headEnd/>
                <a:tailEnd/>
              </a:ln>
            </p:spPr>
            <p:txBody>
              <a:bodyPr>
                <a:spAutoFit/>
              </a:bodyPr>
              <a:lstStyle/>
              <a:p>
                <a:pPr algn="ctr"/>
                <a:r>
                  <a:rPr lang="en-US" sz="933" b="1" dirty="0">
                    <a:solidFill>
                      <a:srgbClr val="414042"/>
                    </a:solidFill>
                    <a:latin typeface="Helvetica Neue"/>
                    <a:ea typeface="Verdana" pitchFamily="34" charset="0"/>
                    <a:cs typeface="Helvetica Neue"/>
                  </a:rPr>
                  <a:t>Auto Scaling group</a:t>
                </a:r>
              </a:p>
            </p:txBody>
          </p:sp>
        </p:grpSp>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6176" y="3471375"/>
              <a:ext cx="551151" cy="571564"/>
            </a:xfrm>
            <a:prstGeom prst="rect">
              <a:avLst/>
            </a:prstGeom>
          </p:spPr>
        </p:pic>
        <p:grpSp>
          <p:nvGrpSpPr>
            <p:cNvPr id="46" name="Group 45"/>
            <p:cNvGrpSpPr/>
            <p:nvPr/>
          </p:nvGrpSpPr>
          <p:grpSpPr>
            <a:xfrm>
              <a:off x="6740695" y="1848491"/>
              <a:ext cx="977909" cy="1022351"/>
              <a:chOff x="6743700" y="760413"/>
              <a:chExt cx="1752600" cy="1757857"/>
            </a:xfrm>
          </p:grpSpPr>
          <p:grpSp>
            <p:nvGrpSpPr>
              <p:cNvPr id="47" name="Group 46"/>
              <p:cNvGrpSpPr>
                <a:grpSpLocks/>
              </p:cNvGrpSpPr>
              <p:nvPr/>
            </p:nvGrpSpPr>
            <p:grpSpPr bwMode="auto">
              <a:xfrm>
                <a:off x="6743700" y="760413"/>
                <a:ext cx="1752600" cy="1733550"/>
                <a:chOff x="545458" y="4783771"/>
                <a:chExt cx="2293787" cy="1733798"/>
              </a:xfrm>
            </p:grpSpPr>
            <p:sp>
              <p:nvSpPr>
                <p:cNvPr id="49" name="Rounded Rectangle 48"/>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rial"/>
                    <a:cs typeface="Arial"/>
                  </a:endParaRPr>
                </a:p>
              </p:txBody>
            </p:sp>
            <p:sp>
              <p:nvSpPr>
                <p:cNvPr id="50" name="Rounded Rectangle 49"/>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rial"/>
                    <a:cs typeface="Arial"/>
                  </a:endParaRPr>
                </a:p>
              </p:txBody>
            </p:sp>
          </p:grpSp>
          <p:sp>
            <p:nvSpPr>
              <p:cNvPr id="48" name="TextBox 34"/>
              <p:cNvSpPr txBox="1">
                <a:spLocks noChangeArrowheads="1"/>
              </p:cNvSpPr>
              <p:nvPr/>
            </p:nvSpPr>
            <p:spPr bwMode="auto">
              <a:xfrm>
                <a:off x="6851651" y="2214063"/>
                <a:ext cx="1555749" cy="304207"/>
              </a:xfrm>
              <a:prstGeom prst="rect">
                <a:avLst/>
              </a:prstGeom>
              <a:noFill/>
              <a:ln w="9525">
                <a:noFill/>
                <a:miter lim="800000"/>
                <a:headEnd/>
                <a:tailEnd/>
              </a:ln>
            </p:spPr>
            <p:txBody>
              <a:bodyPr anchor="ctr" anchorCtr="0">
                <a:spAutoFit/>
              </a:bodyPr>
              <a:lstStyle/>
              <a:p>
                <a:pPr algn="ctr"/>
                <a:r>
                  <a:rPr lang="en-US" sz="933" b="1" dirty="0">
                    <a:solidFill>
                      <a:srgbClr val="414042"/>
                    </a:solidFill>
                    <a:latin typeface="Arial"/>
                    <a:ea typeface="Verdana" pitchFamily="34" charset="0"/>
                    <a:cs typeface="Arial"/>
                  </a:rPr>
                  <a:t>security group</a:t>
                </a:r>
              </a:p>
            </p:txBody>
          </p:sp>
        </p:grpSp>
        <p:sp>
          <p:nvSpPr>
            <p:cNvPr id="51" name="TextBox 50"/>
            <p:cNvSpPr txBox="1"/>
            <p:nvPr/>
          </p:nvSpPr>
          <p:spPr>
            <a:xfrm>
              <a:off x="6867023" y="2552211"/>
              <a:ext cx="780502" cy="192409"/>
            </a:xfrm>
            <a:prstGeom prst="rect">
              <a:avLst/>
            </a:prstGeom>
            <a:noFill/>
          </p:spPr>
          <p:txBody>
            <a:bodyPr wrap="none" rtlCol="0">
              <a:spAutoFit/>
            </a:bodyPr>
            <a:lstStyle/>
            <a:p>
              <a:pPr algn="ctr"/>
              <a:r>
                <a:rPr lang="en-US" sz="1067" b="1" dirty="0">
                  <a:latin typeface="Helvetica Neue"/>
                  <a:cs typeface="Helvetica Neue"/>
                </a:rPr>
                <a:t>EC2 instance</a:t>
              </a:r>
            </a:p>
          </p:txBody>
        </p:sp>
        <p:sp>
          <p:nvSpPr>
            <p:cNvPr id="52" name="TextBox 51"/>
            <p:cNvSpPr txBox="1"/>
            <p:nvPr/>
          </p:nvSpPr>
          <p:spPr>
            <a:xfrm>
              <a:off x="7658667" y="4032573"/>
              <a:ext cx="780502" cy="192409"/>
            </a:xfrm>
            <a:prstGeom prst="rect">
              <a:avLst/>
            </a:prstGeom>
            <a:noFill/>
          </p:spPr>
          <p:txBody>
            <a:bodyPr wrap="none" rtlCol="0">
              <a:spAutoFit/>
            </a:bodyPr>
            <a:lstStyle/>
            <a:p>
              <a:pPr algn="ctr"/>
              <a:r>
                <a:rPr lang="en-US" sz="1067" b="1" dirty="0">
                  <a:latin typeface="Helvetica Neue"/>
                  <a:cs typeface="Helvetica Neue"/>
                </a:rPr>
                <a:t>EC2 instance</a:t>
              </a:r>
            </a:p>
          </p:txBody>
        </p:sp>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589" y="3471375"/>
              <a:ext cx="551151" cy="571564"/>
            </a:xfrm>
            <a:prstGeom prst="rect">
              <a:avLst/>
            </a:prstGeom>
          </p:spPr>
        </p:pic>
      </p:grpSp>
      <p:sp>
        <p:nvSpPr>
          <p:cNvPr id="54" name="TextBox 53"/>
          <p:cNvSpPr txBox="1"/>
          <p:nvPr/>
        </p:nvSpPr>
        <p:spPr>
          <a:xfrm>
            <a:off x="2064052" y="5002553"/>
            <a:ext cx="1438656" cy="207264"/>
          </a:xfrm>
          <a:prstGeom prst="rect">
            <a:avLst/>
          </a:prstGeom>
          <a:noFill/>
        </p:spPr>
        <p:txBody>
          <a:bodyPr wrap="square" lIns="0" tIns="0" rIns="0" bIns="0" rtlCol="0">
            <a:noAutofit/>
          </a:bodyPr>
          <a:lstStyle/>
          <a:p>
            <a:pPr algn="ctr"/>
            <a:r>
              <a:rPr lang="en-US" sz="1333" b="1" dirty="0">
                <a:solidFill>
                  <a:schemeClr val="bg1"/>
                </a:solidFill>
                <a:latin typeface="Helvetica Neue"/>
                <a:cs typeface="Helvetica Neue"/>
              </a:rPr>
              <a:t>IP Addresses</a:t>
            </a:r>
          </a:p>
        </p:txBody>
      </p:sp>
      <p:sp>
        <p:nvSpPr>
          <p:cNvPr id="62" name="TextBox 61"/>
          <p:cNvSpPr txBox="1"/>
          <p:nvPr/>
        </p:nvSpPr>
        <p:spPr>
          <a:xfrm rot="18859717">
            <a:off x="1290853" y="2579437"/>
            <a:ext cx="1438656" cy="207264"/>
          </a:xfrm>
          <a:prstGeom prst="rect">
            <a:avLst/>
          </a:prstGeom>
          <a:noFill/>
        </p:spPr>
        <p:txBody>
          <a:bodyPr wrap="square" lIns="0" tIns="0" rIns="0" bIns="0" rtlCol="0">
            <a:noAutofit/>
          </a:bodyPr>
          <a:lstStyle/>
          <a:p>
            <a:pPr algn="ctr"/>
            <a:r>
              <a:rPr lang="en-US" sz="1333" dirty="0">
                <a:latin typeface="Helvetica Neue"/>
                <a:cs typeface="Helvetica Neue"/>
              </a:rPr>
              <a:t>www.example.org</a:t>
            </a:r>
          </a:p>
        </p:txBody>
      </p:sp>
      <p:sp>
        <p:nvSpPr>
          <p:cNvPr id="63" name="TextBox 62"/>
          <p:cNvSpPr txBox="1"/>
          <p:nvPr/>
        </p:nvSpPr>
        <p:spPr>
          <a:xfrm>
            <a:off x="1667624" y="3462520"/>
            <a:ext cx="1438656" cy="207264"/>
          </a:xfrm>
          <a:prstGeom prst="rect">
            <a:avLst/>
          </a:prstGeom>
          <a:noFill/>
        </p:spPr>
        <p:txBody>
          <a:bodyPr wrap="square" lIns="0" tIns="0" rIns="0" bIns="0" rtlCol="0">
            <a:noAutofit/>
          </a:bodyPr>
          <a:lstStyle/>
          <a:p>
            <a:pPr algn="ctr"/>
            <a:r>
              <a:rPr lang="en-US" sz="1333" dirty="0">
                <a:latin typeface="Helvetica Neue"/>
                <a:cs typeface="Helvetica Neue"/>
              </a:rPr>
              <a:t>elb.example.org</a:t>
            </a:r>
          </a:p>
        </p:txBody>
      </p:sp>
      <p:sp>
        <p:nvSpPr>
          <p:cNvPr id="64" name="TextBox 63"/>
          <p:cNvSpPr txBox="1"/>
          <p:nvPr/>
        </p:nvSpPr>
        <p:spPr>
          <a:xfrm rot="2582987">
            <a:off x="742069" y="4267089"/>
            <a:ext cx="1438656" cy="207264"/>
          </a:xfrm>
          <a:prstGeom prst="rect">
            <a:avLst/>
          </a:prstGeom>
          <a:noFill/>
        </p:spPr>
        <p:txBody>
          <a:bodyPr wrap="square" lIns="0" tIns="0" rIns="0" bIns="0" rtlCol="0">
            <a:noAutofit/>
          </a:bodyPr>
          <a:lstStyle/>
          <a:p>
            <a:pPr algn="ctr"/>
            <a:r>
              <a:rPr lang="en-US" sz="1333" dirty="0">
                <a:latin typeface="Helvetica Neue"/>
                <a:cs typeface="Helvetica Neue"/>
              </a:rPr>
              <a:t>elb.example.org</a:t>
            </a:r>
          </a:p>
        </p:txBody>
      </p:sp>
      <p:sp>
        <p:nvSpPr>
          <p:cNvPr id="65" name="TextBox 64"/>
          <p:cNvSpPr txBox="1"/>
          <p:nvPr/>
        </p:nvSpPr>
        <p:spPr>
          <a:xfrm rot="19347763">
            <a:off x="3564939" y="4233376"/>
            <a:ext cx="1438656" cy="207264"/>
          </a:xfrm>
          <a:prstGeom prst="rect">
            <a:avLst/>
          </a:prstGeom>
          <a:noFill/>
        </p:spPr>
        <p:txBody>
          <a:bodyPr wrap="square" lIns="0" tIns="0" rIns="0" bIns="0" rtlCol="0">
            <a:noAutofit/>
          </a:bodyPr>
          <a:lstStyle/>
          <a:p>
            <a:pPr algn="ctr"/>
            <a:r>
              <a:rPr lang="en-US" sz="1333" dirty="0">
                <a:latin typeface="Helvetica Neue"/>
                <a:cs typeface="Helvetica Neue"/>
              </a:rPr>
              <a:t>1.2.3.4/ 1.2.3.5</a:t>
            </a:r>
          </a:p>
        </p:txBody>
      </p:sp>
    </p:spTree>
    <p:extLst>
      <p:ext uri="{BB962C8B-B14F-4D97-AF65-F5344CB8AC3E}">
        <p14:creationId xmlns:p14="http://schemas.microsoft.com/office/powerpoint/2010/main" val="108374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A listener is a process that checks for connection requests. </a:t>
            </a:r>
          </a:p>
          <a:p>
            <a:r>
              <a:rPr lang="en-US"/>
              <a:t>Front-end connections are:</a:t>
            </a:r>
          </a:p>
          <a:p>
            <a:pPr lvl="1"/>
            <a:r>
              <a:rPr lang="en-US"/>
              <a:t>Client to load balancer connections.</a:t>
            </a:r>
          </a:p>
          <a:p>
            <a:pPr lvl="1"/>
            <a:r>
              <a:rPr lang="en-US"/>
              <a:t>Configured with a protocol and a port.</a:t>
            </a:r>
          </a:p>
          <a:p>
            <a:r>
              <a:rPr lang="en-US"/>
              <a:t>Back-end connections are:</a:t>
            </a:r>
          </a:p>
          <a:p>
            <a:pPr lvl="1"/>
            <a:r>
              <a:rPr lang="en-US"/>
              <a:t>Load balancer to back-end instance connections.</a:t>
            </a:r>
          </a:p>
          <a:p>
            <a:pPr lvl="1"/>
            <a:r>
              <a:rPr lang="en-US"/>
              <a:t>Configured with a protocol and a port .</a:t>
            </a:r>
          </a:p>
          <a:p>
            <a:r>
              <a:rPr lang="en-US"/>
              <a:t>ELB supported protocols:</a:t>
            </a:r>
          </a:p>
          <a:p>
            <a:pPr lvl="1"/>
            <a:r>
              <a:rPr lang="en-US"/>
              <a:t>HTTP</a:t>
            </a:r>
          </a:p>
          <a:p>
            <a:pPr lvl="1"/>
            <a:r>
              <a:rPr lang="en-US"/>
              <a:t>HTTPS</a:t>
            </a:r>
          </a:p>
          <a:p>
            <a:pPr lvl="1"/>
            <a:r>
              <a:rPr lang="en-US"/>
              <a:t>TCP</a:t>
            </a:r>
          </a:p>
          <a:p>
            <a:pPr lvl="1"/>
            <a:r>
              <a:rPr lang="en-US"/>
              <a:t>SSL</a:t>
            </a:r>
            <a:endParaRPr lang="en-US" dirty="0"/>
          </a:p>
        </p:txBody>
      </p:sp>
      <p:sp>
        <p:nvSpPr>
          <p:cNvPr id="2" name="Title 1"/>
          <p:cNvSpPr>
            <a:spLocks noGrp="1"/>
          </p:cNvSpPr>
          <p:nvPr>
            <p:ph type="title"/>
          </p:nvPr>
        </p:nvSpPr>
        <p:spPr/>
        <p:txBody>
          <a:bodyPr/>
          <a:lstStyle/>
          <a:p>
            <a:r>
              <a:rPr lang="en-US"/>
              <a:t>Listeners</a:t>
            </a:r>
            <a:endParaRPr lang="en-US" dirty="0"/>
          </a:p>
        </p:txBody>
      </p:sp>
      <p:sp>
        <p:nvSpPr>
          <p:cNvPr id="4" name="Rounded Rectangle 3"/>
          <p:cNvSpPr/>
          <p:nvPr/>
        </p:nvSpPr>
        <p:spPr bwMode="auto">
          <a:xfrm>
            <a:off x="10572027" y="167399"/>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13" y="306743"/>
            <a:ext cx="878644" cy="1054373"/>
          </a:xfrm>
          <a:prstGeom prst="rect">
            <a:avLst/>
          </a:prstGeom>
        </p:spPr>
      </p:pic>
    </p:spTree>
    <p:extLst>
      <p:ext uri="{BB962C8B-B14F-4D97-AF65-F5344CB8AC3E}">
        <p14:creationId xmlns:p14="http://schemas.microsoft.com/office/powerpoint/2010/main" val="22791347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Health checks</a:t>
            </a:r>
          </a:p>
          <a:p>
            <a:r>
              <a:rPr lang="en-US"/>
              <a:t>Security groups</a:t>
            </a:r>
          </a:p>
          <a:p>
            <a:r>
              <a:rPr lang="en-US"/>
              <a:t>Subnets</a:t>
            </a:r>
          </a:p>
          <a:p>
            <a:r>
              <a:rPr lang="en-US"/>
              <a:t>Register</a:t>
            </a:r>
          </a:p>
          <a:p>
            <a:r>
              <a:rPr lang="en-US"/>
              <a:t>De-register instances</a:t>
            </a:r>
            <a:endParaRPr lang="en-US" dirty="0"/>
          </a:p>
        </p:txBody>
      </p:sp>
      <p:sp>
        <p:nvSpPr>
          <p:cNvPr id="2" name="Title 1"/>
          <p:cNvSpPr>
            <a:spLocks noGrp="1"/>
          </p:cNvSpPr>
          <p:nvPr>
            <p:ph type="title"/>
          </p:nvPr>
        </p:nvSpPr>
        <p:spPr/>
        <p:txBody>
          <a:bodyPr/>
          <a:lstStyle/>
          <a:p>
            <a:r>
              <a:rPr lang="en-US"/>
              <a:t>Back-end Instances for Your Load Balancer</a:t>
            </a:r>
            <a:endParaRPr lang="en-US" dirty="0"/>
          </a:p>
        </p:txBody>
      </p:sp>
      <p:sp>
        <p:nvSpPr>
          <p:cNvPr id="4" name="Rounded Rectangle 3"/>
          <p:cNvSpPr/>
          <p:nvPr/>
        </p:nvSpPr>
        <p:spPr bwMode="auto">
          <a:xfrm>
            <a:off x="10572027" y="167399"/>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13" y="306743"/>
            <a:ext cx="878644" cy="1054373"/>
          </a:xfrm>
          <a:prstGeom prst="rect">
            <a:avLst/>
          </a:prstGeom>
        </p:spPr>
      </p:pic>
    </p:spTree>
    <p:extLst>
      <p:ext uri="{BB962C8B-B14F-4D97-AF65-F5344CB8AC3E}">
        <p14:creationId xmlns:p14="http://schemas.microsoft.com/office/powerpoint/2010/main" val="30657212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9AF70-2BB5-41A1-BE64-0211381C9AB5}"/>
              </a:ext>
            </a:extLst>
          </p:cNvPr>
          <p:cNvSpPr>
            <a:spLocks noGrp="1"/>
          </p:cNvSpPr>
          <p:nvPr>
            <p:ph type="title"/>
          </p:nvPr>
        </p:nvSpPr>
        <p:spPr/>
        <p:txBody>
          <a:bodyPr/>
          <a:lstStyle/>
          <a:p>
            <a:r>
              <a:rPr lang="en-US" dirty="0"/>
              <a:t>AWS Marketplace</a:t>
            </a:r>
          </a:p>
        </p:txBody>
      </p:sp>
      <p:pic>
        <p:nvPicPr>
          <p:cNvPr id="5" name="Picture 4">
            <a:extLst>
              <a:ext uri="{FF2B5EF4-FFF2-40B4-BE49-F238E27FC236}">
                <a16:creationId xmlns:a16="http://schemas.microsoft.com/office/drawing/2014/main" id="{EE86A7D2-95A3-46DA-A7CE-A66900F4BD05}"/>
              </a:ext>
            </a:extLst>
          </p:cNvPr>
          <p:cNvPicPr>
            <a:picLocks noChangeAspect="1"/>
          </p:cNvPicPr>
          <p:nvPr/>
        </p:nvPicPr>
        <p:blipFill>
          <a:blip r:embed="rId2"/>
          <a:stretch>
            <a:fillRect/>
          </a:stretch>
        </p:blipFill>
        <p:spPr>
          <a:xfrm>
            <a:off x="2387856" y="1002890"/>
            <a:ext cx="6556097" cy="5473687"/>
          </a:xfrm>
          <a:prstGeom prst="rect">
            <a:avLst/>
          </a:prstGeom>
          <a:solidFill>
            <a:schemeClr val="bg1"/>
          </a:solidFill>
          <a:ln>
            <a:solidFill>
              <a:schemeClr val="accent2"/>
            </a:solidFill>
          </a:ln>
        </p:spPr>
      </p:pic>
      <p:sp>
        <p:nvSpPr>
          <p:cNvPr id="6" name="Rounded Rectangle 137">
            <a:extLst>
              <a:ext uri="{FF2B5EF4-FFF2-40B4-BE49-F238E27FC236}">
                <a16:creationId xmlns:a16="http://schemas.microsoft.com/office/drawing/2014/main" id="{A7B63F99-30B5-4D6F-9F5D-731257E99EED}"/>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7" name="Picture 39">
            <a:extLst>
              <a:ext uri="{FF2B5EF4-FFF2-40B4-BE49-F238E27FC236}">
                <a16:creationId xmlns:a16="http://schemas.microsoft.com/office/drawing/2014/main" id="{4B879BE0-615F-4613-BDDE-E8888A6AEE8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94853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CloudWatch Advanced Concepts</a:t>
            </a:r>
            <a:endParaRPr lang="en-US" dirty="0"/>
          </a:p>
        </p:txBody>
      </p:sp>
    </p:spTree>
    <p:extLst>
      <p:ext uri="{BB962C8B-B14F-4D97-AF65-F5344CB8AC3E}">
        <p14:creationId xmlns:p14="http://schemas.microsoft.com/office/powerpoint/2010/main" val="28626376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CloudWatch Alarms</a:t>
            </a:r>
            <a:endParaRPr lang="en-US" dirty="0"/>
          </a:p>
        </p:txBody>
      </p:sp>
      <p:pic>
        <p:nvPicPr>
          <p:cNvPr id="1026" name="Picture 2" descr="Alarm threshold trigger alarm"/>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179513"/>
            <a:ext cx="6400800" cy="49164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861827" y="238276"/>
            <a:ext cx="1018116" cy="1145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
          <p:cNvGrpSpPr/>
          <p:nvPr/>
        </p:nvGrpSpPr>
        <p:grpSpPr>
          <a:xfrm>
            <a:off x="10572027" y="167399"/>
            <a:ext cx="1461216" cy="1333061"/>
            <a:chOff x="7929020" y="125549"/>
            <a:chExt cx="1095912" cy="999796"/>
          </a:xfrm>
        </p:grpSpPr>
        <p:sp>
          <p:nvSpPr>
            <p:cNvPr id="6" name="Rounded Rectangle 5"/>
            <p:cNvSpPr/>
            <p:nvPr/>
          </p:nvSpPr>
          <p:spPr bwMode="auto">
            <a:xfrm>
              <a:off x="7929020" y="125549"/>
              <a:ext cx="1095912" cy="999796"/>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7" name="Picture 2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146370" y="178707"/>
              <a:ext cx="763587" cy="858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230816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Supported AWS Services</a:t>
            </a:r>
            <a:endParaRPr lang="en-US" dirty="0"/>
          </a:p>
        </p:txBody>
      </p:sp>
      <p:grpSp>
        <p:nvGrpSpPr>
          <p:cNvPr id="4" name="Group 3"/>
          <p:cNvGrpSpPr/>
          <p:nvPr/>
        </p:nvGrpSpPr>
        <p:grpSpPr>
          <a:xfrm>
            <a:off x="10572027" y="167399"/>
            <a:ext cx="1461216" cy="1333061"/>
            <a:chOff x="7929020" y="125549"/>
            <a:chExt cx="1095912" cy="999796"/>
          </a:xfrm>
        </p:grpSpPr>
        <p:sp>
          <p:nvSpPr>
            <p:cNvPr id="5" name="Rounded Rectangle 4"/>
            <p:cNvSpPr/>
            <p:nvPr/>
          </p:nvSpPr>
          <p:spPr bwMode="auto">
            <a:xfrm>
              <a:off x="7929020" y="125549"/>
              <a:ext cx="1095912" cy="999796"/>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6" name="Picture 2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46370" y="178707"/>
              <a:ext cx="763587" cy="858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62" name="Picture 61" descr="Auto-Scali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2518" y="5003187"/>
            <a:ext cx="631061" cy="631061"/>
          </a:xfrm>
          <a:prstGeom prst="rect">
            <a:avLst/>
          </a:prstGeom>
        </p:spPr>
      </p:pic>
      <p:sp>
        <p:nvSpPr>
          <p:cNvPr id="63" name="TextBox 62"/>
          <p:cNvSpPr txBox="1"/>
          <p:nvPr/>
        </p:nvSpPr>
        <p:spPr>
          <a:xfrm>
            <a:off x="2696803" y="5642309"/>
            <a:ext cx="1033301" cy="205121"/>
          </a:xfrm>
          <a:prstGeom prst="rect">
            <a:avLst/>
          </a:prstGeom>
          <a:noFill/>
        </p:spPr>
        <p:txBody>
          <a:bodyPr wrap="square" lIns="0" tIns="0" rIns="0" bIns="0" rtlCol="0">
            <a:spAutoFit/>
          </a:bodyPr>
          <a:lstStyle/>
          <a:p>
            <a:pPr algn="ctr"/>
            <a:r>
              <a:rPr lang="en-US" sz="1333" dirty="0">
                <a:latin typeface="Helvetica Neue"/>
                <a:cs typeface="Helvetica Neue"/>
              </a:rPr>
              <a:t>Auto Scaling</a:t>
            </a:r>
          </a:p>
        </p:txBody>
      </p:sp>
      <p:pic>
        <p:nvPicPr>
          <p:cNvPr id="64" name="Picture 63" descr="CloudFro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1784" y="3996325"/>
            <a:ext cx="575336" cy="575336"/>
          </a:xfrm>
          <a:prstGeom prst="rect">
            <a:avLst/>
          </a:prstGeom>
        </p:spPr>
      </p:pic>
      <p:sp>
        <p:nvSpPr>
          <p:cNvPr id="65" name="TextBox 64"/>
          <p:cNvSpPr txBox="1"/>
          <p:nvPr/>
        </p:nvSpPr>
        <p:spPr>
          <a:xfrm>
            <a:off x="1437498" y="4638485"/>
            <a:ext cx="863909" cy="410241"/>
          </a:xfrm>
          <a:prstGeom prst="rect">
            <a:avLst/>
          </a:prstGeom>
          <a:noFill/>
        </p:spPr>
        <p:txBody>
          <a:bodyPr wrap="square" lIns="0" tIns="0" rIns="0" bIns="0" rtlCol="0">
            <a:spAutoFit/>
          </a:bodyPr>
          <a:lstStyle/>
          <a:p>
            <a:pPr algn="ctr"/>
            <a:r>
              <a:rPr lang="en-US" sz="1333" dirty="0">
                <a:latin typeface="Helvetica Neue"/>
                <a:cs typeface="Helvetica Neue"/>
              </a:rPr>
              <a:t>Amazon </a:t>
            </a:r>
            <a:r>
              <a:rPr lang="en-US" sz="1333" dirty="0" err="1">
                <a:latin typeface="Helvetica Neue"/>
                <a:cs typeface="Helvetica Neue"/>
              </a:rPr>
              <a:t>CloudFront</a:t>
            </a:r>
            <a:endParaRPr lang="en-US" sz="1333" dirty="0">
              <a:latin typeface="Helvetica Neue"/>
              <a:cs typeface="Helvetica Neue"/>
            </a:endParaRPr>
          </a:p>
        </p:txBody>
      </p:sp>
      <p:sp>
        <p:nvSpPr>
          <p:cNvPr id="66" name="Rounded Rectangle 65"/>
          <p:cNvSpPr/>
          <p:nvPr/>
        </p:nvSpPr>
        <p:spPr>
          <a:xfrm>
            <a:off x="1161855" y="2692128"/>
            <a:ext cx="10297971" cy="337449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pic>
        <p:nvPicPr>
          <p:cNvPr id="67" name="Picture 66" descr="AWS-Clou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6309" y="2111272"/>
            <a:ext cx="804672" cy="804672"/>
          </a:xfrm>
          <a:prstGeom prst="rect">
            <a:avLst/>
          </a:prstGeom>
        </p:spPr>
      </p:pic>
      <p:sp>
        <p:nvSpPr>
          <p:cNvPr id="69" name="TextBox 68"/>
          <p:cNvSpPr txBox="1"/>
          <p:nvPr/>
        </p:nvSpPr>
        <p:spPr>
          <a:xfrm>
            <a:off x="4999149" y="1683574"/>
            <a:ext cx="1634616" cy="205121"/>
          </a:xfrm>
          <a:prstGeom prst="rect">
            <a:avLst/>
          </a:prstGeom>
          <a:noFill/>
        </p:spPr>
        <p:txBody>
          <a:bodyPr wrap="square" lIns="0" tIns="0" rIns="0" bIns="0" rtlCol="0">
            <a:spAutoFit/>
          </a:bodyPr>
          <a:lstStyle/>
          <a:p>
            <a:pPr algn="ctr"/>
            <a:r>
              <a:rPr lang="en-US" sz="1333" dirty="0">
                <a:latin typeface="Helvetica Neue"/>
                <a:cs typeface="Helvetica Neue"/>
              </a:rPr>
              <a:t>Amazon CloudWatch</a:t>
            </a:r>
          </a:p>
        </p:txBody>
      </p:sp>
      <p:pic>
        <p:nvPicPr>
          <p:cNvPr id="70" name="Picture 69" descr="CloudSearc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4458" y="5020946"/>
            <a:ext cx="565285" cy="565285"/>
          </a:xfrm>
          <a:prstGeom prst="rect">
            <a:avLst/>
          </a:prstGeom>
        </p:spPr>
      </p:pic>
      <p:sp>
        <p:nvSpPr>
          <p:cNvPr id="71" name="TextBox 70"/>
          <p:cNvSpPr txBox="1"/>
          <p:nvPr/>
        </p:nvSpPr>
        <p:spPr>
          <a:xfrm>
            <a:off x="6585915" y="5608954"/>
            <a:ext cx="1143624" cy="410241"/>
          </a:xfrm>
          <a:prstGeom prst="rect">
            <a:avLst/>
          </a:prstGeom>
          <a:noFill/>
        </p:spPr>
        <p:txBody>
          <a:bodyPr wrap="square" lIns="0" tIns="0" rIns="0" bIns="0" rtlCol="0">
            <a:spAutoFit/>
          </a:bodyPr>
          <a:lstStyle/>
          <a:p>
            <a:pPr algn="ctr"/>
            <a:r>
              <a:rPr lang="en-US" sz="1333" dirty="0">
                <a:latin typeface="Helvetica Neue"/>
                <a:cs typeface="Helvetica Neue"/>
              </a:rPr>
              <a:t>Amazon </a:t>
            </a:r>
            <a:r>
              <a:rPr lang="en-US" sz="1333" dirty="0" err="1">
                <a:latin typeface="Helvetica Neue"/>
                <a:cs typeface="Helvetica Neue"/>
              </a:rPr>
              <a:t>CloudSearch</a:t>
            </a:r>
            <a:endParaRPr lang="en-US" sz="1333" dirty="0">
              <a:latin typeface="Helvetica Neue"/>
              <a:cs typeface="Helvetica Neue"/>
            </a:endParaRPr>
          </a:p>
        </p:txBody>
      </p:sp>
      <p:pic>
        <p:nvPicPr>
          <p:cNvPr id="72" name="Picture 71" descr="Dynamo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75230" y="2880386"/>
            <a:ext cx="544153" cy="544153"/>
          </a:xfrm>
          <a:prstGeom prst="rect">
            <a:avLst/>
          </a:prstGeom>
        </p:spPr>
      </p:pic>
      <p:sp>
        <p:nvSpPr>
          <p:cNvPr id="73" name="TextBox 72"/>
          <p:cNvSpPr txBox="1"/>
          <p:nvPr/>
        </p:nvSpPr>
        <p:spPr>
          <a:xfrm>
            <a:off x="8925753" y="3508758"/>
            <a:ext cx="1129435" cy="410241"/>
          </a:xfrm>
          <a:prstGeom prst="rect">
            <a:avLst/>
          </a:prstGeom>
          <a:noFill/>
        </p:spPr>
        <p:txBody>
          <a:bodyPr wrap="square" lIns="0" tIns="0" rIns="0" bIns="0" rtlCol="0">
            <a:spAutoFit/>
          </a:bodyPr>
          <a:lstStyle/>
          <a:p>
            <a:pPr algn="ctr"/>
            <a:r>
              <a:rPr lang="en-US" sz="1333" dirty="0">
                <a:latin typeface="Helvetica Neue"/>
                <a:cs typeface="Helvetica Neue"/>
              </a:rPr>
              <a:t>Amazon </a:t>
            </a:r>
            <a:r>
              <a:rPr lang="en-US" sz="1333" dirty="0" err="1">
                <a:latin typeface="Helvetica Neue"/>
                <a:cs typeface="Helvetica Neue"/>
              </a:rPr>
              <a:t>DynamoDB</a:t>
            </a:r>
            <a:endParaRPr lang="en-US" sz="1333" dirty="0">
              <a:latin typeface="Helvetica Neue"/>
              <a:cs typeface="Helvetica Neue"/>
            </a:endParaRPr>
          </a:p>
        </p:txBody>
      </p:sp>
      <p:pic>
        <p:nvPicPr>
          <p:cNvPr id="74" name="Picture 73" descr="EC2.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83347" y="4035733"/>
            <a:ext cx="528399" cy="528399"/>
          </a:xfrm>
          <a:prstGeom prst="rect">
            <a:avLst/>
          </a:prstGeom>
        </p:spPr>
      </p:pic>
      <p:sp>
        <p:nvSpPr>
          <p:cNvPr id="75" name="TextBox 74"/>
          <p:cNvSpPr txBox="1"/>
          <p:nvPr/>
        </p:nvSpPr>
        <p:spPr>
          <a:xfrm>
            <a:off x="2602759" y="4638485"/>
            <a:ext cx="1115608" cy="205121"/>
          </a:xfrm>
          <a:prstGeom prst="rect">
            <a:avLst/>
          </a:prstGeom>
          <a:noFill/>
        </p:spPr>
        <p:txBody>
          <a:bodyPr wrap="square" lIns="0" tIns="0" rIns="0" bIns="0" rtlCol="0">
            <a:spAutoFit/>
          </a:bodyPr>
          <a:lstStyle/>
          <a:p>
            <a:pPr algn="ctr"/>
            <a:r>
              <a:rPr lang="en-US" sz="1333" dirty="0">
                <a:latin typeface="Helvetica Neue"/>
                <a:cs typeface="Helvetica Neue"/>
              </a:rPr>
              <a:t>Amazon EC2</a:t>
            </a:r>
          </a:p>
        </p:txBody>
      </p:sp>
      <p:pic>
        <p:nvPicPr>
          <p:cNvPr id="76" name="Picture 75" descr="ElasticCach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53686" y="4995370"/>
            <a:ext cx="605693" cy="605693"/>
          </a:xfrm>
          <a:prstGeom prst="rect">
            <a:avLst/>
          </a:prstGeom>
        </p:spPr>
      </p:pic>
      <p:sp>
        <p:nvSpPr>
          <p:cNvPr id="77" name="TextBox 76"/>
          <p:cNvSpPr txBox="1"/>
          <p:nvPr/>
        </p:nvSpPr>
        <p:spPr>
          <a:xfrm>
            <a:off x="10325675" y="5608954"/>
            <a:ext cx="952328" cy="410241"/>
          </a:xfrm>
          <a:prstGeom prst="rect">
            <a:avLst/>
          </a:prstGeom>
          <a:noFill/>
        </p:spPr>
        <p:txBody>
          <a:bodyPr wrap="square" lIns="0" tIns="0" rIns="0" bIns="0" rtlCol="0">
            <a:spAutoFit/>
          </a:bodyPr>
          <a:lstStyle/>
          <a:p>
            <a:pPr algn="ctr"/>
            <a:r>
              <a:rPr lang="en-US" sz="1333" dirty="0">
                <a:latin typeface="Helvetica Neue"/>
                <a:cs typeface="Helvetica Neue"/>
              </a:rPr>
              <a:t>Amazon </a:t>
            </a:r>
            <a:r>
              <a:rPr lang="en-US" sz="1333" dirty="0" err="1">
                <a:latin typeface="Helvetica Neue"/>
                <a:cs typeface="Helvetica Neue"/>
              </a:rPr>
              <a:t>ElastiCache</a:t>
            </a:r>
            <a:endParaRPr lang="en-US" sz="1333" dirty="0">
              <a:latin typeface="Helvetica Neue"/>
              <a:cs typeface="Helvetica Neue"/>
            </a:endParaRPr>
          </a:p>
        </p:txBody>
      </p:sp>
      <p:pic>
        <p:nvPicPr>
          <p:cNvPr id="78" name="Picture 77" descr="Amazon-Elastic-Block-Storag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23250" y="5067918"/>
            <a:ext cx="533871" cy="533871"/>
          </a:xfrm>
          <a:prstGeom prst="rect">
            <a:avLst/>
          </a:prstGeom>
        </p:spPr>
      </p:pic>
      <p:sp>
        <p:nvSpPr>
          <p:cNvPr id="79" name="TextBox 103"/>
          <p:cNvSpPr txBox="1">
            <a:spLocks noChangeArrowheads="1"/>
          </p:cNvSpPr>
          <p:nvPr/>
        </p:nvSpPr>
        <p:spPr bwMode="auto">
          <a:xfrm>
            <a:off x="1391076" y="5648767"/>
            <a:ext cx="1052352" cy="205121"/>
          </a:xfrm>
          <a:prstGeom prst="rect">
            <a:avLst/>
          </a:prstGeom>
          <a:noFill/>
          <a:ln w="9525">
            <a:noFill/>
            <a:miter lim="800000"/>
            <a:headEnd/>
            <a:tailEnd/>
          </a:ln>
        </p:spPr>
        <p:txBody>
          <a:bodyPr wrap="square" lIns="0" tIns="0" rIns="0" bIns="0">
            <a:spAutoFit/>
          </a:bodyPr>
          <a:lstStyle/>
          <a:p>
            <a:pPr algn="ctr"/>
            <a:r>
              <a:rPr lang="en-US" sz="1333" dirty="0">
                <a:latin typeface="Helvetica Neue"/>
                <a:ea typeface="Verdana" pitchFamily="34" charset="0"/>
                <a:cs typeface="Helvetica Neue"/>
              </a:rPr>
              <a:t>Amazon EBS</a:t>
            </a:r>
          </a:p>
        </p:txBody>
      </p:sp>
      <p:sp>
        <p:nvSpPr>
          <p:cNvPr id="81" name="TextBox 39"/>
          <p:cNvSpPr txBox="1">
            <a:spLocks noChangeArrowheads="1"/>
          </p:cNvSpPr>
          <p:nvPr/>
        </p:nvSpPr>
        <p:spPr bwMode="auto">
          <a:xfrm>
            <a:off x="5125451" y="3493667"/>
            <a:ext cx="1263651" cy="410241"/>
          </a:xfrm>
          <a:prstGeom prst="rect">
            <a:avLst/>
          </a:prstGeom>
          <a:noFill/>
          <a:ln w="9525">
            <a:noFill/>
            <a:miter lim="800000"/>
            <a:headEnd/>
            <a:tailEnd/>
          </a:ln>
        </p:spPr>
        <p:txBody>
          <a:bodyPr lIns="0" tIns="0" rIns="0" bIns="0">
            <a:spAutoFit/>
          </a:bodyPr>
          <a:lstStyle/>
          <a:p>
            <a:pPr algn="ctr"/>
            <a:r>
              <a:rPr lang="en-US" sz="1333" dirty="0">
                <a:latin typeface="Helvetica Neue"/>
                <a:ea typeface="Verdana" pitchFamily="34" charset="0"/>
                <a:cs typeface="Helvetica Neue"/>
              </a:rPr>
              <a:t>Elastic Load</a:t>
            </a:r>
          </a:p>
          <a:p>
            <a:pPr algn="ctr"/>
            <a:r>
              <a:rPr lang="en-US" sz="1333" dirty="0">
                <a:latin typeface="Helvetica Neue"/>
                <a:ea typeface="Verdana" pitchFamily="34" charset="0"/>
                <a:cs typeface="Helvetica Neue"/>
              </a:rPr>
              <a:t>Balancing</a:t>
            </a:r>
          </a:p>
        </p:txBody>
      </p:sp>
      <p:pic>
        <p:nvPicPr>
          <p:cNvPr id="82" name="Picture 81" descr="Elastic-MapReduce-EM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99728" y="5013955"/>
            <a:ext cx="591845" cy="591845"/>
          </a:xfrm>
          <a:prstGeom prst="rect">
            <a:avLst/>
          </a:prstGeom>
        </p:spPr>
      </p:pic>
      <p:sp>
        <p:nvSpPr>
          <p:cNvPr id="83" name="TextBox 82"/>
          <p:cNvSpPr txBox="1"/>
          <p:nvPr/>
        </p:nvSpPr>
        <p:spPr>
          <a:xfrm>
            <a:off x="5247684" y="5634249"/>
            <a:ext cx="1137547" cy="205121"/>
          </a:xfrm>
          <a:prstGeom prst="rect">
            <a:avLst/>
          </a:prstGeom>
          <a:noFill/>
        </p:spPr>
        <p:txBody>
          <a:bodyPr wrap="square" lIns="0" tIns="0" rIns="0" bIns="0" rtlCol="0">
            <a:spAutoFit/>
          </a:bodyPr>
          <a:lstStyle/>
          <a:p>
            <a:pPr algn="ctr"/>
            <a:r>
              <a:rPr lang="en-US" sz="1333" dirty="0">
                <a:latin typeface="Helvetica Neue"/>
                <a:cs typeface="Helvetica Neue"/>
              </a:rPr>
              <a:t>Amazon EMR</a:t>
            </a:r>
          </a:p>
        </p:txBody>
      </p:sp>
      <p:sp>
        <p:nvSpPr>
          <p:cNvPr id="84" name="TextBox 83"/>
          <p:cNvSpPr txBox="1"/>
          <p:nvPr/>
        </p:nvSpPr>
        <p:spPr>
          <a:xfrm>
            <a:off x="3650672" y="4634461"/>
            <a:ext cx="1583552" cy="205121"/>
          </a:xfrm>
          <a:prstGeom prst="rect">
            <a:avLst/>
          </a:prstGeom>
          <a:noFill/>
        </p:spPr>
        <p:txBody>
          <a:bodyPr wrap="square" lIns="0" tIns="0" rIns="0" bIns="0" rtlCol="0">
            <a:spAutoFit/>
          </a:bodyPr>
          <a:lstStyle/>
          <a:p>
            <a:pPr algn="ctr"/>
            <a:r>
              <a:rPr lang="en-US" sz="1333" dirty="0">
                <a:latin typeface="Helvetica Neue"/>
                <a:cs typeface="Helvetica Neue"/>
              </a:rPr>
              <a:t>Amazon Kinesis</a:t>
            </a:r>
          </a:p>
        </p:txBody>
      </p:sp>
      <p:pic>
        <p:nvPicPr>
          <p:cNvPr id="85" name="Picture 84" descr="Kinesis.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68696" y="3981963"/>
            <a:ext cx="468769" cy="562523"/>
          </a:xfrm>
          <a:prstGeom prst="rect">
            <a:avLst/>
          </a:prstGeom>
        </p:spPr>
      </p:pic>
      <p:pic>
        <p:nvPicPr>
          <p:cNvPr id="86" name="Picture 8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8563" y="3910850"/>
            <a:ext cx="717428" cy="717428"/>
          </a:xfrm>
          <a:prstGeom prst="rect">
            <a:avLst/>
          </a:prstGeom>
        </p:spPr>
      </p:pic>
      <p:sp>
        <p:nvSpPr>
          <p:cNvPr id="87" name="TextBox 86"/>
          <p:cNvSpPr txBox="1"/>
          <p:nvPr/>
        </p:nvSpPr>
        <p:spPr>
          <a:xfrm>
            <a:off x="6483824" y="4628278"/>
            <a:ext cx="1353440" cy="410241"/>
          </a:xfrm>
          <a:prstGeom prst="rect">
            <a:avLst/>
          </a:prstGeom>
          <a:noFill/>
        </p:spPr>
        <p:txBody>
          <a:bodyPr wrap="square" lIns="0" tIns="0" rIns="0" bIns="0" rtlCol="0">
            <a:spAutoFit/>
          </a:bodyPr>
          <a:lstStyle/>
          <a:p>
            <a:pPr algn="ctr"/>
            <a:r>
              <a:rPr lang="en-US" sz="1333" dirty="0">
                <a:latin typeface="Helvetica Neue"/>
                <a:cs typeface="Helvetica Neue"/>
              </a:rPr>
              <a:t>Amazon EC2 Container Service</a:t>
            </a:r>
          </a:p>
        </p:txBody>
      </p:sp>
      <p:sp>
        <p:nvSpPr>
          <p:cNvPr id="88" name="TextBox 87"/>
          <p:cNvSpPr txBox="1"/>
          <p:nvPr/>
        </p:nvSpPr>
        <p:spPr>
          <a:xfrm>
            <a:off x="10148656" y="3500285"/>
            <a:ext cx="1289939" cy="205121"/>
          </a:xfrm>
          <a:prstGeom prst="rect">
            <a:avLst/>
          </a:prstGeom>
          <a:noFill/>
        </p:spPr>
        <p:txBody>
          <a:bodyPr wrap="square" lIns="0" tIns="0" rIns="0" bIns="0" rtlCol="0">
            <a:spAutoFit/>
          </a:bodyPr>
          <a:lstStyle/>
          <a:p>
            <a:pPr algn="ctr"/>
            <a:r>
              <a:rPr lang="en-US" sz="1333" dirty="0">
                <a:latin typeface="Helvetica Neue"/>
                <a:cs typeface="Helvetica Neue"/>
              </a:rPr>
              <a:t>AWS OpsWorks</a:t>
            </a:r>
          </a:p>
        </p:txBody>
      </p:sp>
      <p:pic>
        <p:nvPicPr>
          <p:cNvPr id="89" name="Picture 88" descr="OpsWorks.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99902" y="2811854"/>
            <a:ext cx="643180" cy="643180"/>
          </a:xfrm>
          <a:prstGeom prst="rect">
            <a:avLst/>
          </a:prstGeom>
        </p:spPr>
      </p:pic>
      <p:pic>
        <p:nvPicPr>
          <p:cNvPr id="90" name="Picture 8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14456" y="2937977"/>
            <a:ext cx="517057" cy="517057"/>
          </a:xfrm>
          <a:prstGeom prst="rect">
            <a:avLst/>
          </a:prstGeom>
        </p:spPr>
      </p:pic>
      <p:pic>
        <p:nvPicPr>
          <p:cNvPr id="91" name="Picture 90" descr="RedShift.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13828" y="4995369"/>
            <a:ext cx="615160" cy="615160"/>
          </a:xfrm>
          <a:prstGeom prst="rect">
            <a:avLst/>
          </a:prstGeom>
        </p:spPr>
      </p:pic>
      <p:sp>
        <p:nvSpPr>
          <p:cNvPr id="92" name="TextBox 91"/>
          <p:cNvSpPr txBox="1"/>
          <p:nvPr/>
        </p:nvSpPr>
        <p:spPr>
          <a:xfrm>
            <a:off x="8913335" y="5604549"/>
            <a:ext cx="1373787" cy="205121"/>
          </a:xfrm>
          <a:prstGeom prst="rect">
            <a:avLst/>
          </a:prstGeom>
          <a:noFill/>
        </p:spPr>
        <p:txBody>
          <a:bodyPr wrap="square" lIns="0" tIns="0" rIns="0" bIns="0" rtlCol="0">
            <a:spAutoFit/>
          </a:bodyPr>
          <a:lstStyle/>
          <a:p>
            <a:pPr algn="ctr"/>
            <a:r>
              <a:rPr lang="en-US" sz="1333" dirty="0">
                <a:latin typeface="Helvetica Neue"/>
                <a:cs typeface="Helvetica Neue"/>
              </a:rPr>
              <a:t>Amazon Redshift</a:t>
            </a:r>
          </a:p>
        </p:txBody>
      </p:sp>
      <p:pic>
        <p:nvPicPr>
          <p:cNvPr id="93" name="Picture 92" descr="RDS.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235745" y="3945737"/>
            <a:ext cx="569737" cy="569737"/>
          </a:xfrm>
          <a:prstGeom prst="rect">
            <a:avLst/>
          </a:prstGeom>
        </p:spPr>
      </p:pic>
      <p:sp>
        <p:nvSpPr>
          <p:cNvPr id="94" name="TextBox 93"/>
          <p:cNvSpPr txBox="1"/>
          <p:nvPr/>
        </p:nvSpPr>
        <p:spPr>
          <a:xfrm>
            <a:off x="8952545" y="4619027"/>
            <a:ext cx="1136136" cy="205121"/>
          </a:xfrm>
          <a:prstGeom prst="rect">
            <a:avLst/>
          </a:prstGeom>
          <a:noFill/>
        </p:spPr>
        <p:txBody>
          <a:bodyPr wrap="square" lIns="0" tIns="0" rIns="0" bIns="0" rtlCol="0">
            <a:spAutoFit/>
          </a:bodyPr>
          <a:lstStyle/>
          <a:p>
            <a:pPr algn="ctr"/>
            <a:r>
              <a:rPr lang="en-US" sz="1333" dirty="0">
                <a:latin typeface="Helvetica Neue"/>
                <a:cs typeface="Helvetica Neue"/>
              </a:rPr>
              <a:t>Amazon RDS</a:t>
            </a:r>
          </a:p>
        </p:txBody>
      </p:sp>
      <p:pic>
        <p:nvPicPr>
          <p:cNvPr id="95" name="Picture 94" descr="Route-53.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47549" y="5036323"/>
            <a:ext cx="562580" cy="562580"/>
          </a:xfrm>
          <a:prstGeom prst="rect">
            <a:avLst/>
          </a:prstGeom>
        </p:spPr>
      </p:pic>
      <p:sp>
        <p:nvSpPr>
          <p:cNvPr id="96" name="TextBox 95"/>
          <p:cNvSpPr txBox="1"/>
          <p:nvPr/>
        </p:nvSpPr>
        <p:spPr>
          <a:xfrm>
            <a:off x="4012944" y="5645252"/>
            <a:ext cx="859008" cy="410241"/>
          </a:xfrm>
          <a:prstGeom prst="rect">
            <a:avLst/>
          </a:prstGeom>
          <a:noFill/>
        </p:spPr>
        <p:txBody>
          <a:bodyPr wrap="square" lIns="0" tIns="0" rIns="0" bIns="0" rtlCol="0">
            <a:spAutoFit/>
          </a:bodyPr>
          <a:lstStyle/>
          <a:p>
            <a:pPr algn="ctr"/>
            <a:r>
              <a:rPr lang="en-US" sz="1333" dirty="0">
                <a:latin typeface="Helvetica Neue"/>
                <a:cs typeface="Helvetica Neue"/>
              </a:rPr>
              <a:t>Amazon Route 53</a:t>
            </a:r>
          </a:p>
        </p:txBody>
      </p:sp>
      <p:sp>
        <p:nvSpPr>
          <p:cNvPr id="98" name="TextBox 97"/>
          <p:cNvSpPr txBox="1"/>
          <p:nvPr/>
        </p:nvSpPr>
        <p:spPr>
          <a:xfrm>
            <a:off x="7792284" y="5617178"/>
            <a:ext cx="1114723" cy="205121"/>
          </a:xfrm>
          <a:prstGeom prst="rect">
            <a:avLst/>
          </a:prstGeom>
          <a:noFill/>
        </p:spPr>
        <p:txBody>
          <a:bodyPr wrap="square" lIns="0" tIns="0" rIns="0" bIns="0" rtlCol="0">
            <a:spAutoFit/>
          </a:bodyPr>
          <a:lstStyle/>
          <a:p>
            <a:pPr algn="ctr"/>
            <a:r>
              <a:rPr lang="en-US" sz="1333" dirty="0">
                <a:latin typeface="Helvetica Neue"/>
                <a:cs typeface="Helvetica Neue"/>
              </a:rPr>
              <a:t>Amazon SNS</a:t>
            </a:r>
          </a:p>
        </p:txBody>
      </p:sp>
      <p:pic>
        <p:nvPicPr>
          <p:cNvPr id="99" name="Picture 98" descr="SQS.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952526" y="3981964"/>
            <a:ext cx="604233" cy="604233"/>
          </a:xfrm>
          <a:prstGeom prst="rect">
            <a:avLst/>
          </a:prstGeom>
        </p:spPr>
      </p:pic>
      <p:sp>
        <p:nvSpPr>
          <p:cNvPr id="100" name="TextBox 99"/>
          <p:cNvSpPr txBox="1"/>
          <p:nvPr/>
        </p:nvSpPr>
        <p:spPr>
          <a:xfrm>
            <a:off x="7872913" y="4625954"/>
            <a:ext cx="865521" cy="410241"/>
          </a:xfrm>
          <a:prstGeom prst="rect">
            <a:avLst/>
          </a:prstGeom>
          <a:noFill/>
        </p:spPr>
        <p:txBody>
          <a:bodyPr wrap="square" lIns="0" tIns="0" rIns="0" bIns="0" rtlCol="0">
            <a:spAutoFit/>
          </a:bodyPr>
          <a:lstStyle/>
          <a:p>
            <a:pPr algn="ctr"/>
            <a:r>
              <a:rPr lang="en-US" sz="1333" dirty="0">
                <a:latin typeface="Helvetica Neue"/>
                <a:cs typeface="Helvetica Neue"/>
              </a:rPr>
              <a:t>Amazon SQS</a:t>
            </a:r>
          </a:p>
        </p:txBody>
      </p:sp>
      <p:pic>
        <p:nvPicPr>
          <p:cNvPr id="102" name="Picture 101" descr="SWF.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915156" y="2880385"/>
            <a:ext cx="678977" cy="646507"/>
          </a:xfrm>
          <a:prstGeom prst="rect">
            <a:avLst/>
          </a:prstGeom>
        </p:spPr>
      </p:pic>
      <p:sp>
        <p:nvSpPr>
          <p:cNvPr id="103" name="TextBox 102"/>
          <p:cNvSpPr txBox="1"/>
          <p:nvPr/>
        </p:nvSpPr>
        <p:spPr>
          <a:xfrm>
            <a:off x="7850675" y="3498649"/>
            <a:ext cx="870771" cy="410241"/>
          </a:xfrm>
          <a:prstGeom prst="rect">
            <a:avLst/>
          </a:prstGeom>
          <a:noFill/>
        </p:spPr>
        <p:txBody>
          <a:bodyPr wrap="square" lIns="0" tIns="0" rIns="0" bIns="0" rtlCol="0">
            <a:spAutoFit/>
          </a:bodyPr>
          <a:lstStyle/>
          <a:p>
            <a:pPr algn="ctr"/>
            <a:r>
              <a:rPr lang="en-US" sz="1333" dirty="0">
                <a:latin typeface="Helvetica Neue"/>
                <a:cs typeface="Helvetica Neue"/>
              </a:rPr>
              <a:t>Amazon SWF</a:t>
            </a:r>
          </a:p>
        </p:txBody>
      </p:sp>
      <p:pic>
        <p:nvPicPr>
          <p:cNvPr id="104" name="Picture 103" descr="S3.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876781" y="2914107"/>
            <a:ext cx="552403" cy="552403"/>
          </a:xfrm>
          <a:prstGeom prst="rect">
            <a:avLst/>
          </a:prstGeom>
        </p:spPr>
      </p:pic>
      <p:sp>
        <p:nvSpPr>
          <p:cNvPr id="105" name="TextBox 104"/>
          <p:cNvSpPr txBox="1"/>
          <p:nvPr/>
        </p:nvSpPr>
        <p:spPr>
          <a:xfrm>
            <a:off x="2667149" y="3497693"/>
            <a:ext cx="960795" cy="205121"/>
          </a:xfrm>
          <a:prstGeom prst="rect">
            <a:avLst/>
          </a:prstGeom>
          <a:noFill/>
        </p:spPr>
        <p:txBody>
          <a:bodyPr wrap="square" lIns="0" tIns="0" rIns="0" bIns="0" rtlCol="0">
            <a:spAutoFit/>
          </a:bodyPr>
          <a:lstStyle/>
          <a:p>
            <a:pPr algn="ctr"/>
            <a:r>
              <a:rPr lang="en-US" sz="1333" dirty="0">
                <a:latin typeface="Helvetica Neue"/>
                <a:cs typeface="Helvetica Neue"/>
              </a:rPr>
              <a:t>Amazon S3</a:t>
            </a:r>
          </a:p>
        </p:txBody>
      </p:sp>
      <p:pic>
        <p:nvPicPr>
          <p:cNvPr id="106" name="Picture 105" descr="Storage-Gateway.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71250" y="2880386"/>
            <a:ext cx="627156" cy="627156"/>
          </a:xfrm>
          <a:prstGeom prst="rect">
            <a:avLst/>
          </a:prstGeom>
        </p:spPr>
      </p:pic>
      <p:sp>
        <p:nvSpPr>
          <p:cNvPr id="107" name="TextBox 106"/>
          <p:cNvSpPr txBox="1"/>
          <p:nvPr/>
        </p:nvSpPr>
        <p:spPr>
          <a:xfrm>
            <a:off x="1119186" y="3487766"/>
            <a:ext cx="1624956" cy="410241"/>
          </a:xfrm>
          <a:prstGeom prst="rect">
            <a:avLst/>
          </a:prstGeom>
          <a:noFill/>
        </p:spPr>
        <p:txBody>
          <a:bodyPr wrap="square" lIns="0" tIns="0" rIns="0" bIns="0" rtlCol="0">
            <a:spAutoFit/>
          </a:bodyPr>
          <a:lstStyle/>
          <a:p>
            <a:pPr algn="ctr"/>
            <a:r>
              <a:rPr lang="en-US" sz="1333" dirty="0">
                <a:latin typeface="Helvetica Neue"/>
                <a:cs typeface="Helvetica Neue"/>
              </a:rPr>
              <a:t>AWS Storage Gateway</a:t>
            </a:r>
          </a:p>
        </p:txBody>
      </p:sp>
      <p:pic>
        <p:nvPicPr>
          <p:cNvPr id="108" name="Picture 107"/>
          <p:cNvPicPr>
            <a:picLocks noChangeAspect="1"/>
          </p:cNvPicPr>
          <p:nvPr/>
        </p:nvPicPr>
        <p:blipFill>
          <a:blip r:embed="rId24"/>
          <a:stretch>
            <a:fillRect/>
          </a:stretch>
        </p:blipFill>
        <p:spPr>
          <a:xfrm>
            <a:off x="6831166" y="2967561"/>
            <a:ext cx="442935" cy="505100"/>
          </a:xfrm>
          <a:prstGeom prst="rect">
            <a:avLst/>
          </a:prstGeom>
        </p:spPr>
      </p:pic>
      <p:sp>
        <p:nvSpPr>
          <p:cNvPr id="109" name="TextBox 108"/>
          <p:cNvSpPr txBox="1"/>
          <p:nvPr/>
        </p:nvSpPr>
        <p:spPr>
          <a:xfrm>
            <a:off x="6540729" y="3487768"/>
            <a:ext cx="1137547" cy="410241"/>
          </a:xfrm>
          <a:prstGeom prst="rect">
            <a:avLst/>
          </a:prstGeom>
          <a:noFill/>
        </p:spPr>
        <p:txBody>
          <a:bodyPr wrap="square" lIns="0" tIns="0" rIns="0" bIns="0" rtlCol="0">
            <a:spAutoFit/>
          </a:bodyPr>
          <a:lstStyle/>
          <a:p>
            <a:pPr algn="ctr"/>
            <a:r>
              <a:rPr lang="en-US" sz="1333" dirty="0">
                <a:latin typeface="Helvetica Neue"/>
                <a:cs typeface="Helvetica Neue"/>
              </a:rPr>
              <a:t>Amazon WorkSpaces</a:t>
            </a:r>
          </a:p>
        </p:txBody>
      </p:sp>
      <p:sp>
        <p:nvSpPr>
          <p:cNvPr id="110" name="TextBox 109"/>
          <p:cNvSpPr txBox="1"/>
          <p:nvPr/>
        </p:nvSpPr>
        <p:spPr>
          <a:xfrm>
            <a:off x="3709111" y="3487768"/>
            <a:ext cx="1344608" cy="410241"/>
          </a:xfrm>
          <a:prstGeom prst="rect">
            <a:avLst/>
          </a:prstGeom>
          <a:noFill/>
        </p:spPr>
        <p:txBody>
          <a:bodyPr wrap="square" lIns="0" tIns="0" rIns="0" bIns="0" rtlCol="0">
            <a:spAutoFit/>
          </a:bodyPr>
          <a:lstStyle/>
          <a:p>
            <a:pPr algn="ctr"/>
            <a:r>
              <a:rPr lang="en-US" sz="1333" dirty="0">
                <a:latin typeface="Helvetica Neue"/>
                <a:cs typeface="Helvetica Neue"/>
              </a:rPr>
              <a:t>Amazon Machine Learning</a:t>
            </a:r>
          </a:p>
        </p:txBody>
      </p:sp>
      <p:cxnSp>
        <p:nvCxnSpPr>
          <p:cNvPr id="111" name="Straight Arrow Connector 110"/>
          <p:cNvCxnSpPr/>
          <p:nvPr/>
        </p:nvCxnSpPr>
        <p:spPr>
          <a:xfrm>
            <a:off x="5785400" y="1934755"/>
            <a:ext cx="5800" cy="7068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12" name="Picture 111"/>
          <p:cNvPicPr>
            <a:picLocks noChangeAspect="1"/>
          </p:cNvPicPr>
          <p:nvPr/>
        </p:nvPicPr>
        <p:blipFill>
          <a:blip r:embed="rId25"/>
          <a:stretch>
            <a:fillRect/>
          </a:stretch>
        </p:blipFill>
        <p:spPr>
          <a:xfrm>
            <a:off x="6788874" y="3898136"/>
            <a:ext cx="715509" cy="748533"/>
          </a:xfrm>
          <a:prstGeom prst="rect">
            <a:avLst/>
          </a:prstGeom>
        </p:spPr>
      </p:pic>
      <p:sp>
        <p:nvSpPr>
          <p:cNvPr id="113" name="TextBox 112"/>
          <p:cNvSpPr txBox="1"/>
          <p:nvPr/>
        </p:nvSpPr>
        <p:spPr>
          <a:xfrm>
            <a:off x="5139737" y="4645099"/>
            <a:ext cx="1353440" cy="205121"/>
          </a:xfrm>
          <a:prstGeom prst="rect">
            <a:avLst/>
          </a:prstGeom>
          <a:noFill/>
        </p:spPr>
        <p:txBody>
          <a:bodyPr wrap="square" lIns="0" tIns="0" rIns="0" bIns="0" rtlCol="0">
            <a:spAutoFit/>
          </a:bodyPr>
          <a:lstStyle/>
          <a:p>
            <a:pPr algn="ctr"/>
            <a:r>
              <a:rPr lang="en-US" sz="1333" dirty="0">
                <a:latin typeface="Helvetica Neue"/>
                <a:cs typeface="Helvetica Neue"/>
              </a:rPr>
              <a:t>AWS Lambda</a:t>
            </a:r>
          </a:p>
        </p:txBody>
      </p:sp>
      <p:pic>
        <p:nvPicPr>
          <p:cNvPr id="114" name="Picture 11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458832" y="2878509"/>
            <a:ext cx="500800" cy="600960"/>
          </a:xfrm>
          <a:prstGeom prst="rect">
            <a:avLst/>
          </a:prstGeom>
        </p:spPr>
      </p:pic>
      <p:pic>
        <p:nvPicPr>
          <p:cNvPr id="115" name="Picture 11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058025" y="5054634"/>
            <a:ext cx="498735" cy="498735"/>
          </a:xfrm>
          <a:prstGeom prst="rect">
            <a:avLst/>
          </a:prstGeom>
        </p:spPr>
      </p:pic>
      <p:pic>
        <p:nvPicPr>
          <p:cNvPr id="116" name="Picture 11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453686" y="3905637"/>
            <a:ext cx="524769" cy="638849"/>
          </a:xfrm>
          <a:prstGeom prst="rect">
            <a:avLst/>
          </a:prstGeom>
        </p:spPr>
      </p:pic>
      <p:sp>
        <p:nvSpPr>
          <p:cNvPr id="117" name="TextBox 116"/>
          <p:cNvSpPr txBox="1"/>
          <p:nvPr/>
        </p:nvSpPr>
        <p:spPr>
          <a:xfrm>
            <a:off x="10201905" y="4635537"/>
            <a:ext cx="1136136" cy="205121"/>
          </a:xfrm>
          <a:prstGeom prst="rect">
            <a:avLst/>
          </a:prstGeom>
          <a:noFill/>
        </p:spPr>
        <p:txBody>
          <a:bodyPr wrap="square" lIns="0" tIns="0" rIns="0" bIns="0" rtlCol="0">
            <a:spAutoFit/>
          </a:bodyPr>
          <a:lstStyle/>
          <a:p>
            <a:pPr algn="ctr"/>
            <a:r>
              <a:rPr lang="en-US" sz="1333" dirty="0">
                <a:latin typeface="Helvetica Neue"/>
                <a:cs typeface="Helvetica Neue"/>
              </a:rPr>
              <a:t>AWS WAF</a:t>
            </a:r>
          </a:p>
        </p:txBody>
      </p:sp>
      <p:pic>
        <p:nvPicPr>
          <p:cNvPr id="59" name="Picture 2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81104" y="757296"/>
            <a:ext cx="808592" cy="909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8842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Module 6 Appendix</a:t>
            </a:r>
            <a:br>
              <a:rPr lang="en-US"/>
            </a:br>
            <a:r>
              <a:rPr lang="en-US"/>
              <a:t>Course Wrap-Up</a:t>
            </a:r>
            <a:endParaRPr lang="en-US" dirty="0"/>
          </a:p>
        </p:txBody>
      </p:sp>
    </p:spTree>
    <p:extLst>
      <p:ext uri="{BB962C8B-B14F-4D97-AF65-F5344CB8AC3E}">
        <p14:creationId xmlns:p14="http://schemas.microsoft.com/office/powerpoint/2010/main" val="2909457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Support</a:t>
            </a:r>
            <a:endParaRPr lang="en-US" dirty="0"/>
          </a:p>
        </p:txBody>
      </p:sp>
    </p:spTree>
    <p:extLst>
      <p:ext uri="{BB962C8B-B14F-4D97-AF65-F5344CB8AC3E}">
        <p14:creationId xmlns:p14="http://schemas.microsoft.com/office/powerpoint/2010/main" val="28044675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Case Severity &amp; Response Times</a:t>
            </a:r>
            <a:endParaRPr lang="en-US" dirty="0"/>
          </a:p>
        </p:txBody>
      </p:sp>
      <p:graphicFrame>
        <p:nvGraphicFramePr>
          <p:cNvPr id="3" name="Table 2"/>
          <p:cNvGraphicFramePr>
            <a:graphicFrameLocks noGrp="1"/>
          </p:cNvGraphicFramePr>
          <p:nvPr>
            <p:extLst/>
          </p:nvPr>
        </p:nvGraphicFramePr>
        <p:xfrm>
          <a:off x="554435" y="1055915"/>
          <a:ext cx="11185503" cy="2593179"/>
        </p:xfrm>
        <a:graphic>
          <a:graphicData uri="http://schemas.openxmlformats.org/drawingml/2006/table">
            <a:tbl>
              <a:tblPr firstRow="1" bandRow="1">
                <a:tableStyleId>{5C22544A-7EE6-4342-B048-85BDC9FD1C3A}</a:tableStyleId>
              </a:tblPr>
              <a:tblGrid>
                <a:gridCol w="2387276">
                  <a:extLst>
                    <a:ext uri="{9D8B030D-6E8A-4147-A177-3AD203B41FA5}">
                      <a16:colId xmlns:a16="http://schemas.microsoft.com/office/drawing/2014/main" val="20000"/>
                    </a:ext>
                  </a:extLst>
                </a:gridCol>
                <a:gridCol w="1987435">
                  <a:extLst>
                    <a:ext uri="{9D8B030D-6E8A-4147-A177-3AD203B41FA5}">
                      <a16:colId xmlns:a16="http://schemas.microsoft.com/office/drawing/2014/main" val="20001"/>
                    </a:ext>
                  </a:extLst>
                </a:gridCol>
                <a:gridCol w="1582957">
                  <a:extLst>
                    <a:ext uri="{9D8B030D-6E8A-4147-A177-3AD203B41FA5}">
                      <a16:colId xmlns:a16="http://schemas.microsoft.com/office/drawing/2014/main" val="20002"/>
                    </a:ext>
                  </a:extLst>
                </a:gridCol>
                <a:gridCol w="1730981">
                  <a:extLst>
                    <a:ext uri="{9D8B030D-6E8A-4147-A177-3AD203B41FA5}">
                      <a16:colId xmlns:a16="http://schemas.microsoft.com/office/drawing/2014/main" val="20003"/>
                    </a:ext>
                  </a:extLst>
                </a:gridCol>
                <a:gridCol w="1809093">
                  <a:extLst>
                    <a:ext uri="{9D8B030D-6E8A-4147-A177-3AD203B41FA5}">
                      <a16:colId xmlns:a16="http://schemas.microsoft.com/office/drawing/2014/main" val="20004"/>
                    </a:ext>
                  </a:extLst>
                </a:gridCol>
                <a:gridCol w="1687761">
                  <a:extLst>
                    <a:ext uri="{9D8B030D-6E8A-4147-A177-3AD203B41FA5}">
                      <a16:colId xmlns:a16="http://schemas.microsoft.com/office/drawing/2014/main" val="20005"/>
                    </a:ext>
                  </a:extLst>
                </a:gridCol>
              </a:tblGrid>
              <a:tr h="490059">
                <a:tc>
                  <a:txBody>
                    <a:bodyPr/>
                    <a:lstStyle/>
                    <a:p>
                      <a:pPr algn="ctr"/>
                      <a:endParaRPr lang="en-US" sz="1900" b="1" kern="1200" dirty="0">
                        <a:solidFill>
                          <a:schemeClr val="lt1"/>
                        </a:solidFill>
                        <a:latin typeface="+mn-lt"/>
                        <a:ea typeface="+mn-ea"/>
                        <a:cs typeface="+mn-cs"/>
                      </a:endParaRPr>
                    </a:p>
                  </a:txBody>
                  <a:tcPr marL="121920" marR="121920" marT="60960" marB="60960"/>
                </a:tc>
                <a:tc>
                  <a:txBody>
                    <a:bodyPr/>
                    <a:lstStyle/>
                    <a:p>
                      <a:pPr algn="ctr"/>
                      <a:r>
                        <a:rPr lang="en-US" sz="1900" dirty="0"/>
                        <a:t>Critical</a:t>
                      </a:r>
                    </a:p>
                  </a:txBody>
                  <a:tcPr marL="121920" marR="121920" marT="60960" marB="60960"/>
                </a:tc>
                <a:tc>
                  <a:txBody>
                    <a:bodyPr/>
                    <a:lstStyle/>
                    <a:p>
                      <a:pPr algn="ctr"/>
                      <a:r>
                        <a:rPr lang="en-US" sz="1900" dirty="0"/>
                        <a:t>Urgent</a:t>
                      </a:r>
                    </a:p>
                  </a:txBody>
                  <a:tcPr marL="121920" marR="121920" marT="60960" marB="60960"/>
                </a:tc>
                <a:tc>
                  <a:txBody>
                    <a:bodyPr/>
                    <a:lstStyle/>
                    <a:p>
                      <a:pPr algn="ctr"/>
                      <a:r>
                        <a:rPr lang="en-US" sz="1900" dirty="0"/>
                        <a:t>High</a:t>
                      </a:r>
                    </a:p>
                  </a:txBody>
                  <a:tcPr marL="121920" marR="121920" marT="60960" marB="60960"/>
                </a:tc>
                <a:tc>
                  <a:txBody>
                    <a:bodyPr/>
                    <a:lstStyle/>
                    <a:p>
                      <a:pPr algn="ctr"/>
                      <a:r>
                        <a:rPr lang="en-US" sz="1900" dirty="0"/>
                        <a:t>Normal</a:t>
                      </a:r>
                    </a:p>
                  </a:txBody>
                  <a:tcPr marL="121920" marR="121920" marT="60960" marB="60960"/>
                </a:tc>
                <a:tc>
                  <a:txBody>
                    <a:bodyPr/>
                    <a:lstStyle/>
                    <a:p>
                      <a:pPr algn="ctr"/>
                      <a:r>
                        <a:rPr lang="en-US" sz="1900" dirty="0"/>
                        <a:t>Low</a:t>
                      </a:r>
                    </a:p>
                  </a:txBody>
                  <a:tcPr marL="121920" marR="121920" marT="60960" marB="60960"/>
                </a:tc>
                <a:extLst>
                  <a:ext uri="{0D108BD9-81ED-4DB2-BD59-A6C34878D82A}">
                    <a16:rowId xmlns:a16="http://schemas.microsoft.com/office/drawing/2014/main" val="10000"/>
                  </a:ext>
                </a:extLst>
              </a:tr>
              <a:tr h="690880">
                <a:tc>
                  <a:txBody>
                    <a:bodyPr/>
                    <a:lstStyle/>
                    <a:p>
                      <a:r>
                        <a:rPr lang="en-US" sz="1900" b="1" kern="1200" dirty="0">
                          <a:solidFill>
                            <a:schemeClr val="lt1"/>
                          </a:solidFill>
                          <a:latin typeface="+mn-lt"/>
                          <a:ea typeface="+mn-ea"/>
                          <a:cs typeface="+mn-cs"/>
                        </a:rPr>
                        <a:t>Enterprise </a:t>
                      </a:r>
                      <a:r>
                        <a:rPr lang="en-US" sz="1900" b="1" kern="1200">
                          <a:solidFill>
                            <a:schemeClr val="lt1"/>
                          </a:solidFill>
                          <a:latin typeface="+mn-lt"/>
                          <a:ea typeface="+mn-ea"/>
                          <a:cs typeface="+mn-cs"/>
                        </a:rPr>
                        <a:t>Plan </a:t>
                      </a:r>
                    </a:p>
                    <a:p>
                      <a:r>
                        <a:rPr lang="en-US" sz="1900" b="1" kern="1200">
                          <a:solidFill>
                            <a:schemeClr val="lt1"/>
                          </a:solidFill>
                          <a:latin typeface="+mn-lt"/>
                          <a:ea typeface="+mn-ea"/>
                          <a:cs typeface="+mn-cs"/>
                        </a:rPr>
                        <a:t>(</a:t>
                      </a:r>
                      <a:r>
                        <a:rPr lang="en-US" sz="1900" b="1" kern="1200" dirty="0">
                          <a:solidFill>
                            <a:schemeClr val="lt1"/>
                          </a:solidFill>
                          <a:latin typeface="+mn-lt"/>
                          <a:ea typeface="+mn-ea"/>
                          <a:cs typeface="+mn-cs"/>
                        </a:rPr>
                        <a:t>24 x 7)</a:t>
                      </a:r>
                    </a:p>
                  </a:txBody>
                  <a:tcPr marL="121920" marR="121920" marT="60960" marB="60960">
                    <a:solidFill>
                      <a:schemeClr val="accent1"/>
                    </a:solidFill>
                  </a:tcPr>
                </a:tc>
                <a:tc>
                  <a:txBody>
                    <a:bodyPr/>
                    <a:lstStyle/>
                    <a:p>
                      <a:r>
                        <a:rPr lang="en-US" sz="1600" dirty="0"/>
                        <a:t>15 minutes or less</a:t>
                      </a:r>
                    </a:p>
                  </a:txBody>
                  <a:tcPr marL="121920" marR="121920" marT="60960" marB="60960"/>
                </a:tc>
                <a:tc>
                  <a:txBody>
                    <a:bodyPr/>
                    <a:lstStyle/>
                    <a:p>
                      <a:r>
                        <a:rPr lang="en-US" sz="1600" dirty="0"/>
                        <a:t>1 hour or less</a:t>
                      </a:r>
                    </a:p>
                  </a:txBody>
                  <a:tcPr marL="121920" marR="121920" marT="60960" marB="60960"/>
                </a:tc>
                <a:tc>
                  <a:txBody>
                    <a:bodyPr/>
                    <a:lstStyle/>
                    <a:p>
                      <a:r>
                        <a:rPr lang="en-US" sz="1600" dirty="0"/>
                        <a:t>4 hours</a:t>
                      </a:r>
                      <a:r>
                        <a:rPr lang="en-US" sz="1600" baseline="0" dirty="0"/>
                        <a:t> or less</a:t>
                      </a:r>
                      <a:endParaRPr lang="en-US" sz="1600" dirty="0"/>
                    </a:p>
                  </a:txBody>
                  <a:tcPr marL="121920" marR="121920" marT="60960" marB="60960"/>
                </a:tc>
                <a:tc>
                  <a:txBody>
                    <a:bodyPr/>
                    <a:lstStyle/>
                    <a:p>
                      <a:r>
                        <a:rPr lang="en-US" sz="1600" dirty="0"/>
                        <a:t>12 hours or less</a:t>
                      </a:r>
                    </a:p>
                  </a:txBody>
                  <a:tcPr marL="121920" marR="121920" marT="60960" marB="60960"/>
                </a:tc>
                <a:tc>
                  <a:txBody>
                    <a:bodyPr/>
                    <a:lstStyle/>
                    <a:p>
                      <a:r>
                        <a:rPr lang="en-US" sz="1600" dirty="0"/>
                        <a:t>24 hours or</a:t>
                      </a:r>
                      <a:r>
                        <a:rPr lang="en-US" sz="1600" baseline="0" dirty="0"/>
                        <a:t> less</a:t>
                      </a:r>
                      <a:endParaRPr lang="en-US" sz="1600" dirty="0"/>
                    </a:p>
                  </a:txBody>
                  <a:tcPr marL="121920" marR="121920" marT="60960" marB="60960"/>
                </a:tc>
                <a:extLst>
                  <a:ext uri="{0D108BD9-81ED-4DB2-BD59-A6C34878D82A}">
                    <a16:rowId xmlns:a16="http://schemas.microsoft.com/office/drawing/2014/main" val="10001"/>
                  </a:ext>
                </a:extLst>
              </a:tr>
              <a:tr h="690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b="1" kern="1200" dirty="0">
                          <a:solidFill>
                            <a:schemeClr val="lt1"/>
                          </a:solidFill>
                          <a:latin typeface="+mn-lt"/>
                          <a:ea typeface="+mn-ea"/>
                          <a:cs typeface="+mn-cs"/>
                        </a:rPr>
                        <a:t>Business Plan </a:t>
                      </a:r>
                    </a:p>
                    <a:p>
                      <a:pPr marL="0" marR="0" indent="0" algn="l" defTabSz="457200" rtl="0" eaLnBrk="1" fontAlgn="auto" latinLnBrk="0" hangingPunct="1">
                        <a:lnSpc>
                          <a:spcPct val="100000"/>
                        </a:lnSpc>
                        <a:spcBef>
                          <a:spcPts val="0"/>
                        </a:spcBef>
                        <a:spcAft>
                          <a:spcPts val="0"/>
                        </a:spcAft>
                        <a:buClrTx/>
                        <a:buSzTx/>
                        <a:buFontTx/>
                        <a:buNone/>
                        <a:tabLst/>
                        <a:defRPr/>
                      </a:pPr>
                      <a:r>
                        <a:rPr lang="en-US" sz="1900" b="1" kern="1200" dirty="0">
                          <a:solidFill>
                            <a:schemeClr val="lt1"/>
                          </a:solidFill>
                          <a:latin typeface="+mn-lt"/>
                          <a:ea typeface="+mn-ea"/>
                          <a:cs typeface="+mn-cs"/>
                        </a:rPr>
                        <a:t>(24 x 7)</a:t>
                      </a:r>
                    </a:p>
                  </a:txBody>
                  <a:tcPr marL="121920" marR="121920" marT="60960" marB="60960">
                    <a:solidFill>
                      <a:schemeClr val="accent1"/>
                    </a:solidFill>
                  </a:tcPr>
                </a:tc>
                <a:tc>
                  <a:txBody>
                    <a:bodyPr/>
                    <a:lstStyle/>
                    <a:p>
                      <a:endParaRPr lang="en-US" sz="1600" dirty="0"/>
                    </a:p>
                  </a:txBody>
                  <a:tcPr marL="121920" marR="121920" marT="60960" marB="60960"/>
                </a:tc>
                <a:tc>
                  <a:txBody>
                    <a:bodyPr/>
                    <a:lstStyle/>
                    <a:p>
                      <a:r>
                        <a:rPr lang="en-US" sz="1600" dirty="0"/>
                        <a:t>1 hour or less</a:t>
                      </a:r>
                    </a:p>
                  </a:txBody>
                  <a:tcPr marL="121920" marR="121920" marT="60960" marB="60960"/>
                </a:tc>
                <a:tc>
                  <a:txBody>
                    <a:bodyPr/>
                    <a:lstStyle/>
                    <a:p>
                      <a:r>
                        <a:rPr lang="en-US" sz="1600" dirty="0"/>
                        <a:t>4 hours or less</a:t>
                      </a:r>
                    </a:p>
                  </a:txBody>
                  <a:tcPr marL="121920" marR="121920" marT="60960" marB="60960"/>
                </a:tc>
                <a:tc>
                  <a:txBody>
                    <a:bodyPr/>
                    <a:lstStyle/>
                    <a:p>
                      <a:r>
                        <a:rPr lang="en-US" sz="1600" dirty="0"/>
                        <a:t>12 hours or less</a:t>
                      </a:r>
                    </a:p>
                  </a:txBody>
                  <a:tcPr marL="121920" marR="121920" marT="60960" marB="60960"/>
                </a:tc>
                <a:tc>
                  <a:txBody>
                    <a:bodyPr/>
                    <a:lstStyle/>
                    <a:p>
                      <a:r>
                        <a:rPr lang="en-US" sz="1600" dirty="0"/>
                        <a:t>24 hours or less</a:t>
                      </a:r>
                    </a:p>
                  </a:txBody>
                  <a:tcPr marL="121920" marR="121920" marT="60960" marB="60960"/>
                </a:tc>
                <a:extLst>
                  <a:ext uri="{0D108BD9-81ED-4DB2-BD59-A6C34878D82A}">
                    <a16:rowId xmlns:a16="http://schemas.microsoft.com/office/drawing/2014/main" val="10002"/>
                  </a:ext>
                </a:extLst>
              </a:tr>
              <a:tr h="690880">
                <a:tc>
                  <a:txBody>
                    <a:bodyPr/>
                    <a:lstStyle/>
                    <a:p>
                      <a:r>
                        <a:rPr lang="en-US" sz="1900" b="1" kern="1200" dirty="0">
                          <a:solidFill>
                            <a:schemeClr val="lt1"/>
                          </a:solidFill>
                          <a:latin typeface="+mn-lt"/>
                          <a:ea typeface="+mn-ea"/>
                          <a:cs typeface="+mn-cs"/>
                        </a:rPr>
                        <a:t>Developer Plan </a:t>
                      </a:r>
                    </a:p>
                    <a:p>
                      <a:r>
                        <a:rPr lang="en-US" sz="1900" b="1" kern="1200" dirty="0">
                          <a:solidFill>
                            <a:schemeClr val="lt1"/>
                          </a:solidFill>
                          <a:latin typeface="+mn-lt"/>
                          <a:ea typeface="+mn-ea"/>
                          <a:cs typeface="+mn-cs"/>
                        </a:rPr>
                        <a:t>(Business</a:t>
                      </a:r>
                      <a:r>
                        <a:rPr lang="en-US" sz="1900" b="1" kern="1200" baseline="0" dirty="0">
                          <a:solidFill>
                            <a:schemeClr val="lt1"/>
                          </a:solidFill>
                          <a:latin typeface="+mn-lt"/>
                          <a:ea typeface="+mn-ea"/>
                          <a:cs typeface="+mn-cs"/>
                        </a:rPr>
                        <a:t> hours)</a:t>
                      </a:r>
                      <a:endParaRPr lang="en-US" sz="1900" b="1" kern="1200" dirty="0">
                        <a:solidFill>
                          <a:schemeClr val="lt1"/>
                        </a:solidFill>
                        <a:latin typeface="+mn-lt"/>
                        <a:ea typeface="+mn-ea"/>
                        <a:cs typeface="+mn-cs"/>
                      </a:endParaRPr>
                    </a:p>
                  </a:txBody>
                  <a:tcPr marL="121920" marR="121920" marT="60960" marB="60960">
                    <a:solidFill>
                      <a:schemeClr val="accent1"/>
                    </a:solidFill>
                  </a:tcPr>
                </a:tc>
                <a:tc>
                  <a:txBody>
                    <a:bodyPr/>
                    <a:lstStyle/>
                    <a:p>
                      <a:endParaRPr lang="en-US" sz="1600" dirty="0"/>
                    </a:p>
                  </a:txBody>
                  <a:tcPr marL="121920" marR="121920" marT="60960" marB="60960"/>
                </a:tc>
                <a:tc>
                  <a:txBody>
                    <a:bodyPr/>
                    <a:lstStyle/>
                    <a:p>
                      <a:endParaRPr lang="en-US" sz="1600" dirty="0"/>
                    </a:p>
                  </a:txBody>
                  <a:tcPr marL="121920" marR="121920" marT="60960" marB="60960"/>
                </a:tc>
                <a:tc>
                  <a:txBody>
                    <a:bodyPr/>
                    <a:lstStyle/>
                    <a:p>
                      <a:endParaRPr lang="en-US" sz="1600" dirty="0"/>
                    </a:p>
                  </a:txBody>
                  <a:tcPr marL="121920" marR="121920" marT="60960" marB="60960"/>
                </a:tc>
                <a:tc>
                  <a:txBody>
                    <a:bodyPr/>
                    <a:lstStyle/>
                    <a:p>
                      <a:r>
                        <a:rPr lang="en-US" sz="1600" dirty="0"/>
                        <a:t>12 hours or less</a:t>
                      </a:r>
                    </a:p>
                  </a:txBody>
                  <a:tcPr marL="121920" marR="121920" marT="60960" marB="60960"/>
                </a:tc>
                <a:tc>
                  <a:txBody>
                    <a:bodyPr/>
                    <a:lstStyle/>
                    <a:p>
                      <a:r>
                        <a:rPr lang="en-US" sz="1600" dirty="0"/>
                        <a:t>24 hours or less</a:t>
                      </a:r>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169538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Pricing</a:t>
            </a:r>
            <a:endParaRPr lang="en-US" dirty="0"/>
          </a:p>
        </p:txBody>
      </p:sp>
      <p:graphicFrame>
        <p:nvGraphicFramePr>
          <p:cNvPr id="4" name="Content Placeholder 3"/>
          <p:cNvGraphicFramePr>
            <a:graphicFrameLocks noGrp="1"/>
          </p:cNvGraphicFramePr>
          <p:nvPr>
            <p:ph idx="4294967295"/>
            <p:extLst/>
          </p:nvPr>
        </p:nvGraphicFramePr>
        <p:xfrm>
          <a:off x="398463" y="1055688"/>
          <a:ext cx="11792863" cy="3801533"/>
        </p:xfrm>
        <a:graphic>
          <a:graphicData uri="http://schemas.openxmlformats.org/drawingml/2006/table">
            <a:tbl>
              <a:tblPr firstRow="1" bandRow="1">
                <a:tableStyleId>{5C22544A-7EE6-4342-B048-85BDC9FD1C3A}</a:tableStyleId>
              </a:tblPr>
              <a:tblGrid>
                <a:gridCol w="1209819">
                  <a:extLst>
                    <a:ext uri="{9D8B030D-6E8A-4147-A177-3AD203B41FA5}">
                      <a16:colId xmlns:a16="http://schemas.microsoft.com/office/drawing/2014/main" val="20000"/>
                    </a:ext>
                  </a:extLst>
                </a:gridCol>
                <a:gridCol w="1899520">
                  <a:extLst>
                    <a:ext uri="{9D8B030D-6E8A-4147-A177-3AD203B41FA5}">
                      <a16:colId xmlns:a16="http://schemas.microsoft.com/office/drawing/2014/main" val="20001"/>
                    </a:ext>
                  </a:extLst>
                </a:gridCol>
                <a:gridCol w="4107564">
                  <a:extLst>
                    <a:ext uri="{9D8B030D-6E8A-4147-A177-3AD203B41FA5}">
                      <a16:colId xmlns:a16="http://schemas.microsoft.com/office/drawing/2014/main" val="20002"/>
                    </a:ext>
                  </a:extLst>
                </a:gridCol>
                <a:gridCol w="4575960">
                  <a:extLst>
                    <a:ext uri="{9D8B030D-6E8A-4147-A177-3AD203B41FA5}">
                      <a16:colId xmlns:a16="http://schemas.microsoft.com/office/drawing/2014/main" val="20003"/>
                    </a:ext>
                  </a:extLst>
                </a:gridCol>
              </a:tblGrid>
              <a:tr h="494453">
                <a:tc>
                  <a:txBody>
                    <a:bodyPr/>
                    <a:lstStyle/>
                    <a:p>
                      <a:r>
                        <a:rPr lang="en-US" sz="2400" dirty="0"/>
                        <a:t>Basic</a:t>
                      </a:r>
                    </a:p>
                  </a:txBody>
                  <a:tcPr marL="121920" marR="121920" marT="60960" marB="60960"/>
                </a:tc>
                <a:tc>
                  <a:txBody>
                    <a:bodyPr/>
                    <a:lstStyle/>
                    <a:p>
                      <a:r>
                        <a:rPr lang="en-US" sz="2400" dirty="0"/>
                        <a:t>Developer</a:t>
                      </a:r>
                    </a:p>
                  </a:txBody>
                  <a:tcPr marL="121920" marR="121920" marT="60960" marB="60960"/>
                </a:tc>
                <a:tc>
                  <a:txBody>
                    <a:bodyPr/>
                    <a:lstStyle/>
                    <a:p>
                      <a:r>
                        <a:rPr lang="en-US" sz="2400" dirty="0"/>
                        <a:t>Business</a:t>
                      </a:r>
                    </a:p>
                  </a:txBody>
                  <a:tcPr marL="121920" marR="121920" marT="60960" marB="60960"/>
                </a:tc>
                <a:tc>
                  <a:txBody>
                    <a:bodyPr/>
                    <a:lstStyle/>
                    <a:p>
                      <a:r>
                        <a:rPr lang="en-US" sz="2400" dirty="0"/>
                        <a:t>Enterprise</a:t>
                      </a:r>
                    </a:p>
                  </a:txBody>
                  <a:tcPr marL="121920" marR="121920" marT="60960" marB="60960"/>
                </a:tc>
                <a:extLst>
                  <a:ext uri="{0D108BD9-81ED-4DB2-BD59-A6C34878D82A}">
                    <a16:rowId xmlns:a16="http://schemas.microsoft.com/office/drawing/2014/main" val="10000"/>
                  </a:ext>
                </a:extLst>
              </a:tr>
              <a:tr h="3251200">
                <a:tc>
                  <a:txBody>
                    <a:bodyPr/>
                    <a:lstStyle/>
                    <a:p>
                      <a:r>
                        <a:rPr lang="en-US" sz="1900" dirty="0"/>
                        <a:t>Included</a:t>
                      </a:r>
                    </a:p>
                  </a:txBody>
                  <a:tcPr marL="121920" marR="121920" marT="60960" marB="60960"/>
                </a:tc>
                <a:tc>
                  <a:txBody>
                    <a:bodyPr/>
                    <a:lstStyle/>
                    <a:p>
                      <a:pPr algn="ctr"/>
                      <a:r>
                        <a:rPr lang="en-US" sz="1900" dirty="0"/>
                        <a:t>$29/month </a:t>
                      </a:r>
                    </a:p>
                    <a:p>
                      <a:pPr algn="ctr"/>
                      <a:r>
                        <a:rPr lang="en-US" sz="1900" dirty="0"/>
                        <a:t>-or-</a:t>
                      </a:r>
                    </a:p>
                    <a:p>
                      <a:pPr algn="ctr"/>
                      <a:r>
                        <a:rPr lang="en-US" sz="1900" dirty="0"/>
                        <a:t>3% of monthly AWS</a:t>
                      </a:r>
                      <a:r>
                        <a:rPr lang="en-US" sz="1900" baseline="0" dirty="0"/>
                        <a:t> spend</a:t>
                      </a:r>
                      <a:endParaRPr lang="en-US" sz="1900" dirty="0"/>
                    </a:p>
                  </a:txBody>
                  <a:tcPr marL="121920" marR="121920" marT="60960" marB="60960"/>
                </a:tc>
                <a:tc>
                  <a:txBody>
                    <a:bodyPr/>
                    <a:lstStyle/>
                    <a:p>
                      <a:pPr algn="ctr"/>
                      <a:r>
                        <a:rPr lang="en-US" sz="1900" dirty="0"/>
                        <a:t>Greater</a:t>
                      </a:r>
                      <a:r>
                        <a:rPr lang="en-US" sz="1900" baseline="0" dirty="0"/>
                        <a:t> of $100 </a:t>
                      </a:r>
                    </a:p>
                    <a:p>
                      <a:pPr algn="ctr"/>
                      <a:r>
                        <a:rPr lang="en-US" sz="1900" baseline="0" dirty="0"/>
                        <a:t>-or- </a:t>
                      </a:r>
                    </a:p>
                    <a:p>
                      <a:pPr algn="ctr"/>
                      <a:r>
                        <a:rPr lang="en-US" sz="1900" baseline="0" dirty="0"/>
                        <a:t>10% of monthly AWS usage for the first $0-$10K</a:t>
                      </a:r>
                    </a:p>
                    <a:p>
                      <a:pPr algn="ctr"/>
                      <a:r>
                        <a:rPr lang="en-US" sz="1900" baseline="0" dirty="0"/>
                        <a:t>7% of monthly AWS usage from $10K-$80K</a:t>
                      </a:r>
                    </a:p>
                    <a:p>
                      <a:pPr algn="ctr"/>
                      <a:r>
                        <a:rPr lang="en-US" sz="1900" baseline="0" dirty="0"/>
                        <a:t>5% of monthly AWS usage from $80K-$250K</a:t>
                      </a:r>
                    </a:p>
                    <a:p>
                      <a:pPr algn="ctr"/>
                      <a:r>
                        <a:rPr lang="en-US" sz="1900" baseline="0" dirty="0"/>
                        <a:t>3% of monthly AWS usage over $250K</a:t>
                      </a:r>
                      <a:endParaRPr lang="en-US" sz="1900" dirty="0"/>
                    </a:p>
                  </a:txBody>
                  <a:tcPr marL="121920" marR="121920" marT="60960" marB="60960"/>
                </a:tc>
                <a:tc>
                  <a:txBody>
                    <a:bodyPr/>
                    <a:lstStyle/>
                    <a:p>
                      <a:pPr algn="ctr"/>
                      <a:r>
                        <a:rPr lang="en-US" sz="1900" kern="1200" baseline="0" dirty="0"/>
                        <a:t>Greater of $15,000</a:t>
                      </a:r>
                    </a:p>
                    <a:p>
                      <a:pPr algn="ctr"/>
                      <a:r>
                        <a:rPr lang="en-US" sz="1900" kern="1200" baseline="0" dirty="0"/>
                        <a:t>-or-</a:t>
                      </a:r>
                    </a:p>
                    <a:p>
                      <a:pPr algn="ctr"/>
                      <a:r>
                        <a:rPr lang="en-US" sz="1900" kern="1200" baseline="0" dirty="0"/>
                        <a:t>10% of monthly AWS usage for the first $0-$150K</a:t>
                      </a:r>
                    </a:p>
                    <a:p>
                      <a:pPr algn="ctr"/>
                      <a:r>
                        <a:rPr lang="en-US" sz="1900" kern="1200" baseline="0" dirty="0"/>
                        <a:t>7% of monthly AWS usage from   </a:t>
                      </a:r>
                    </a:p>
                    <a:p>
                      <a:pPr algn="ctr"/>
                      <a:r>
                        <a:rPr lang="en-US" sz="1900" kern="1200" baseline="0" dirty="0"/>
                        <a:t>$150K-$500K</a:t>
                      </a:r>
                    </a:p>
                    <a:p>
                      <a:pPr algn="ctr"/>
                      <a:r>
                        <a:rPr lang="en-US" sz="1900" kern="1200" baseline="0" dirty="0"/>
                        <a:t>5% of monthly AWS usage from </a:t>
                      </a:r>
                    </a:p>
                    <a:p>
                      <a:pPr algn="ctr"/>
                      <a:r>
                        <a:rPr lang="en-US" sz="1900" kern="1200" baseline="0" dirty="0"/>
                        <a:t>$500k-$1M</a:t>
                      </a:r>
                    </a:p>
                    <a:p>
                      <a:pPr algn="ctr"/>
                      <a:r>
                        <a:rPr lang="en-US" sz="1900" kern="1200" baseline="0" dirty="0"/>
                        <a:t>3% of monthly AWS usage over </a:t>
                      </a:r>
                    </a:p>
                    <a:p>
                      <a:pPr algn="ctr"/>
                      <a:r>
                        <a:rPr lang="en-US" sz="1900" kern="1200" baseline="0" dirty="0"/>
                        <a:t>$1M</a:t>
                      </a:r>
                    </a:p>
                    <a:p>
                      <a:pPr algn="ctr"/>
                      <a:endParaRPr lang="en-US" sz="1900" kern="1200" baseline="0" dirty="0">
                        <a:solidFill>
                          <a:schemeClr val="dk1"/>
                        </a:solidFill>
                        <a:latin typeface="+mn-lt"/>
                        <a:ea typeface="+mn-ea"/>
                        <a:cs typeface="+mn-cs"/>
                      </a:endParaRPr>
                    </a:p>
                  </a:txBody>
                  <a:tcPr marL="121920" marR="121920" marT="60960" marB="609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93127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Pricing Examples</a:t>
            </a:r>
            <a:endParaRPr lang="en-US" dirty="0"/>
          </a:p>
        </p:txBody>
      </p:sp>
      <p:sp>
        <p:nvSpPr>
          <p:cNvPr id="5" name="Content Placeholder 4"/>
          <p:cNvSpPr>
            <a:spLocks noGrp="1"/>
          </p:cNvSpPr>
          <p:nvPr>
            <p:ph idx="4294967295"/>
          </p:nvPr>
        </p:nvSpPr>
        <p:spPr>
          <a:xfrm>
            <a:off x="0" y="1116013"/>
            <a:ext cx="10939463" cy="4916487"/>
          </a:xfrm>
        </p:spPr>
        <p:txBody>
          <a:bodyPr numCol="2">
            <a:normAutofit lnSpcReduction="10000"/>
          </a:bodyPr>
          <a:lstStyle/>
          <a:p>
            <a:pPr marL="0" indent="0">
              <a:buNone/>
            </a:pPr>
            <a:r>
              <a:rPr lang="en-US" sz="2667" dirty="0"/>
              <a:t>Business Pricing Example</a:t>
            </a:r>
          </a:p>
          <a:p>
            <a:pPr marL="0" indent="0">
              <a:buNone/>
            </a:pPr>
            <a:r>
              <a:rPr lang="en-US" sz="1867" dirty="0"/>
              <a:t>For $85K in AWS monthly usage:</a:t>
            </a:r>
          </a:p>
          <a:p>
            <a:pPr marL="0" indent="0">
              <a:buNone/>
            </a:pPr>
            <a:r>
              <a:rPr lang="en-US" sz="1867" dirty="0"/>
              <a:t>    $10,000 x 10% = $1,000</a:t>
            </a:r>
          </a:p>
          <a:p>
            <a:pPr marL="0" indent="0">
              <a:buNone/>
            </a:pPr>
            <a:r>
              <a:rPr lang="en-US" sz="1600" dirty="0"/>
              <a:t>(10% of the first $0 - $10K of usage)</a:t>
            </a:r>
          </a:p>
          <a:p>
            <a:pPr marL="0" indent="0">
              <a:buNone/>
            </a:pPr>
            <a:endParaRPr lang="en-US" sz="1867" dirty="0"/>
          </a:p>
          <a:p>
            <a:pPr marL="0" indent="0">
              <a:buNone/>
            </a:pPr>
            <a:r>
              <a:rPr lang="en-US" sz="1867" dirty="0"/>
              <a:t>+  $70,000 x 7% = $4,900</a:t>
            </a:r>
          </a:p>
          <a:p>
            <a:pPr marL="0" indent="0">
              <a:buNone/>
            </a:pPr>
            <a:r>
              <a:rPr lang="en-US" sz="1600" dirty="0"/>
              <a:t>(7% of usage from $10K - $80K)</a:t>
            </a:r>
          </a:p>
          <a:p>
            <a:pPr marL="0" indent="0">
              <a:buNone/>
            </a:pPr>
            <a:endParaRPr lang="en-US" sz="1867" dirty="0"/>
          </a:p>
          <a:p>
            <a:pPr marL="0" indent="0">
              <a:buNone/>
            </a:pPr>
            <a:r>
              <a:rPr lang="en-US" sz="1867" dirty="0"/>
              <a:t>+ $5,000 x 5% = $250</a:t>
            </a:r>
          </a:p>
          <a:p>
            <a:pPr marL="0" indent="0">
              <a:buNone/>
            </a:pPr>
            <a:r>
              <a:rPr lang="en-US" sz="1600" dirty="0"/>
              <a:t>(5% of usage from $80K - $250K)</a:t>
            </a:r>
          </a:p>
          <a:p>
            <a:pPr marL="0" indent="0">
              <a:buNone/>
            </a:pPr>
            <a:endParaRPr lang="en-US" sz="1867" dirty="0"/>
          </a:p>
          <a:p>
            <a:pPr marL="0" indent="0">
              <a:buNone/>
            </a:pPr>
            <a:r>
              <a:rPr lang="en-US" sz="1867" dirty="0"/>
              <a:t>+ $0 x 3% = $0</a:t>
            </a:r>
          </a:p>
          <a:p>
            <a:pPr marL="0" indent="0">
              <a:buNone/>
            </a:pPr>
            <a:r>
              <a:rPr lang="en-US" sz="1600" dirty="0"/>
              <a:t>(3% of usage over $250K)</a:t>
            </a:r>
          </a:p>
          <a:p>
            <a:pPr marL="0" indent="0">
              <a:buNone/>
            </a:pPr>
            <a:r>
              <a:rPr lang="en-US" sz="1867" b="1" dirty="0"/>
              <a:t>Total: $6,500</a:t>
            </a:r>
          </a:p>
          <a:p>
            <a:pPr marL="0" indent="0">
              <a:buNone/>
            </a:pPr>
            <a:r>
              <a:rPr lang="en-US" sz="2667" dirty="0"/>
              <a:t>Enterprise</a:t>
            </a:r>
            <a:r>
              <a:rPr lang="en-US" sz="1867" dirty="0"/>
              <a:t> </a:t>
            </a:r>
            <a:r>
              <a:rPr lang="en-US" sz="2667" dirty="0"/>
              <a:t>Pricing Example</a:t>
            </a:r>
          </a:p>
          <a:p>
            <a:pPr marL="0" indent="0">
              <a:buNone/>
            </a:pPr>
            <a:r>
              <a:rPr lang="en-US" sz="1867" dirty="0"/>
              <a:t>For $1.2M in AWS monthly usage:</a:t>
            </a:r>
          </a:p>
          <a:p>
            <a:pPr marL="0" indent="0">
              <a:buNone/>
            </a:pPr>
            <a:r>
              <a:rPr lang="en-US" sz="1867" dirty="0"/>
              <a:t>    $150,000 x 10% = $15,000</a:t>
            </a:r>
          </a:p>
          <a:p>
            <a:pPr marL="0" indent="0">
              <a:buNone/>
            </a:pPr>
            <a:r>
              <a:rPr lang="en-US" sz="1600" dirty="0"/>
              <a:t>(10% of the first $0 - $150K of usage)</a:t>
            </a:r>
          </a:p>
          <a:p>
            <a:pPr marL="0" indent="0">
              <a:buNone/>
            </a:pPr>
            <a:endParaRPr lang="en-US" sz="1867" dirty="0"/>
          </a:p>
          <a:p>
            <a:pPr marL="0" indent="0">
              <a:buNone/>
            </a:pPr>
            <a:r>
              <a:rPr lang="en-US" sz="1867" dirty="0"/>
              <a:t>+ $350,000 x 7% = $24,500</a:t>
            </a:r>
          </a:p>
          <a:p>
            <a:pPr marL="0" indent="0">
              <a:buNone/>
            </a:pPr>
            <a:r>
              <a:rPr lang="en-US" sz="1600" dirty="0"/>
              <a:t>(7% of usage from $150K - $500K)</a:t>
            </a:r>
          </a:p>
          <a:p>
            <a:pPr marL="0" indent="0">
              <a:buNone/>
            </a:pPr>
            <a:endParaRPr lang="en-US" sz="1867" dirty="0"/>
          </a:p>
          <a:p>
            <a:pPr marL="0" indent="0">
              <a:buNone/>
            </a:pPr>
            <a:r>
              <a:rPr lang="en-US" sz="1867" dirty="0"/>
              <a:t>+ $500,000 x 5% = $25,000</a:t>
            </a:r>
          </a:p>
          <a:p>
            <a:pPr marL="0" indent="0">
              <a:buNone/>
            </a:pPr>
            <a:r>
              <a:rPr lang="en-US" sz="1600" dirty="0"/>
              <a:t>(5% of usage from $500K - $1M)</a:t>
            </a:r>
          </a:p>
          <a:p>
            <a:pPr marL="0" indent="0">
              <a:buNone/>
            </a:pPr>
            <a:endParaRPr lang="en-US" sz="1867" dirty="0"/>
          </a:p>
          <a:p>
            <a:pPr marL="0" indent="0">
              <a:buNone/>
            </a:pPr>
            <a:r>
              <a:rPr lang="en-US" sz="1867" dirty="0"/>
              <a:t>+ $200,000 x 3% = $6,000</a:t>
            </a:r>
          </a:p>
          <a:p>
            <a:pPr marL="0" indent="0">
              <a:buNone/>
            </a:pPr>
            <a:r>
              <a:rPr lang="en-US" sz="1600" dirty="0"/>
              <a:t>(3% of usage over $1M)</a:t>
            </a:r>
          </a:p>
          <a:p>
            <a:pPr marL="0" indent="0">
              <a:buNone/>
            </a:pPr>
            <a:r>
              <a:rPr lang="en-US" sz="1867" b="1" dirty="0"/>
              <a:t>Total: $70,500</a:t>
            </a:r>
          </a:p>
        </p:txBody>
      </p:sp>
    </p:spTree>
    <p:extLst>
      <p:ext uri="{BB962C8B-B14F-4D97-AF65-F5344CB8AC3E}">
        <p14:creationId xmlns:p14="http://schemas.microsoft.com/office/powerpoint/2010/main" val="103036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Right Amazon EC2 Instance</a:t>
            </a:r>
          </a:p>
        </p:txBody>
      </p:sp>
      <p:sp>
        <p:nvSpPr>
          <p:cNvPr id="3" name="Content Placeholder 2"/>
          <p:cNvSpPr>
            <a:spLocks noGrp="1"/>
          </p:cNvSpPr>
          <p:nvPr>
            <p:ph idx="1"/>
          </p:nvPr>
        </p:nvSpPr>
        <p:spPr>
          <a:xfrm>
            <a:off x="334107" y="933758"/>
            <a:ext cx="10515600" cy="4351338"/>
          </a:xfrm>
        </p:spPr>
        <p:txBody>
          <a:bodyPr>
            <a:noAutofit/>
          </a:bodyPr>
          <a:lstStyle/>
          <a:p>
            <a:pPr>
              <a:spcBef>
                <a:spcPts val="0"/>
              </a:spcBef>
              <a:spcAft>
                <a:spcPts val="1600"/>
              </a:spcAft>
            </a:pPr>
            <a:r>
              <a:rPr lang="en-US" sz="2667" dirty="0"/>
              <a:t>AWS uses Intel® Xeon® processors to provide customers with high performance and value. EC2 instance types are optimized for different use cases, workload requirements and come in multiple sizes.</a:t>
            </a:r>
          </a:p>
          <a:p>
            <a:pPr>
              <a:spcBef>
                <a:spcPts val="0"/>
              </a:spcBef>
              <a:spcAft>
                <a:spcPts val="1600"/>
              </a:spcAft>
            </a:pPr>
            <a:r>
              <a:rPr lang="en-US" sz="2667" dirty="0"/>
              <a:t>Consider the following when choosing your instances: </a:t>
            </a:r>
          </a:p>
          <a:p>
            <a:pPr marL="457189" indent="-457189">
              <a:spcBef>
                <a:spcPts val="0"/>
              </a:spcBef>
              <a:spcAft>
                <a:spcPts val="1600"/>
              </a:spcAft>
            </a:pPr>
            <a:r>
              <a:rPr lang="en-US" sz="2667" dirty="0"/>
              <a:t>Core count</a:t>
            </a:r>
          </a:p>
          <a:p>
            <a:pPr marL="457189" indent="-457189">
              <a:spcBef>
                <a:spcPts val="0"/>
              </a:spcBef>
              <a:spcAft>
                <a:spcPts val="1600"/>
              </a:spcAft>
            </a:pPr>
            <a:r>
              <a:rPr lang="en-US" sz="2667" dirty="0"/>
              <a:t>Memory size</a:t>
            </a:r>
          </a:p>
          <a:p>
            <a:pPr marL="457189" indent="-457189">
              <a:spcBef>
                <a:spcPts val="0"/>
              </a:spcBef>
              <a:spcAft>
                <a:spcPts val="1600"/>
              </a:spcAft>
            </a:pPr>
            <a:r>
              <a:rPr lang="en-US" sz="2667" dirty="0"/>
              <a:t>Storage size and type</a:t>
            </a:r>
          </a:p>
          <a:p>
            <a:pPr marL="457189" indent="-457189">
              <a:spcBef>
                <a:spcPts val="0"/>
              </a:spcBef>
              <a:spcAft>
                <a:spcPts val="1600"/>
              </a:spcAft>
            </a:pPr>
            <a:r>
              <a:rPr lang="en-US" sz="2667" dirty="0"/>
              <a:t>Network performance</a:t>
            </a:r>
          </a:p>
          <a:p>
            <a:pPr marL="457189" indent="-457189">
              <a:spcBef>
                <a:spcPts val="0"/>
              </a:spcBef>
              <a:spcAft>
                <a:spcPts val="1600"/>
              </a:spcAft>
            </a:pPr>
            <a:r>
              <a:rPr lang="en-US" sz="2667" dirty="0"/>
              <a:t>CPU technologies</a:t>
            </a:r>
          </a:p>
        </p:txBody>
      </p:sp>
      <p:pic>
        <p:nvPicPr>
          <p:cNvPr id="5" name="Picture 2" descr="C:\Users\mavasko\Documents\05 Intel Brand\Badges\04_Double_Small\Xe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9707" y="1013754"/>
            <a:ext cx="855927" cy="1143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903958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X1 Instance  - Tons of Memory</a:t>
            </a:r>
            <a:endParaRPr lang="en-US" dirty="0"/>
          </a:p>
        </p:txBody>
      </p:sp>
      <p:sp>
        <p:nvSpPr>
          <p:cNvPr id="5" name="Content Placeholder 4"/>
          <p:cNvSpPr>
            <a:spLocks noGrp="1"/>
          </p:cNvSpPr>
          <p:nvPr>
            <p:ph idx="1"/>
          </p:nvPr>
        </p:nvSpPr>
        <p:spPr>
          <a:xfrm>
            <a:off x="334107" y="861799"/>
            <a:ext cx="10515600" cy="4351338"/>
          </a:xfrm>
        </p:spPr>
        <p:txBody>
          <a:bodyPr/>
          <a:lstStyle/>
          <a:p>
            <a:r>
              <a:rPr lang="en-US" dirty="0"/>
              <a:t>The X1 instance:</a:t>
            </a:r>
          </a:p>
          <a:p>
            <a:pPr marL="457189" indent="-457189"/>
            <a:r>
              <a:rPr lang="en-US" dirty="0"/>
              <a:t>Features up to 2TB of memory and 100 vCPU.</a:t>
            </a:r>
          </a:p>
          <a:p>
            <a:pPr marL="457189" indent="-457189"/>
            <a:r>
              <a:rPr lang="en-US" dirty="0"/>
              <a:t>Uses Intel E7 v3 Haswell processors.</a:t>
            </a:r>
          </a:p>
          <a:p>
            <a:pPr marL="457189" indent="-457189"/>
            <a:r>
              <a:rPr lang="en-US" dirty="0"/>
              <a:t>Is designed for demanding enterprise workloads, including production installations of SAP HANA, Microsoft SQL Server, Apache Spark, and Presto.</a:t>
            </a:r>
          </a:p>
          <a:p>
            <a:pPr marL="457189" indent="-457189"/>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803" t="13543" r="24036" b="15576"/>
          <a:stretch/>
        </p:blipFill>
        <p:spPr>
          <a:xfrm>
            <a:off x="10518475" y="861799"/>
            <a:ext cx="1437552" cy="1437552"/>
          </a:xfrm>
          <a:prstGeom prst="rect">
            <a:avLst/>
          </a:prstGeom>
        </p:spPr>
      </p:pic>
    </p:spTree>
    <p:extLst>
      <p:ext uri="{BB962C8B-B14F-4D97-AF65-F5344CB8AC3E}">
        <p14:creationId xmlns:p14="http://schemas.microsoft.com/office/powerpoint/2010/main" val="1328229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EC2 Instances with Intel® Technologies</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98239548"/>
              </p:ext>
            </p:extLst>
          </p:nvPr>
        </p:nvGraphicFramePr>
        <p:xfrm>
          <a:off x="333164" y="1231371"/>
          <a:ext cx="11626080" cy="4770120"/>
        </p:xfrm>
        <a:graphic>
          <a:graphicData uri="http://schemas.openxmlformats.org/drawingml/2006/table">
            <a:tbl>
              <a:tblPr firstRow="1" firstCol="1" bandRow="1">
                <a:tableStyleId>{21E4AEA4-8DFA-4A89-87EB-49C32662AFE0}</a:tableStyleId>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gridCol w="1280160">
                  <a:extLst>
                    <a:ext uri="{9D8B030D-6E8A-4147-A177-3AD203B41FA5}">
                      <a16:colId xmlns:a16="http://schemas.microsoft.com/office/drawing/2014/main" val="20004"/>
                    </a:ext>
                  </a:extLst>
                </a:gridCol>
                <a:gridCol w="1280160">
                  <a:extLst>
                    <a:ext uri="{9D8B030D-6E8A-4147-A177-3AD203B41FA5}">
                      <a16:colId xmlns:a16="http://schemas.microsoft.com/office/drawing/2014/main" val="20005"/>
                    </a:ext>
                  </a:extLst>
                </a:gridCol>
                <a:gridCol w="1280160">
                  <a:extLst>
                    <a:ext uri="{9D8B030D-6E8A-4147-A177-3AD203B41FA5}">
                      <a16:colId xmlns:a16="http://schemas.microsoft.com/office/drawing/2014/main" val="20006"/>
                    </a:ext>
                  </a:extLst>
                </a:gridCol>
                <a:gridCol w="1280160">
                  <a:extLst>
                    <a:ext uri="{9D8B030D-6E8A-4147-A177-3AD203B41FA5}">
                      <a16:colId xmlns:a16="http://schemas.microsoft.com/office/drawing/2014/main" val="20007"/>
                    </a:ext>
                  </a:extLst>
                </a:gridCol>
                <a:gridCol w="1384800">
                  <a:extLst>
                    <a:ext uri="{9D8B030D-6E8A-4147-A177-3AD203B41FA5}">
                      <a16:colId xmlns:a16="http://schemas.microsoft.com/office/drawing/2014/main" val="20008"/>
                    </a:ext>
                  </a:extLst>
                </a:gridCol>
              </a:tblGrid>
              <a:tr h="762000">
                <a:tc>
                  <a:txBody>
                    <a:bodyPr/>
                    <a:lstStyle/>
                    <a:p>
                      <a:pPr algn="ctr"/>
                      <a:r>
                        <a:rPr lang="en-US" sz="1500" dirty="0">
                          <a:latin typeface="Fira Sans" panose="020B0503050000020004" pitchFamily="34" charset="0"/>
                        </a:rPr>
                        <a:t>AWS Instance Type</a:t>
                      </a:r>
                    </a:p>
                  </a:txBody>
                  <a:tcPr anchor="ctr"/>
                </a:tc>
                <a:tc>
                  <a:txBody>
                    <a:bodyPr/>
                    <a:lstStyle/>
                    <a:p>
                      <a:pPr algn="ctr"/>
                      <a:r>
                        <a:rPr lang="en-US" sz="1500" dirty="0">
                          <a:latin typeface="Fira Sans" panose="020B0503050000020004" pitchFamily="34" charset="0"/>
                        </a:rPr>
                        <a:t>Hig</a:t>
                      </a:r>
                      <a:r>
                        <a:rPr lang="en-US" sz="1500" baseline="0" dirty="0">
                          <a:latin typeface="Fira Sans" panose="020B0503050000020004" pitchFamily="34" charset="0"/>
                        </a:rPr>
                        <a:t>h Memory</a:t>
                      </a:r>
                    </a:p>
                    <a:p>
                      <a:pPr algn="ctr"/>
                      <a:r>
                        <a:rPr lang="en-US" sz="1500" baseline="0" dirty="0">
                          <a:latin typeface="Fira Sans" panose="020B0503050000020004" pitchFamily="34" charset="0"/>
                        </a:rPr>
                        <a:t>X1</a:t>
                      </a:r>
                      <a:endParaRPr lang="en-US" sz="150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Compute- Optimized C4</a:t>
                      </a:r>
                    </a:p>
                  </a:txBody>
                  <a:tcPr anchor="ctr"/>
                </a:tc>
                <a:tc>
                  <a:txBody>
                    <a:bodyPr/>
                    <a:lstStyle/>
                    <a:p>
                      <a:pPr algn="ctr"/>
                      <a:r>
                        <a:rPr lang="en-US" sz="1500" dirty="0">
                          <a:latin typeface="Fira Sans" panose="020B0503050000020004" pitchFamily="34" charset="0"/>
                        </a:rPr>
                        <a:t>Storage- Optimized D2</a:t>
                      </a:r>
                    </a:p>
                  </a:txBody>
                  <a:tcPr anchor="ctr"/>
                </a:tc>
                <a:tc>
                  <a:txBody>
                    <a:bodyPr/>
                    <a:lstStyle/>
                    <a:p>
                      <a:pPr algn="ctr"/>
                      <a:r>
                        <a:rPr lang="en-US" sz="1500" dirty="0">
                          <a:latin typeface="Fira Sans" panose="020B0503050000020004" pitchFamily="34" charset="0"/>
                        </a:rPr>
                        <a:t>General Purpose </a:t>
                      </a:r>
                    </a:p>
                    <a:p>
                      <a:pPr algn="ctr"/>
                      <a:r>
                        <a:rPr lang="en-US" sz="1500" dirty="0">
                          <a:latin typeface="Fira Sans" panose="020B0503050000020004" pitchFamily="34" charset="0"/>
                        </a:rPr>
                        <a:t>M4</a:t>
                      </a:r>
                    </a:p>
                  </a:txBody>
                  <a:tcPr anchor="ctr"/>
                </a:tc>
                <a:tc>
                  <a:txBody>
                    <a:bodyPr/>
                    <a:lstStyle/>
                    <a:p>
                      <a:pPr algn="ctr"/>
                      <a:r>
                        <a:rPr lang="en-US" sz="1500" dirty="0">
                          <a:latin typeface="Fira Sans" panose="020B0503050000020004" pitchFamily="34" charset="0"/>
                        </a:rPr>
                        <a:t>Memory- Optimized R3</a:t>
                      </a:r>
                    </a:p>
                  </a:txBody>
                  <a:tcPr anchor="ctr"/>
                </a:tc>
                <a:tc>
                  <a:txBody>
                    <a:bodyPr/>
                    <a:lstStyle/>
                    <a:p>
                      <a:pPr algn="ctr"/>
                      <a:r>
                        <a:rPr lang="en-US" sz="1500" dirty="0">
                          <a:latin typeface="Fira Sans" panose="020B0503050000020004" pitchFamily="34" charset="0"/>
                        </a:rPr>
                        <a:t>IO-</a:t>
                      </a:r>
                    </a:p>
                    <a:p>
                      <a:pPr algn="ctr"/>
                      <a:r>
                        <a:rPr lang="en-US" sz="1500" dirty="0">
                          <a:latin typeface="Fira Sans" panose="020B0503050000020004" pitchFamily="34" charset="0"/>
                        </a:rPr>
                        <a:t>Optimized </a:t>
                      </a:r>
                    </a:p>
                    <a:p>
                      <a:pPr algn="ctr"/>
                      <a:r>
                        <a:rPr lang="en-US" sz="1500" dirty="0">
                          <a:latin typeface="Fira Sans" panose="020B0503050000020004" pitchFamily="34" charset="0"/>
                        </a:rPr>
                        <a:t>I2</a:t>
                      </a:r>
                    </a:p>
                  </a:txBody>
                  <a:tcPr anchor="ctr"/>
                </a:tc>
                <a:tc>
                  <a:txBody>
                    <a:bodyPr/>
                    <a:lstStyle/>
                    <a:p>
                      <a:pPr algn="ctr"/>
                      <a:r>
                        <a:rPr lang="en-US" sz="1500" dirty="0">
                          <a:latin typeface="Fira Sans" panose="020B0503050000020004" pitchFamily="34" charset="0"/>
                        </a:rPr>
                        <a:t>Graphics-Optimized G2</a:t>
                      </a:r>
                    </a:p>
                  </a:txBody>
                  <a:tcPr anchor="ctr"/>
                </a:tc>
                <a:tc>
                  <a:txBody>
                    <a:bodyPr/>
                    <a:lstStyle/>
                    <a:p>
                      <a:pPr algn="ctr"/>
                      <a:r>
                        <a:rPr lang="en-US" sz="1500" dirty="0">
                          <a:latin typeface="Fira Sans" panose="020B0503050000020004" pitchFamily="34" charset="0"/>
                        </a:rPr>
                        <a:t>Burstable Performance T2</a:t>
                      </a:r>
                    </a:p>
                  </a:txBody>
                  <a:tcPr anchor="ctr"/>
                </a:tc>
                <a:extLst>
                  <a:ext uri="{0D108BD9-81ED-4DB2-BD59-A6C34878D82A}">
                    <a16:rowId xmlns:a16="http://schemas.microsoft.com/office/drawing/2014/main" val="10000"/>
                  </a:ext>
                </a:extLst>
              </a:tr>
              <a:tr h="762000">
                <a:tc>
                  <a:txBody>
                    <a:bodyPr/>
                    <a:lstStyle/>
                    <a:p>
                      <a:pPr algn="ctr"/>
                      <a:r>
                        <a:rPr lang="en-US" sz="1500" dirty="0">
                          <a:latin typeface="Fira Sans" panose="020B0503050000020004" pitchFamily="34" charset="0"/>
                        </a:rPr>
                        <a:t>Intel Processor</a:t>
                      </a:r>
                      <a:endParaRPr lang="en-US" sz="1500" b="1" dirty="0">
                        <a:solidFill>
                          <a:schemeClr val="bg1"/>
                        </a:solidFill>
                        <a:latin typeface="Fira Sans" panose="020B0503050000020004" pitchFamily="34" charset="0"/>
                      </a:endParaRPr>
                    </a:p>
                  </a:txBody>
                  <a:tcPr anchor="ctr"/>
                </a:tc>
                <a:tc>
                  <a:txBody>
                    <a:bodyPr/>
                    <a:lstStyle/>
                    <a:p>
                      <a:pPr algn="ctr"/>
                      <a:r>
                        <a:rPr lang="en-US" sz="1500" dirty="0">
                          <a:latin typeface="Fira Sans" panose="020B0503050000020004" pitchFamily="34" charset="0"/>
                        </a:rPr>
                        <a:t>Intel Xeon E7-8880</a:t>
                      </a:r>
                      <a:r>
                        <a:rPr lang="en-US" sz="1500" baseline="0" dirty="0">
                          <a:latin typeface="Fira Sans" panose="020B0503050000020004" pitchFamily="34" charset="0"/>
                        </a:rPr>
                        <a:t> v3</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Custom Intel Xeon E5-2666 v3</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Custom Intel Xeon E5-2676 v3</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Custom Intel Xeon E5-2676 v3</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Intel Xeon E5-2670 v2</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Intel Xeon E5-2670 v2</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Intel Xeon E5-2670</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Intel Xeon Family</a:t>
                      </a:r>
                      <a:endParaRPr lang="en-US" sz="1500" b="0" dirty="0">
                        <a:latin typeface="Fira Sans" panose="020B0503050000020004" pitchFamily="34" charset="0"/>
                      </a:endParaRPr>
                    </a:p>
                  </a:txBody>
                  <a:tcPr anchor="ctr"/>
                </a:tc>
                <a:extLst>
                  <a:ext uri="{0D108BD9-81ED-4DB2-BD59-A6C34878D82A}">
                    <a16:rowId xmlns:a16="http://schemas.microsoft.com/office/drawing/2014/main" val="10001"/>
                  </a:ext>
                </a:extLst>
              </a:tr>
              <a:tr h="370840">
                <a:tc>
                  <a:txBody>
                    <a:bodyPr/>
                    <a:lstStyle/>
                    <a:p>
                      <a:pPr algn="ctr"/>
                      <a:r>
                        <a:rPr lang="en-US" sz="1500" dirty="0">
                          <a:latin typeface="Fira Sans" panose="020B0503050000020004" pitchFamily="34" charset="0"/>
                        </a:rPr>
                        <a:t>Intel AVX</a:t>
                      </a:r>
                      <a:endParaRPr lang="en-US" sz="1500" b="1" dirty="0">
                        <a:solidFill>
                          <a:schemeClr val="bg1"/>
                        </a:solidFill>
                        <a:latin typeface="Fira Sans" panose="020B0503050000020004" pitchFamily="34" charset="0"/>
                      </a:endParaRPr>
                    </a:p>
                  </a:txBody>
                  <a:tcPr anchor="ctr"/>
                </a:tc>
                <a:tc>
                  <a:txBody>
                    <a:bodyPr/>
                    <a:lstStyle/>
                    <a:p>
                      <a:pPr algn="ctr"/>
                      <a:r>
                        <a:rPr lang="en-US" sz="1500" dirty="0">
                          <a:latin typeface="Fira Sans" panose="020B0503050000020004" pitchFamily="34" charset="0"/>
                        </a:rPr>
                        <a:t>AVX</a:t>
                      </a:r>
                      <a:r>
                        <a:rPr lang="en-US" sz="1500" baseline="0" dirty="0">
                          <a:latin typeface="Fira Sans" panose="020B0503050000020004" pitchFamily="34" charset="0"/>
                        </a:rPr>
                        <a:t> 2.0</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AVX</a:t>
                      </a:r>
                      <a:r>
                        <a:rPr lang="en-US" sz="1500" baseline="0" dirty="0">
                          <a:latin typeface="Fira Sans" panose="020B0503050000020004" pitchFamily="34" charset="0"/>
                        </a:rPr>
                        <a:t> 2.0</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AVX</a:t>
                      </a:r>
                      <a:r>
                        <a:rPr lang="en-US" sz="1500" baseline="0" dirty="0">
                          <a:latin typeface="Fira Sans" panose="020B0503050000020004" pitchFamily="34" charset="0"/>
                        </a:rPr>
                        <a:t> 2.0</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AVX</a:t>
                      </a:r>
                      <a:r>
                        <a:rPr lang="en-US" sz="1500" baseline="0" dirty="0">
                          <a:latin typeface="Fira Sans" panose="020B0503050000020004" pitchFamily="34" charset="0"/>
                        </a:rPr>
                        <a:t> 2.0</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extLst>
                  <a:ext uri="{0D108BD9-81ED-4DB2-BD59-A6C34878D82A}">
                    <a16:rowId xmlns:a16="http://schemas.microsoft.com/office/drawing/2014/main" val="10002"/>
                  </a:ext>
                </a:extLst>
              </a:tr>
              <a:tr h="370840">
                <a:tc>
                  <a:txBody>
                    <a:bodyPr/>
                    <a:lstStyle/>
                    <a:p>
                      <a:pPr algn="ctr"/>
                      <a:r>
                        <a:rPr lang="en-US" sz="1500" dirty="0">
                          <a:latin typeface="Fira Sans" panose="020B0503050000020004" pitchFamily="34" charset="0"/>
                        </a:rPr>
                        <a:t>Intel AES-NI</a:t>
                      </a:r>
                      <a:endParaRPr lang="en-US" sz="1500" b="1" dirty="0">
                        <a:solidFill>
                          <a:schemeClr val="bg1"/>
                        </a:solidFill>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extLst>
                  <a:ext uri="{0D108BD9-81ED-4DB2-BD59-A6C34878D82A}">
                    <a16:rowId xmlns:a16="http://schemas.microsoft.com/office/drawing/2014/main" val="10003"/>
                  </a:ext>
                </a:extLst>
              </a:tr>
              <a:tr h="538480">
                <a:tc>
                  <a:txBody>
                    <a:bodyPr/>
                    <a:lstStyle/>
                    <a:p>
                      <a:pPr algn="ctr"/>
                      <a:r>
                        <a:rPr lang="en-US" sz="1500" dirty="0">
                          <a:latin typeface="Fira Sans" panose="020B0503050000020004" pitchFamily="34" charset="0"/>
                        </a:rPr>
                        <a:t>Intel Turbo Boost</a:t>
                      </a:r>
                      <a:endParaRPr lang="en-US" sz="1500" b="1" baseline="0" dirty="0">
                        <a:solidFill>
                          <a:schemeClr val="bg1"/>
                        </a:solidFill>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extLst>
                  <a:ext uri="{0D108BD9-81ED-4DB2-BD59-A6C34878D82A}">
                    <a16:rowId xmlns:a16="http://schemas.microsoft.com/office/drawing/2014/main" val="10004"/>
                  </a:ext>
                </a:extLst>
              </a:tr>
              <a:tr h="370840">
                <a:tc>
                  <a:txBody>
                    <a:bodyPr/>
                    <a:lstStyle/>
                    <a:p>
                      <a:pPr algn="ctr"/>
                      <a:r>
                        <a:rPr lang="en-US" sz="1500" dirty="0">
                          <a:latin typeface="Fira Sans" panose="020B0503050000020004" pitchFamily="34" charset="0"/>
                        </a:rPr>
                        <a:t>Intel</a:t>
                      </a:r>
                      <a:r>
                        <a:rPr lang="en-US" sz="1500" baseline="0" dirty="0">
                          <a:latin typeface="Fira Sans" panose="020B0503050000020004" pitchFamily="34" charset="0"/>
                        </a:rPr>
                        <a:t> TSX</a:t>
                      </a:r>
                      <a:r>
                        <a:rPr lang="en-US" sz="1500" dirty="0">
                          <a:latin typeface="Fira Sans" panose="020B0503050000020004" pitchFamily="34" charset="0"/>
                        </a:rPr>
                        <a:t> </a:t>
                      </a:r>
                      <a:endParaRPr lang="en-US" sz="1500" b="1" dirty="0">
                        <a:solidFill>
                          <a:schemeClr val="bg1"/>
                        </a:solidFill>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extLst>
                  <a:ext uri="{0D108BD9-81ED-4DB2-BD59-A6C34878D82A}">
                    <a16:rowId xmlns:a16="http://schemas.microsoft.com/office/drawing/2014/main" val="10005"/>
                  </a:ext>
                </a:extLst>
              </a:tr>
              <a:tr h="762000">
                <a:tc>
                  <a:txBody>
                    <a:bodyPr/>
                    <a:lstStyle/>
                    <a:p>
                      <a:pPr algn="ctr"/>
                      <a:r>
                        <a:rPr lang="en-US" sz="1500" dirty="0">
                          <a:latin typeface="Fira Sans" panose="020B0503050000020004" pitchFamily="34" charset="0"/>
                        </a:rPr>
                        <a:t>Per core P- and C-state control</a:t>
                      </a:r>
                      <a:endParaRPr lang="en-US" sz="1500" b="1" dirty="0">
                        <a:solidFill>
                          <a:schemeClr val="bg1"/>
                        </a:solidFill>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 </a:t>
                      </a:r>
                    </a:p>
                    <a:p>
                      <a:pPr algn="ctr"/>
                      <a:r>
                        <a:rPr lang="en-US" sz="1500" dirty="0">
                          <a:latin typeface="Fira Sans" panose="020B0503050000020004" pitchFamily="34" charset="0"/>
                        </a:rPr>
                        <a:t>(8xlarge only)</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extLst>
                  <a:ext uri="{0D108BD9-81ED-4DB2-BD59-A6C34878D82A}">
                    <a16:rowId xmlns:a16="http://schemas.microsoft.com/office/drawing/2014/main" val="10006"/>
                  </a:ext>
                </a:extLst>
              </a:tr>
              <a:tr h="762000">
                <a:tc>
                  <a:txBody>
                    <a:bodyPr/>
                    <a:lstStyle/>
                    <a:p>
                      <a:pPr algn="ctr"/>
                      <a:r>
                        <a:rPr lang="en-US" sz="1500" dirty="0">
                          <a:latin typeface="Fira Sans" panose="020B0503050000020004" pitchFamily="34" charset="0"/>
                        </a:rPr>
                        <a:t>SSD Storage</a:t>
                      </a:r>
                      <a:endParaRPr lang="en-US" sz="1500" b="1" dirty="0">
                        <a:solidFill>
                          <a:schemeClr val="bg1"/>
                        </a:solidFill>
                        <a:latin typeface="Fira Sans" panose="020B0503050000020004" pitchFamily="34" charset="0"/>
                      </a:endParaRPr>
                    </a:p>
                  </a:txBody>
                  <a:tcPr anchor="ctr"/>
                </a:tc>
                <a:tc>
                  <a:txBody>
                    <a:bodyPr/>
                    <a:lstStyle/>
                    <a:p>
                      <a:pPr algn="ctr"/>
                      <a:r>
                        <a:rPr lang="en-US" sz="1500" dirty="0">
                          <a:latin typeface="Fira Sans" panose="020B0503050000020004" pitchFamily="34" charset="0"/>
                        </a:rPr>
                        <a:t>EBS Optimized by default</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EBS Optimized by default</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No</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EBS Optimized by default</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Yes</a:t>
                      </a:r>
                      <a:endParaRPr lang="en-US" sz="1500" b="0" dirty="0">
                        <a:latin typeface="Fira Sans" panose="020B0503050000020004" pitchFamily="34" charset="0"/>
                      </a:endParaRPr>
                    </a:p>
                  </a:txBody>
                  <a:tcPr anchor="ctr"/>
                </a:tc>
                <a:tc>
                  <a:txBody>
                    <a:bodyPr/>
                    <a:lstStyle/>
                    <a:p>
                      <a:pPr algn="ctr"/>
                      <a:r>
                        <a:rPr lang="en-US" sz="1500" dirty="0">
                          <a:latin typeface="Fira Sans" panose="020B0503050000020004" pitchFamily="34" charset="0"/>
                        </a:rPr>
                        <a:t>EBS only</a:t>
                      </a:r>
                      <a:endParaRPr lang="en-US" sz="1500" b="0" dirty="0">
                        <a:latin typeface="Fira Sans" panose="020B0503050000020004" pitchFamily="34" charset="0"/>
                      </a:endParaRP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2563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Generation Instances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2599709"/>
              </p:ext>
            </p:extLst>
          </p:nvPr>
        </p:nvGraphicFramePr>
        <p:xfrm>
          <a:off x="455085" y="1346200"/>
          <a:ext cx="9701638" cy="4355253"/>
        </p:xfrm>
        <a:graphic>
          <a:graphicData uri="http://schemas.openxmlformats.org/drawingml/2006/table">
            <a:tbl>
              <a:tblPr firstRow="1" firstCol="1" bandRow="1">
                <a:tableStyleId>{21E4AEA4-8DFA-4A89-87EB-49C32662AFE0}</a:tableStyleId>
              </a:tblPr>
              <a:tblGrid>
                <a:gridCol w="4157505">
                  <a:extLst>
                    <a:ext uri="{9D8B030D-6E8A-4147-A177-3AD203B41FA5}">
                      <a16:colId xmlns:a16="http://schemas.microsoft.com/office/drawing/2014/main" val="20000"/>
                    </a:ext>
                  </a:extLst>
                </a:gridCol>
                <a:gridCol w="5544133">
                  <a:extLst>
                    <a:ext uri="{9D8B030D-6E8A-4147-A177-3AD203B41FA5}">
                      <a16:colId xmlns:a16="http://schemas.microsoft.com/office/drawing/2014/main" val="20001"/>
                    </a:ext>
                  </a:extLst>
                </a:gridCol>
              </a:tblGrid>
              <a:tr h="494453">
                <a:tc>
                  <a:txBody>
                    <a:bodyPr/>
                    <a:lstStyle/>
                    <a:p>
                      <a:pPr algn="l"/>
                      <a:r>
                        <a:rPr lang="en-US" sz="2100" dirty="0">
                          <a:latin typeface="Fira Sans" panose="020B0503050000020004" pitchFamily="34" charset="0"/>
                        </a:rPr>
                        <a:t>Instance Family</a:t>
                      </a:r>
                      <a:endParaRPr lang="en-US" sz="2100" b="1" dirty="0">
                        <a:solidFill>
                          <a:schemeClr val="bg1"/>
                        </a:solidFill>
                        <a:latin typeface="Fira Sans" panose="020B0503050000020004" pitchFamily="34" charset="0"/>
                      </a:endParaRPr>
                    </a:p>
                  </a:txBody>
                  <a:tcPr marL="117465" marR="117465" marT="60960" marB="60960"/>
                </a:tc>
                <a:tc>
                  <a:txBody>
                    <a:bodyPr/>
                    <a:lstStyle/>
                    <a:p>
                      <a:pPr algn="l"/>
                      <a:r>
                        <a:rPr lang="en-US" sz="2100" dirty="0">
                          <a:latin typeface="Fira Sans" panose="020B0503050000020004" pitchFamily="34" charset="0"/>
                        </a:rPr>
                        <a:t>Some Use Cases</a:t>
                      </a:r>
                    </a:p>
                  </a:txBody>
                  <a:tcPr marL="117465" marR="117465" marT="60960" marB="60960"/>
                </a:tc>
                <a:extLst>
                  <a:ext uri="{0D108BD9-81ED-4DB2-BD59-A6C34878D82A}">
                    <a16:rowId xmlns:a16="http://schemas.microsoft.com/office/drawing/2014/main" val="10000"/>
                  </a:ext>
                </a:extLst>
              </a:tr>
              <a:tr h="772160">
                <a:tc>
                  <a:txBody>
                    <a:bodyPr/>
                    <a:lstStyle/>
                    <a:p>
                      <a:pPr algn="l"/>
                      <a:r>
                        <a:rPr lang="en-US" sz="2100" dirty="0">
                          <a:latin typeface="Fira Sans" panose="020B0503050000020004" pitchFamily="34" charset="0"/>
                        </a:rPr>
                        <a:t>General purpose (t2, m4, m3)</a:t>
                      </a:r>
                      <a:endParaRPr lang="en-US" sz="2100" b="1" dirty="0">
                        <a:solidFill>
                          <a:schemeClr val="bg1"/>
                        </a:solidFill>
                        <a:latin typeface="Fira Sans" panose="020B0503050000020004" pitchFamily="34" charset="0"/>
                      </a:endParaRPr>
                    </a:p>
                  </a:txBody>
                  <a:tcPr marL="117465" marR="117465" marT="60960" marB="60960"/>
                </a:tc>
                <a:tc>
                  <a:txBody>
                    <a:bodyPr/>
                    <a:lstStyle/>
                    <a:p>
                      <a:pPr marL="285750" indent="-285750" algn="l" rtl="0">
                        <a:buFont typeface="Arial" panose="020B0604020202020204" pitchFamily="34" charset="0"/>
                        <a:buChar char="•"/>
                      </a:pPr>
                      <a:r>
                        <a:rPr lang="en-US" sz="2100" dirty="0">
                          <a:solidFill>
                            <a:srgbClr val="494848"/>
                          </a:solidFill>
                          <a:latin typeface="Fira Sans" panose="020B0503050000020004" pitchFamily="34" charset="0"/>
                        </a:rPr>
                        <a:t>Low-traffic websites and web applications</a:t>
                      </a:r>
                    </a:p>
                    <a:p>
                      <a:pPr marL="285750" indent="-285750" algn="l" rtl="0">
                        <a:buFont typeface="Arial" panose="020B0604020202020204" pitchFamily="34" charset="0"/>
                        <a:buChar char="•"/>
                      </a:pPr>
                      <a:r>
                        <a:rPr lang="en-US" sz="2100" dirty="0">
                          <a:solidFill>
                            <a:srgbClr val="494848"/>
                          </a:solidFill>
                          <a:latin typeface="Fira Sans" panose="020B0503050000020004" pitchFamily="34" charset="0"/>
                        </a:rPr>
                        <a:t>Small databases</a:t>
                      </a:r>
                      <a:r>
                        <a:rPr lang="en-US" sz="2100" baseline="0" dirty="0">
                          <a:solidFill>
                            <a:srgbClr val="494848"/>
                          </a:solidFill>
                          <a:latin typeface="Fira Sans" panose="020B0503050000020004" pitchFamily="34" charset="0"/>
                        </a:rPr>
                        <a:t> and mid-size databases</a:t>
                      </a:r>
                      <a:endParaRPr lang="en-US" sz="2100" dirty="0">
                        <a:solidFill>
                          <a:srgbClr val="494848"/>
                        </a:solidFill>
                        <a:latin typeface="Fira Sans" panose="020B0503050000020004" pitchFamily="34" charset="0"/>
                      </a:endParaRPr>
                    </a:p>
                  </a:txBody>
                  <a:tcPr marL="117465" marR="117465" marT="60960" marB="60960"/>
                </a:tc>
                <a:extLst>
                  <a:ext uri="{0D108BD9-81ED-4DB2-BD59-A6C34878D82A}">
                    <a16:rowId xmlns:a16="http://schemas.microsoft.com/office/drawing/2014/main" val="10001"/>
                  </a:ext>
                </a:extLst>
              </a:tr>
              <a:tr h="772160">
                <a:tc>
                  <a:txBody>
                    <a:bodyPr/>
                    <a:lstStyle/>
                    <a:p>
                      <a:pPr algn="l"/>
                      <a:r>
                        <a:rPr lang="en-US" sz="2100" dirty="0">
                          <a:latin typeface="Fira Sans" panose="020B0503050000020004" pitchFamily="34" charset="0"/>
                        </a:rPr>
                        <a:t>Compute-optimized (c4, c3)</a:t>
                      </a:r>
                      <a:endParaRPr lang="en-US" sz="2100" b="1" dirty="0">
                        <a:solidFill>
                          <a:schemeClr val="bg1"/>
                        </a:solidFill>
                        <a:latin typeface="Fira Sans" panose="020B0503050000020004" pitchFamily="34" charset="0"/>
                      </a:endParaRPr>
                    </a:p>
                  </a:txBody>
                  <a:tcPr marL="117465" marR="117465" marT="60960" marB="60960"/>
                </a:tc>
                <a:tc>
                  <a:txBody>
                    <a:bodyPr/>
                    <a:lstStyle/>
                    <a:p>
                      <a:pPr marL="285750" indent="-285750" algn="l" rtl="0">
                        <a:buFont typeface="Arial" panose="020B0604020202020204" pitchFamily="34" charset="0"/>
                        <a:buChar char="•"/>
                      </a:pPr>
                      <a:r>
                        <a:rPr lang="en-US" sz="2100" dirty="0">
                          <a:solidFill>
                            <a:srgbClr val="494848"/>
                          </a:solidFill>
                          <a:latin typeface="Fira Sans" panose="020B0503050000020004" pitchFamily="34" charset="0"/>
                        </a:rPr>
                        <a:t>High performance front-end fleets</a:t>
                      </a:r>
                    </a:p>
                    <a:p>
                      <a:pPr marL="285750" indent="-285750" algn="l" rtl="0">
                        <a:buFont typeface="Arial" panose="020B0604020202020204" pitchFamily="34" charset="0"/>
                        <a:buChar char="•"/>
                      </a:pPr>
                      <a:r>
                        <a:rPr lang="en-US" sz="2100" dirty="0">
                          <a:solidFill>
                            <a:srgbClr val="494848"/>
                          </a:solidFill>
                          <a:latin typeface="Fira Sans" panose="020B0503050000020004" pitchFamily="34" charset="0"/>
                        </a:rPr>
                        <a:t>Video-encoding</a:t>
                      </a:r>
                    </a:p>
                  </a:txBody>
                  <a:tcPr marL="117465" marR="117465" marT="60960" marB="60960"/>
                </a:tc>
                <a:extLst>
                  <a:ext uri="{0D108BD9-81ED-4DB2-BD59-A6C34878D82A}">
                    <a16:rowId xmlns:a16="http://schemas.microsoft.com/office/drawing/2014/main" val="10002"/>
                  </a:ext>
                </a:extLst>
              </a:tr>
              <a:tr h="772160">
                <a:tc>
                  <a:txBody>
                    <a:bodyPr/>
                    <a:lstStyle/>
                    <a:p>
                      <a:pPr algn="l"/>
                      <a:r>
                        <a:rPr lang="en-US" sz="2100" dirty="0">
                          <a:latin typeface="Fira Sans" panose="020B0503050000020004" pitchFamily="34" charset="0"/>
                        </a:rPr>
                        <a:t>Memory-optimized</a:t>
                      </a:r>
                      <a:r>
                        <a:rPr lang="en-US" sz="2100" baseline="0" dirty="0">
                          <a:latin typeface="Fira Sans" panose="020B0503050000020004" pitchFamily="34" charset="0"/>
                        </a:rPr>
                        <a:t> </a:t>
                      </a:r>
                      <a:r>
                        <a:rPr lang="en-US" sz="2100" dirty="0">
                          <a:latin typeface="Fira Sans" panose="020B0503050000020004" pitchFamily="34" charset="0"/>
                        </a:rPr>
                        <a:t>(r3)</a:t>
                      </a:r>
                      <a:endParaRPr lang="en-US" sz="2100" b="1" dirty="0">
                        <a:solidFill>
                          <a:schemeClr val="bg1"/>
                        </a:solidFill>
                        <a:latin typeface="Fira Sans" panose="020B0503050000020004" pitchFamily="34" charset="0"/>
                      </a:endParaRPr>
                    </a:p>
                  </a:txBody>
                  <a:tcPr marL="117465" marR="117465" marT="60960" marB="60960"/>
                </a:tc>
                <a:tc>
                  <a:txBody>
                    <a:bodyPr/>
                    <a:lstStyle/>
                    <a:p>
                      <a:pPr marL="285750" indent="-285750" algn="l" rtl="0">
                        <a:buFont typeface="Arial" panose="020B0604020202020204" pitchFamily="34" charset="0"/>
                        <a:buChar char="•"/>
                      </a:pPr>
                      <a:r>
                        <a:rPr lang="pt-BR" sz="2100" dirty="0">
                          <a:solidFill>
                            <a:srgbClr val="494848"/>
                          </a:solidFill>
                          <a:latin typeface="Fira Sans" panose="020B0503050000020004" pitchFamily="34" charset="0"/>
                        </a:rPr>
                        <a:t>High performance databases</a:t>
                      </a:r>
                    </a:p>
                    <a:p>
                      <a:pPr marL="285750" indent="-285750" algn="l" rtl="0">
                        <a:buFont typeface="Arial" panose="020B0604020202020204" pitchFamily="34" charset="0"/>
                        <a:buChar char="•"/>
                      </a:pPr>
                      <a:r>
                        <a:rPr lang="pt-BR" sz="2100" dirty="0">
                          <a:solidFill>
                            <a:srgbClr val="494848"/>
                          </a:solidFill>
                          <a:latin typeface="Fira Sans" panose="020B0503050000020004" pitchFamily="34" charset="0"/>
                        </a:rPr>
                        <a:t>Distributed memory caches</a:t>
                      </a:r>
                    </a:p>
                  </a:txBody>
                  <a:tcPr marL="117465" marR="117465" marT="60960" marB="60960"/>
                </a:tc>
                <a:extLst>
                  <a:ext uri="{0D108BD9-81ED-4DB2-BD59-A6C34878D82A}">
                    <a16:rowId xmlns:a16="http://schemas.microsoft.com/office/drawing/2014/main" val="10003"/>
                  </a:ext>
                </a:extLst>
              </a:tr>
              <a:tr h="772160">
                <a:tc>
                  <a:txBody>
                    <a:bodyPr/>
                    <a:lstStyle/>
                    <a:p>
                      <a:pPr algn="l"/>
                      <a:r>
                        <a:rPr lang="en-US" sz="2100" dirty="0">
                          <a:latin typeface="Fira Sans" panose="020B0503050000020004" pitchFamily="34" charset="0"/>
                        </a:rPr>
                        <a:t>Storage-optimized (i2, d2)</a:t>
                      </a:r>
                      <a:endParaRPr lang="en-US" sz="2100" b="1" dirty="0">
                        <a:solidFill>
                          <a:schemeClr val="bg1"/>
                        </a:solidFill>
                        <a:latin typeface="Fira Sans" panose="020B0503050000020004" pitchFamily="34" charset="0"/>
                      </a:endParaRPr>
                    </a:p>
                  </a:txBody>
                  <a:tcPr marL="117465" marR="117465" marT="60960" marB="60960"/>
                </a:tc>
                <a:tc>
                  <a:txBody>
                    <a:bodyPr/>
                    <a:lstStyle/>
                    <a:p>
                      <a:pPr marL="285750" indent="-285750" algn="l" rtl="0">
                        <a:buFont typeface="Arial" panose="020B0604020202020204" pitchFamily="34" charset="0"/>
                        <a:buChar char="•"/>
                      </a:pPr>
                      <a:r>
                        <a:rPr lang="en-US" sz="2100" dirty="0">
                          <a:solidFill>
                            <a:srgbClr val="494848"/>
                          </a:solidFill>
                          <a:latin typeface="Fira Sans" panose="020B0503050000020004" pitchFamily="34" charset="0"/>
                        </a:rPr>
                        <a:t>Data warehousing</a:t>
                      </a:r>
                    </a:p>
                    <a:p>
                      <a:pPr marL="285750" indent="-285750" algn="l" rtl="0">
                        <a:buFont typeface="Arial" panose="020B0604020202020204" pitchFamily="34" charset="0"/>
                        <a:buChar char="•"/>
                      </a:pPr>
                      <a:r>
                        <a:rPr lang="en-US" sz="2100" dirty="0">
                          <a:solidFill>
                            <a:srgbClr val="494848"/>
                          </a:solidFill>
                          <a:latin typeface="Fira Sans" panose="020B0503050000020004" pitchFamily="34" charset="0"/>
                        </a:rPr>
                        <a:t>Log or</a:t>
                      </a:r>
                      <a:r>
                        <a:rPr lang="en-US" sz="2100" baseline="0" dirty="0">
                          <a:solidFill>
                            <a:srgbClr val="494848"/>
                          </a:solidFill>
                          <a:latin typeface="Fira Sans" panose="020B0503050000020004" pitchFamily="34" charset="0"/>
                        </a:rPr>
                        <a:t> data-processing applications</a:t>
                      </a:r>
                      <a:endParaRPr lang="en-US" sz="2100" dirty="0">
                        <a:solidFill>
                          <a:srgbClr val="494848"/>
                        </a:solidFill>
                        <a:latin typeface="Fira Sans" panose="020B0503050000020004" pitchFamily="34" charset="0"/>
                      </a:endParaRPr>
                    </a:p>
                  </a:txBody>
                  <a:tcPr marL="117465" marR="117465" marT="60960" marB="60960"/>
                </a:tc>
                <a:extLst>
                  <a:ext uri="{0D108BD9-81ED-4DB2-BD59-A6C34878D82A}">
                    <a16:rowId xmlns:a16="http://schemas.microsoft.com/office/drawing/2014/main" val="10004"/>
                  </a:ext>
                </a:extLst>
              </a:tr>
              <a:tr h="772160">
                <a:tc>
                  <a:txBody>
                    <a:bodyPr/>
                    <a:lstStyle/>
                    <a:p>
                      <a:pPr algn="l"/>
                      <a:r>
                        <a:rPr lang="en-US" sz="2100" dirty="0">
                          <a:latin typeface="Fira Sans" panose="020B0503050000020004" pitchFamily="34" charset="0"/>
                        </a:rPr>
                        <a:t>GPU instances (g2)</a:t>
                      </a:r>
                      <a:endParaRPr lang="en-US" sz="2100" b="1" dirty="0">
                        <a:solidFill>
                          <a:schemeClr val="bg1"/>
                        </a:solidFill>
                        <a:latin typeface="Fira Sans" panose="020B0503050000020004" pitchFamily="34" charset="0"/>
                      </a:endParaRPr>
                    </a:p>
                  </a:txBody>
                  <a:tcPr marL="117465" marR="117465" marT="60960" marB="60960"/>
                </a:tc>
                <a:tc>
                  <a:txBody>
                    <a:bodyPr/>
                    <a:lstStyle/>
                    <a:p>
                      <a:pPr marL="285750" indent="-285750" algn="l" rtl="0">
                        <a:buFont typeface="Arial" panose="020B0604020202020204" pitchFamily="34" charset="0"/>
                        <a:buChar char="•"/>
                      </a:pPr>
                      <a:r>
                        <a:rPr lang="en-US" sz="2100" dirty="0">
                          <a:solidFill>
                            <a:srgbClr val="494848"/>
                          </a:solidFill>
                          <a:latin typeface="Fira Sans" panose="020B0503050000020004" pitchFamily="34" charset="0"/>
                        </a:rPr>
                        <a:t>3D application streaming</a:t>
                      </a:r>
                    </a:p>
                    <a:p>
                      <a:pPr marL="285750" indent="-285750" algn="l" rtl="0">
                        <a:buFont typeface="Arial" panose="020B0604020202020204" pitchFamily="34" charset="0"/>
                        <a:buChar char="•"/>
                      </a:pPr>
                      <a:r>
                        <a:rPr lang="en-US" sz="2100" dirty="0">
                          <a:solidFill>
                            <a:srgbClr val="494848"/>
                          </a:solidFill>
                          <a:latin typeface="Fira Sans" panose="020B0503050000020004" pitchFamily="34" charset="0"/>
                        </a:rPr>
                        <a:t>Machine learning</a:t>
                      </a:r>
                    </a:p>
                  </a:txBody>
                  <a:tcPr marL="117465" marR="117465" marT="60960" marB="60960"/>
                </a:tc>
                <a:extLst>
                  <a:ext uri="{0D108BD9-81ED-4DB2-BD59-A6C34878D82A}">
                    <a16:rowId xmlns:a16="http://schemas.microsoft.com/office/drawing/2014/main" val="10005"/>
                  </a:ext>
                </a:extLst>
              </a:tr>
            </a:tbl>
          </a:graphicData>
        </a:graphic>
      </p:graphicFrame>
      <p:sp>
        <p:nvSpPr>
          <p:cNvPr id="8" name="Rounded Rectangle 137">
            <a:extLst>
              <a:ext uri="{FF2B5EF4-FFF2-40B4-BE49-F238E27FC236}">
                <a16:creationId xmlns:a16="http://schemas.microsoft.com/office/drawing/2014/main" id="{3BD48D86-3677-4DDC-B16F-436A8B5A6C46}"/>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9" name="Picture 39">
            <a:extLst>
              <a:ext uri="{FF2B5EF4-FFF2-40B4-BE49-F238E27FC236}">
                <a16:creationId xmlns:a16="http://schemas.microsoft.com/office/drawing/2014/main" id="{11A830B6-CBA1-4371-A3D8-08289B5895B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68819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Metadata</a:t>
            </a:r>
          </a:p>
        </p:txBody>
      </p:sp>
      <p:sp>
        <p:nvSpPr>
          <p:cNvPr id="3" name="Content Placeholder 2"/>
          <p:cNvSpPr>
            <a:spLocks noGrp="1"/>
          </p:cNvSpPr>
          <p:nvPr>
            <p:ph idx="1"/>
          </p:nvPr>
        </p:nvSpPr>
        <p:spPr>
          <a:xfrm>
            <a:off x="334107" y="1005107"/>
            <a:ext cx="10515600" cy="4351338"/>
          </a:xfrm>
        </p:spPr>
        <p:txBody>
          <a:bodyPr>
            <a:normAutofit/>
          </a:bodyPr>
          <a:lstStyle/>
          <a:p>
            <a:pPr marL="457189" indent="-457189"/>
            <a:r>
              <a:rPr lang="en-US" dirty="0"/>
              <a:t>Is </a:t>
            </a:r>
            <a:r>
              <a:rPr lang="en-US" b="1" dirty="0"/>
              <a:t>data</a:t>
            </a:r>
            <a:r>
              <a:rPr lang="en-US" dirty="0"/>
              <a:t> about your </a:t>
            </a:r>
            <a:r>
              <a:rPr lang="en-US" b="1" dirty="0"/>
              <a:t>instance</a:t>
            </a:r>
            <a:r>
              <a:rPr lang="en-US" dirty="0"/>
              <a:t>.</a:t>
            </a:r>
          </a:p>
          <a:p>
            <a:pPr marL="457189" indent="-457189"/>
            <a:r>
              <a:rPr lang="en-US" dirty="0"/>
              <a:t>Can be used to </a:t>
            </a:r>
            <a:r>
              <a:rPr lang="en-US" b="1" dirty="0"/>
              <a:t>configure or manage</a:t>
            </a:r>
            <a:r>
              <a:rPr lang="en-US" dirty="0"/>
              <a:t> a running instance.</a:t>
            </a:r>
          </a:p>
        </p:txBody>
      </p:sp>
      <p:sp>
        <p:nvSpPr>
          <p:cNvPr id="7" name="Rounded Rectangle 137">
            <a:extLst>
              <a:ext uri="{FF2B5EF4-FFF2-40B4-BE49-F238E27FC236}">
                <a16:creationId xmlns:a16="http://schemas.microsoft.com/office/drawing/2014/main" id="{AE1CA22A-0256-4B70-8E03-F5366D2057F5}"/>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8" name="Picture 39">
            <a:extLst>
              <a:ext uri="{FF2B5EF4-FFF2-40B4-BE49-F238E27FC236}">
                <a16:creationId xmlns:a16="http://schemas.microsoft.com/office/drawing/2014/main" id="{2F89F6D3-0841-42D6-A7D3-2A9D91ECCAD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1312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8002954" y="2443751"/>
            <a:ext cx="3963035" cy="3619253"/>
          </a:xfrm>
          <a:prstGeom prst="rect">
            <a:avLst/>
          </a:prstGeom>
        </p:spPr>
      </p:pic>
      <p:sp>
        <p:nvSpPr>
          <p:cNvPr id="2" name="Title 1"/>
          <p:cNvSpPr>
            <a:spLocks noGrp="1"/>
          </p:cNvSpPr>
          <p:nvPr>
            <p:ph type="title"/>
          </p:nvPr>
        </p:nvSpPr>
        <p:spPr/>
        <p:txBody>
          <a:bodyPr/>
          <a:lstStyle/>
          <a:p>
            <a:r>
              <a:rPr lang="en-US" dirty="0"/>
              <a:t>Retrieving Instance Metadata</a:t>
            </a:r>
          </a:p>
        </p:txBody>
      </p:sp>
      <p:sp>
        <p:nvSpPr>
          <p:cNvPr id="3" name="Content Placeholder 2"/>
          <p:cNvSpPr>
            <a:spLocks noGrp="1"/>
          </p:cNvSpPr>
          <p:nvPr>
            <p:ph idx="1"/>
          </p:nvPr>
        </p:nvSpPr>
        <p:spPr>
          <a:xfrm>
            <a:off x="410130" y="1130579"/>
            <a:ext cx="7548831" cy="4738568"/>
          </a:xfrm>
        </p:spPr>
        <p:txBody>
          <a:bodyPr>
            <a:normAutofit/>
          </a:bodyPr>
          <a:lstStyle/>
          <a:p>
            <a:r>
              <a:rPr lang="en-US" dirty="0"/>
              <a:t>To view all categories of instance metadata from within a running instance, use the following URI: </a:t>
            </a:r>
          </a:p>
          <a:p>
            <a:r>
              <a:rPr lang="en-US" sz="1733" dirty="0">
                <a:solidFill>
                  <a:srgbClr val="3366FF"/>
                </a:solidFill>
                <a:latin typeface="Courier New" panose="02070309020205020404" pitchFamily="49" charset="0"/>
                <a:cs typeface="Courier New" panose="02070309020205020404" pitchFamily="49" charset="0"/>
              </a:rPr>
              <a:t>http://169.254.169.254/latest/meta-data/ </a:t>
            </a:r>
          </a:p>
          <a:p>
            <a:endParaRPr lang="en-US" dirty="0"/>
          </a:p>
          <a:p>
            <a:r>
              <a:rPr lang="en-US" dirty="0"/>
              <a:t>On a Linux instance, you can use:</a:t>
            </a:r>
          </a:p>
          <a:p>
            <a:pPr lvl="1"/>
            <a:r>
              <a:rPr lang="en-US" sz="1733" dirty="0">
                <a:solidFill>
                  <a:srgbClr val="3366FF"/>
                </a:solidFill>
                <a:latin typeface="Courier New" panose="02070309020205020404" pitchFamily="49" charset="0"/>
                <a:cs typeface="Courier New" panose="02070309020205020404" pitchFamily="49" charset="0"/>
              </a:rPr>
              <a:t>$ curl http://169.254.169.254/latest/meta-data/</a:t>
            </a:r>
          </a:p>
          <a:p>
            <a:pPr lvl="1"/>
            <a:r>
              <a:rPr lang="en-US" sz="1733" dirty="0">
                <a:solidFill>
                  <a:srgbClr val="3366FF"/>
                </a:solidFill>
                <a:latin typeface="Courier New" panose="02070309020205020404" pitchFamily="49" charset="0"/>
                <a:cs typeface="Courier New" panose="02070309020205020404" pitchFamily="49" charset="0"/>
              </a:rPr>
              <a:t>$ GET http://169.254.169.254/latest/meta-data/</a:t>
            </a:r>
          </a:p>
          <a:p>
            <a:endParaRPr lang="en-US" dirty="0"/>
          </a:p>
          <a:p>
            <a:r>
              <a:rPr lang="en-US" dirty="0"/>
              <a:t>All metadata is returned as text (content type text/plain).</a:t>
            </a:r>
          </a:p>
        </p:txBody>
      </p:sp>
      <p:cxnSp>
        <p:nvCxnSpPr>
          <p:cNvPr id="10" name="Straight Arrow Connector 9"/>
          <p:cNvCxnSpPr>
            <a:cxnSpLocks/>
          </p:cNvCxnSpPr>
          <p:nvPr/>
        </p:nvCxnSpPr>
        <p:spPr>
          <a:xfrm>
            <a:off x="2886270" y="2488944"/>
            <a:ext cx="5028698" cy="490230"/>
          </a:xfrm>
          <a:prstGeom prst="straightConnector1">
            <a:avLst/>
          </a:prstGeom>
          <a:ln>
            <a:solidFill>
              <a:srgbClr val="F7C027"/>
            </a:solidFill>
            <a:tailEnd type="triangle"/>
          </a:ln>
        </p:spPr>
        <p:style>
          <a:lnRef idx="2">
            <a:schemeClr val="accent1"/>
          </a:lnRef>
          <a:fillRef idx="0">
            <a:schemeClr val="accent1"/>
          </a:fillRef>
          <a:effectRef idx="1">
            <a:schemeClr val="accent1"/>
          </a:effectRef>
          <a:fontRef idx="minor">
            <a:schemeClr val="tx1"/>
          </a:fontRef>
        </p:style>
      </p:cxnSp>
      <p:sp>
        <p:nvSpPr>
          <p:cNvPr id="11" name="Rounded Rectangle 137">
            <a:extLst>
              <a:ext uri="{FF2B5EF4-FFF2-40B4-BE49-F238E27FC236}">
                <a16:creationId xmlns:a16="http://schemas.microsoft.com/office/drawing/2014/main" id="{1511691F-1C2D-4F99-B269-B74DE6798EB7}"/>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2" name="Picture 39">
            <a:extLst>
              <a:ext uri="{FF2B5EF4-FFF2-40B4-BE49-F238E27FC236}">
                <a16:creationId xmlns:a16="http://schemas.microsoft.com/office/drawing/2014/main" id="{FC98FD9D-B539-41ED-A86D-CCDAB7689656}"/>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1770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User Data</a:t>
            </a:r>
          </a:p>
        </p:txBody>
      </p:sp>
      <p:sp>
        <p:nvSpPr>
          <p:cNvPr id="3" name="Content Placeholder 2"/>
          <p:cNvSpPr>
            <a:spLocks noGrp="1"/>
          </p:cNvSpPr>
          <p:nvPr>
            <p:ph idx="1"/>
          </p:nvPr>
        </p:nvSpPr>
        <p:spPr>
          <a:xfrm>
            <a:off x="334107" y="1005107"/>
            <a:ext cx="10515600" cy="4351338"/>
          </a:xfrm>
        </p:spPr>
        <p:txBody>
          <a:bodyPr/>
          <a:lstStyle/>
          <a:p>
            <a:pPr marL="457189" indent="-457189"/>
            <a:r>
              <a:rPr lang="en-US" dirty="0"/>
              <a:t>Can be passed to the instance </a:t>
            </a:r>
            <a:r>
              <a:rPr lang="en-US" b="1" dirty="0"/>
              <a:t>at launch</a:t>
            </a:r>
            <a:r>
              <a:rPr lang="en-US" dirty="0"/>
              <a:t>.</a:t>
            </a:r>
          </a:p>
          <a:p>
            <a:pPr marL="457189" indent="-457189"/>
            <a:r>
              <a:rPr lang="en-US" dirty="0"/>
              <a:t>Can be used to perform common </a:t>
            </a:r>
            <a:r>
              <a:rPr lang="en-US" b="1" dirty="0"/>
              <a:t>automated configuration tasks</a:t>
            </a:r>
            <a:r>
              <a:rPr lang="en-US" dirty="0"/>
              <a:t>.</a:t>
            </a:r>
          </a:p>
          <a:p>
            <a:pPr marL="457189" indent="-457189"/>
            <a:r>
              <a:rPr lang="en-US" dirty="0"/>
              <a:t>Runs scripts after the instance starts.</a:t>
            </a:r>
          </a:p>
          <a:p>
            <a:pPr marL="457189" indent="-457189"/>
            <a:endParaRPr lang="en-US" dirty="0"/>
          </a:p>
        </p:txBody>
      </p:sp>
      <p:sp>
        <p:nvSpPr>
          <p:cNvPr id="7" name="Rounded Rectangle 137">
            <a:extLst>
              <a:ext uri="{FF2B5EF4-FFF2-40B4-BE49-F238E27FC236}">
                <a16:creationId xmlns:a16="http://schemas.microsoft.com/office/drawing/2014/main" id="{894769EF-BA40-4729-B0C9-B57A54892775}"/>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8" name="Picture 39">
            <a:extLst>
              <a:ext uri="{FF2B5EF4-FFF2-40B4-BE49-F238E27FC236}">
                <a16:creationId xmlns:a16="http://schemas.microsoft.com/office/drawing/2014/main" id="{126CEAA6-C223-40FF-A7FA-0808DE86510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2556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User Data</a:t>
            </a:r>
          </a:p>
        </p:txBody>
      </p:sp>
      <p:sp>
        <p:nvSpPr>
          <p:cNvPr id="3" name="Content Placeholder 2"/>
          <p:cNvSpPr>
            <a:spLocks noGrp="1"/>
          </p:cNvSpPr>
          <p:nvPr>
            <p:ph idx="1"/>
          </p:nvPr>
        </p:nvSpPr>
        <p:spPr>
          <a:xfrm>
            <a:off x="334107" y="1005107"/>
            <a:ext cx="10515600" cy="4351338"/>
          </a:xfrm>
        </p:spPr>
        <p:txBody>
          <a:bodyPr>
            <a:normAutofit/>
          </a:bodyPr>
          <a:lstStyle/>
          <a:p>
            <a:pPr marL="457189" indent="-457189"/>
            <a:r>
              <a:rPr lang="en-US" dirty="0"/>
              <a:t>You can specify user data when launching an instance.</a:t>
            </a:r>
          </a:p>
          <a:p>
            <a:pPr marL="457189" indent="-457189"/>
            <a:r>
              <a:rPr lang="en-US" dirty="0"/>
              <a:t>User data can be:</a:t>
            </a:r>
          </a:p>
          <a:p>
            <a:pPr lvl="1"/>
            <a:r>
              <a:rPr lang="en-US" dirty="0"/>
              <a:t>Linux script – executed by </a:t>
            </a:r>
            <a:r>
              <a:rPr lang="en-US" b="1" dirty="0"/>
              <a:t>cloud-</a:t>
            </a:r>
            <a:r>
              <a:rPr lang="en-US" b="1" dirty="0" err="1"/>
              <a:t>init</a:t>
            </a:r>
            <a:r>
              <a:rPr lang="en-US" dirty="0"/>
              <a:t> </a:t>
            </a:r>
          </a:p>
          <a:p>
            <a:pPr lvl="1"/>
            <a:r>
              <a:rPr lang="en-US" dirty="0"/>
              <a:t>Windows batch or PowerShell scripts – executed by </a:t>
            </a:r>
            <a:r>
              <a:rPr lang="en-US" b="1" dirty="0"/>
              <a:t>EC2Config</a:t>
            </a:r>
            <a:r>
              <a:rPr lang="en-US" dirty="0"/>
              <a:t> service</a:t>
            </a:r>
          </a:p>
          <a:p>
            <a:pPr marL="457189" indent="-457189"/>
            <a:r>
              <a:rPr lang="en-US" dirty="0"/>
              <a:t>User data scripts run once per instance ID by default.</a:t>
            </a:r>
          </a:p>
        </p:txBody>
      </p:sp>
      <p:sp>
        <p:nvSpPr>
          <p:cNvPr id="8" name="Rounded Rectangle 137">
            <a:extLst>
              <a:ext uri="{FF2B5EF4-FFF2-40B4-BE49-F238E27FC236}">
                <a16:creationId xmlns:a16="http://schemas.microsoft.com/office/drawing/2014/main" id="{CD8C083B-6C69-4326-B418-6966ACE04CFC}"/>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9" name="Picture 39">
            <a:extLst>
              <a:ext uri="{FF2B5EF4-FFF2-40B4-BE49-F238E27FC236}">
                <a16:creationId xmlns:a16="http://schemas.microsoft.com/office/drawing/2014/main" id="{D8C08B15-9FD1-4FA7-8EBB-948A5739C86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38755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55" y="90922"/>
            <a:ext cx="12293600" cy="727655"/>
          </a:xfrm>
        </p:spPr>
        <p:txBody>
          <a:bodyPr/>
          <a:lstStyle/>
          <a:p>
            <a:pPr>
              <a:spcBef>
                <a:spcPts val="133"/>
              </a:spcBef>
            </a:pPr>
            <a:r>
              <a:rPr lang="en-US" dirty="0">
                <a:cs typeface="Arial" charset="0"/>
              </a:rPr>
              <a:t>Advantages and Benefits of AWS Cloud Computing</a:t>
            </a:r>
          </a:p>
        </p:txBody>
      </p:sp>
      <p:grpSp>
        <p:nvGrpSpPr>
          <p:cNvPr id="10" name="Group 9"/>
          <p:cNvGrpSpPr/>
          <p:nvPr/>
        </p:nvGrpSpPr>
        <p:grpSpPr>
          <a:xfrm>
            <a:off x="696418" y="1255145"/>
            <a:ext cx="4726400" cy="1215000"/>
            <a:chOff x="522313" y="941359"/>
            <a:chExt cx="3544800" cy="91125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313" y="941359"/>
              <a:ext cx="1178340" cy="911250"/>
            </a:xfrm>
            <a:prstGeom prst="rect">
              <a:avLst/>
            </a:prstGeom>
          </p:spPr>
        </p:pic>
        <p:sp>
          <p:nvSpPr>
            <p:cNvPr id="9" name="TextBox 8"/>
            <p:cNvSpPr txBox="1"/>
            <p:nvPr/>
          </p:nvSpPr>
          <p:spPr>
            <a:xfrm>
              <a:off x="1595516" y="1073818"/>
              <a:ext cx="2471596" cy="623248"/>
            </a:xfrm>
            <a:prstGeom prst="rect">
              <a:avLst/>
            </a:prstGeom>
            <a:noFill/>
          </p:spPr>
          <p:txBody>
            <a:bodyPr wrap="square" rtlCol="0">
              <a:spAutoFit/>
            </a:bodyPr>
            <a:lstStyle/>
            <a:p>
              <a:r>
                <a:rPr lang="en-US" sz="2400" dirty="0">
                  <a:solidFill>
                    <a:srgbClr val="494848"/>
                  </a:solidFill>
                  <a:latin typeface="Fira Sans" panose="020B0503050000020004" pitchFamily="34" charset="0"/>
                </a:rPr>
                <a:t>Trade capital expense for variable expense.</a:t>
              </a:r>
            </a:p>
          </p:txBody>
        </p:sp>
      </p:grpSp>
      <p:grpSp>
        <p:nvGrpSpPr>
          <p:cNvPr id="12" name="Group 11"/>
          <p:cNvGrpSpPr/>
          <p:nvPr/>
        </p:nvGrpSpPr>
        <p:grpSpPr>
          <a:xfrm>
            <a:off x="646942" y="2669374"/>
            <a:ext cx="4689429" cy="1305978"/>
            <a:chOff x="485206" y="2002031"/>
            <a:chExt cx="3517072" cy="979484"/>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06" y="2002031"/>
              <a:ext cx="1255749" cy="979484"/>
            </a:xfrm>
            <a:prstGeom prst="rect">
              <a:avLst/>
            </a:prstGeom>
          </p:spPr>
        </p:pic>
        <p:sp>
          <p:nvSpPr>
            <p:cNvPr id="11" name="TextBox 10"/>
            <p:cNvSpPr txBox="1"/>
            <p:nvPr/>
          </p:nvSpPr>
          <p:spPr>
            <a:xfrm>
              <a:off x="1595516" y="2168607"/>
              <a:ext cx="2406762" cy="623248"/>
            </a:xfrm>
            <a:prstGeom prst="rect">
              <a:avLst/>
            </a:prstGeom>
            <a:noFill/>
          </p:spPr>
          <p:txBody>
            <a:bodyPr wrap="square" rtlCol="0">
              <a:spAutoFit/>
            </a:bodyPr>
            <a:lstStyle/>
            <a:p>
              <a:r>
                <a:rPr lang="en-US" sz="2400" dirty="0">
                  <a:solidFill>
                    <a:srgbClr val="494848"/>
                  </a:solidFill>
                  <a:latin typeface="Fira Sans" panose="020B0503050000020004" pitchFamily="34" charset="0"/>
                </a:rPr>
                <a:t>Benefit from massive economies of scale.</a:t>
              </a:r>
            </a:p>
          </p:txBody>
        </p:sp>
      </p:grpSp>
      <p:grpSp>
        <p:nvGrpSpPr>
          <p:cNvPr id="13" name="Group 12"/>
          <p:cNvGrpSpPr/>
          <p:nvPr/>
        </p:nvGrpSpPr>
        <p:grpSpPr>
          <a:xfrm>
            <a:off x="696418" y="4174583"/>
            <a:ext cx="4639954" cy="1223686"/>
            <a:chOff x="522313" y="3130937"/>
            <a:chExt cx="3479966" cy="917765"/>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313" y="3130937"/>
              <a:ext cx="1176622" cy="917765"/>
            </a:xfrm>
            <a:prstGeom prst="rect">
              <a:avLst/>
            </a:prstGeom>
          </p:spPr>
        </p:pic>
        <p:sp>
          <p:nvSpPr>
            <p:cNvPr id="25" name="TextBox 24"/>
            <p:cNvSpPr txBox="1"/>
            <p:nvPr/>
          </p:nvSpPr>
          <p:spPr>
            <a:xfrm>
              <a:off x="1595516" y="3263397"/>
              <a:ext cx="2406762" cy="623248"/>
            </a:xfrm>
            <a:prstGeom prst="rect">
              <a:avLst/>
            </a:prstGeom>
            <a:noFill/>
          </p:spPr>
          <p:txBody>
            <a:bodyPr wrap="square" rtlCol="0">
              <a:spAutoFit/>
            </a:bodyPr>
            <a:lstStyle/>
            <a:p>
              <a:r>
                <a:rPr lang="en-US" sz="2400" dirty="0">
                  <a:solidFill>
                    <a:srgbClr val="494848"/>
                  </a:solidFill>
                  <a:latin typeface="Fira Sans" panose="020B0503050000020004" pitchFamily="34" charset="0"/>
                </a:rPr>
                <a:t>Stop guessing capacity.</a:t>
              </a:r>
            </a:p>
          </p:txBody>
        </p:sp>
      </p:grpSp>
      <p:grpSp>
        <p:nvGrpSpPr>
          <p:cNvPr id="16" name="Group 15"/>
          <p:cNvGrpSpPr/>
          <p:nvPr/>
        </p:nvGrpSpPr>
        <p:grpSpPr>
          <a:xfrm>
            <a:off x="6387173" y="4195543"/>
            <a:ext cx="4579446" cy="1173078"/>
            <a:chOff x="5171378" y="3146657"/>
            <a:chExt cx="3434584" cy="879809"/>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1378" y="3146657"/>
              <a:ext cx="1127960" cy="879809"/>
            </a:xfrm>
            <a:prstGeom prst="rect">
              <a:avLst/>
            </a:prstGeom>
          </p:spPr>
        </p:pic>
        <p:sp>
          <p:nvSpPr>
            <p:cNvPr id="26" name="TextBox 25"/>
            <p:cNvSpPr txBox="1"/>
            <p:nvPr/>
          </p:nvSpPr>
          <p:spPr>
            <a:xfrm>
              <a:off x="6199203" y="3263397"/>
              <a:ext cx="2406762" cy="346249"/>
            </a:xfrm>
            <a:prstGeom prst="rect">
              <a:avLst/>
            </a:prstGeom>
            <a:noFill/>
          </p:spPr>
          <p:txBody>
            <a:bodyPr wrap="square" rtlCol="0">
              <a:spAutoFit/>
            </a:bodyPr>
            <a:lstStyle/>
            <a:p>
              <a:r>
                <a:rPr lang="en-US" sz="2400" dirty="0">
                  <a:solidFill>
                    <a:srgbClr val="494848"/>
                  </a:solidFill>
                  <a:latin typeface="Fira Sans" panose="020B0503050000020004" pitchFamily="34" charset="0"/>
                </a:rPr>
                <a:t>Go global in minutes.</a:t>
              </a:r>
            </a:p>
          </p:txBody>
        </p:sp>
      </p:grpSp>
      <p:grpSp>
        <p:nvGrpSpPr>
          <p:cNvPr id="14" name="Group 13"/>
          <p:cNvGrpSpPr/>
          <p:nvPr/>
        </p:nvGrpSpPr>
        <p:grpSpPr>
          <a:xfrm>
            <a:off x="6345751" y="1260392"/>
            <a:ext cx="4620870" cy="1237689"/>
            <a:chOff x="5140315" y="945294"/>
            <a:chExt cx="3465653" cy="928267"/>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0315" y="945294"/>
              <a:ext cx="1190086" cy="928267"/>
            </a:xfrm>
            <a:prstGeom prst="rect">
              <a:avLst/>
            </a:prstGeom>
          </p:spPr>
        </p:pic>
        <p:sp>
          <p:nvSpPr>
            <p:cNvPr id="27" name="TextBox 26"/>
            <p:cNvSpPr txBox="1"/>
            <p:nvPr/>
          </p:nvSpPr>
          <p:spPr>
            <a:xfrm>
              <a:off x="6199203" y="1073817"/>
              <a:ext cx="2406762" cy="623248"/>
            </a:xfrm>
            <a:prstGeom prst="rect">
              <a:avLst/>
            </a:prstGeom>
            <a:noFill/>
          </p:spPr>
          <p:txBody>
            <a:bodyPr wrap="square" rtlCol="0">
              <a:spAutoFit/>
            </a:bodyPr>
            <a:lstStyle/>
            <a:p>
              <a:r>
                <a:rPr lang="en-US" sz="2400" dirty="0">
                  <a:solidFill>
                    <a:srgbClr val="494848"/>
                  </a:solidFill>
                  <a:latin typeface="Fira Sans" panose="020B0503050000020004" pitchFamily="34" charset="0"/>
                </a:rPr>
                <a:t>Increase speed and agility.</a:t>
              </a:r>
            </a:p>
          </p:txBody>
        </p:sp>
      </p:grpSp>
      <p:grpSp>
        <p:nvGrpSpPr>
          <p:cNvPr id="15" name="Group 14"/>
          <p:cNvGrpSpPr/>
          <p:nvPr/>
        </p:nvGrpSpPr>
        <p:grpSpPr>
          <a:xfrm>
            <a:off x="6356361" y="2699321"/>
            <a:ext cx="5033097" cy="1245254"/>
            <a:chOff x="5148270" y="2024491"/>
            <a:chExt cx="3774823" cy="933941"/>
          </a:xfrm>
        </p:grpSpPr>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8270" y="2024491"/>
              <a:ext cx="1193034" cy="922613"/>
            </a:xfrm>
            <a:prstGeom prst="rect">
              <a:avLst/>
            </a:prstGeom>
          </p:spPr>
        </p:pic>
        <p:sp>
          <p:nvSpPr>
            <p:cNvPr id="28" name="TextBox 27"/>
            <p:cNvSpPr txBox="1"/>
            <p:nvPr/>
          </p:nvSpPr>
          <p:spPr>
            <a:xfrm>
              <a:off x="6199203" y="2058185"/>
              <a:ext cx="2723890" cy="900247"/>
            </a:xfrm>
            <a:prstGeom prst="rect">
              <a:avLst/>
            </a:prstGeom>
            <a:noFill/>
          </p:spPr>
          <p:txBody>
            <a:bodyPr wrap="square" rtlCol="0">
              <a:spAutoFit/>
            </a:bodyPr>
            <a:lstStyle/>
            <a:p>
              <a:r>
                <a:rPr lang="en-US" sz="2400" dirty="0">
                  <a:solidFill>
                    <a:srgbClr val="494848"/>
                  </a:solidFill>
                  <a:latin typeface="Fira Sans" panose="020B0503050000020004" pitchFamily="34" charset="0"/>
                </a:rPr>
                <a:t>Stop spending money on running and maintaining data centers.</a:t>
              </a:r>
            </a:p>
          </p:txBody>
        </p:sp>
      </p:grpSp>
    </p:spTree>
    <p:extLst>
      <p:ext uri="{BB962C8B-B14F-4D97-AF65-F5344CB8AC3E}">
        <p14:creationId xmlns:p14="http://schemas.microsoft.com/office/powerpoint/2010/main" val="67163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Data Example Linux</a:t>
            </a:r>
          </a:p>
        </p:txBody>
      </p:sp>
      <p:sp>
        <p:nvSpPr>
          <p:cNvPr id="3" name="Content Placeholder 2"/>
          <p:cNvSpPr>
            <a:spLocks noGrp="1"/>
          </p:cNvSpPr>
          <p:nvPr>
            <p:ph sz="quarter" idx="11"/>
          </p:nvPr>
        </p:nvSpPr>
        <p:spPr>
          <a:xfrm>
            <a:off x="448817" y="1946977"/>
            <a:ext cx="10943656" cy="4855901"/>
          </a:xfrm>
        </p:spPr>
        <p:txBody>
          <a:bodyPr numCol="2"/>
          <a:lstStyle/>
          <a:p>
            <a:endParaRPr lang="en-US"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a:p>
            <a:r>
              <a:rPr lang="en-US" sz="2667" dirty="0">
                <a:solidFill>
                  <a:schemeClr val="tx1"/>
                </a:solidFill>
                <a:latin typeface="Courier New" panose="02070309020205020404" pitchFamily="49" charset="0"/>
                <a:cs typeface="Courier New" panose="02070309020205020404" pitchFamily="49" charset="0"/>
              </a:rPr>
              <a:t>#!/bin/</a:t>
            </a:r>
            <a:r>
              <a:rPr lang="en-US" sz="2667" dirty="0" err="1">
                <a:solidFill>
                  <a:schemeClr val="tx1"/>
                </a:solidFill>
                <a:latin typeface="Courier New" panose="02070309020205020404" pitchFamily="49" charset="0"/>
                <a:cs typeface="Courier New" panose="02070309020205020404" pitchFamily="49" charset="0"/>
              </a:rPr>
              <a:t>sh</a:t>
            </a:r>
            <a:endParaRPr lang="en-US" sz="2667" dirty="0">
              <a:solidFill>
                <a:schemeClr val="tx1"/>
              </a:solidFill>
              <a:latin typeface="Courier New" panose="02070309020205020404" pitchFamily="49" charset="0"/>
              <a:cs typeface="Courier New" panose="02070309020205020404" pitchFamily="49" charset="0"/>
            </a:endParaRPr>
          </a:p>
          <a:p>
            <a:endParaRPr lang="en-US" sz="2667" dirty="0">
              <a:solidFill>
                <a:schemeClr val="tx1"/>
              </a:solidFill>
              <a:latin typeface="Courier New" panose="02070309020205020404" pitchFamily="49" charset="0"/>
              <a:cs typeface="Courier New" panose="02070309020205020404" pitchFamily="49" charset="0"/>
            </a:endParaRPr>
          </a:p>
          <a:p>
            <a:r>
              <a:rPr lang="en-US" sz="2667" dirty="0">
                <a:solidFill>
                  <a:schemeClr val="tx1"/>
                </a:solidFill>
                <a:latin typeface="Courier New" panose="02070309020205020404" pitchFamily="49" charset="0"/>
                <a:cs typeface="Courier New" panose="02070309020205020404" pitchFamily="49" charset="0"/>
              </a:rPr>
              <a:t>yum -y install </a:t>
            </a:r>
            <a:r>
              <a:rPr lang="en-US" sz="2667" dirty="0" err="1">
                <a:solidFill>
                  <a:schemeClr val="tx1"/>
                </a:solidFill>
                <a:latin typeface="Courier New" panose="02070309020205020404" pitchFamily="49" charset="0"/>
                <a:cs typeface="Courier New" panose="02070309020205020404" pitchFamily="49" charset="0"/>
              </a:rPr>
              <a:t>httpd</a:t>
            </a:r>
            <a:endParaRPr lang="en-US" sz="2667" dirty="0">
              <a:solidFill>
                <a:schemeClr val="tx1"/>
              </a:solidFill>
              <a:latin typeface="Courier New" panose="02070309020205020404" pitchFamily="49" charset="0"/>
              <a:cs typeface="Courier New" panose="02070309020205020404" pitchFamily="49" charset="0"/>
            </a:endParaRPr>
          </a:p>
          <a:p>
            <a:r>
              <a:rPr lang="en-US" sz="2667" dirty="0" err="1">
                <a:solidFill>
                  <a:schemeClr val="tx1"/>
                </a:solidFill>
                <a:latin typeface="Courier New" panose="02070309020205020404" pitchFamily="49" charset="0"/>
                <a:cs typeface="Courier New" panose="02070309020205020404" pitchFamily="49" charset="0"/>
              </a:rPr>
              <a:t>chkconfig</a:t>
            </a:r>
            <a:r>
              <a:rPr lang="en-US" sz="2667" dirty="0">
                <a:solidFill>
                  <a:schemeClr val="tx1"/>
                </a:solidFill>
                <a:latin typeface="Courier New" panose="02070309020205020404" pitchFamily="49" charset="0"/>
                <a:cs typeface="Courier New" panose="02070309020205020404" pitchFamily="49" charset="0"/>
              </a:rPr>
              <a:t> </a:t>
            </a:r>
            <a:r>
              <a:rPr lang="en-US" sz="2667" dirty="0" err="1">
                <a:solidFill>
                  <a:schemeClr val="tx1"/>
                </a:solidFill>
                <a:latin typeface="Courier New" panose="02070309020205020404" pitchFamily="49" charset="0"/>
                <a:cs typeface="Courier New" panose="02070309020205020404" pitchFamily="49" charset="0"/>
              </a:rPr>
              <a:t>httpd</a:t>
            </a:r>
            <a:r>
              <a:rPr lang="en-US" sz="2667" dirty="0">
                <a:solidFill>
                  <a:schemeClr val="tx1"/>
                </a:solidFill>
                <a:latin typeface="Courier New" panose="02070309020205020404" pitchFamily="49" charset="0"/>
                <a:cs typeface="Courier New" panose="02070309020205020404" pitchFamily="49" charset="0"/>
              </a:rPr>
              <a:t> on</a:t>
            </a:r>
          </a:p>
          <a:p>
            <a:r>
              <a:rPr lang="en-US" sz="2667" dirty="0">
                <a:solidFill>
                  <a:schemeClr val="tx1"/>
                </a:solidFill>
                <a:latin typeface="Courier New" panose="02070309020205020404" pitchFamily="49" charset="0"/>
                <a:cs typeface="Courier New" panose="02070309020205020404" pitchFamily="49" charset="0"/>
              </a:rPr>
              <a:t>Service </a:t>
            </a:r>
            <a:r>
              <a:rPr lang="en-US" sz="2667" dirty="0" err="1">
                <a:solidFill>
                  <a:schemeClr val="tx1"/>
                </a:solidFill>
                <a:latin typeface="Courier New" panose="02070309020205020404" pitchFamily="49" charset="0"/>
                <a:cs typeface="Courier New" panose="02070309020205020404" pitchFamily="49" charset="0"/>
              </a:rPr>
              <a:t>httpd</a:t>
            </a:r>
            <a:r>
              <a:rPr lang="en-US" sz="2667" dirty="0">
                <a:solidFill>
                  <a:schemeClr val="tx1"/>
                </a:solidFill>
                <a:latin typeface="Courier New" panose="02070309020205020404" pitchFamily="49" charset="0"/>
                <a:cs typeface="Courier New" panose="02070309020205020404" pitchFamily="49" charset="0"/>
              </a:rPr>
              <a:t> start</a:t>
            </a:r>
          </a:p>
          <a:p>
            <a:endParaRPr lang="en-US" dirty="0"/>
          </a:p>
        </p:txBody>
      </p:sp>
      <p:grpSp>
        <p:nvGrpSpPr>
          <p:cNvPr id="16" name="Group 15"/>
          <p:cNvGrpSpPr/>
          <p:nvPr/>
        </p:nvGrpSpPr>
        <p:grpSpPr>
          <a:xfrm>
            <a:off x="519455" y="2392216"/>
            <a:ext cx="11222995" cy="1200330"/>
            <a:chOff x="336789" y="791936"/>
            <a:chExt cx="8417246" cy="900247"/>
          </a:xfrm>
        </p:grpSpPr>
        <p:grpSp>
          <p:nvGrpSpPr>
            <p:cNvPr id="12" name="Group 11"/>
            <p:cNvGrpSpPr/>
            <p:nvPr/>
          </p:nvGrpSpPr>
          <p:grpSpPr>
            <a:xfrm>
              <a:off x="336789" y="967887"/>
              <a:ext cx="3293917" cy="457200"/>
              <a:chOff x="336789" y="967887"/>
              <a:chExt cx="3293917" cy="457200"/>
            </a:xfrm>
          </p:grpSpPr>
          <p:sp>
            <p:nvSpPr>
              <p:cNvPr id="9" name="Rectangle 8"/>
              <p:cNvSpPr/>
              <p:nvPr/>
            </p:nvSpPr>
            <p:spPr>
              <a:xfrm>
                <a:off x="336789" y="967887"/>
                <a:ext cx="1949211" cy="457200"/>
              </a:xfrm>
              <a:prstGeom prst="rect">
                <a:avLst/>
              </a:prstGeom>
              <a:noFill/>
              <a:ln w="57150">
                <a:solidFill>
                  <a:srgbClr val="2479B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cxnSp>
            <p:nvCxnSpPr>
              <p:cNvPr id="11" name="Straight Arrow Connector 10"/>
              <p:cNvCxnSpPr>
                <a:cxnSpLocks/>
              </p:cNvCxnSpPr>
              <p:nvPr/>
            </p:nvCxnSpPr>
            <p:spPr>
              <a:xfrm>
                <a:off x="2286000" y="1178193"/>
                <a:ext cx="1344706" cy="0"/>
              </a:xfrm>
              <a:prstGeom prst="straightConnector1">
                <a:avLst/>
              </a:prstGeom>
              <a:ln w="57150">
                <a:solidFill>
                  <a:srgbClr val="2479BE"/>
                </a:solidFill>
                <a:tailEnd type="triangle"/>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3630706" y="791936"/>
              <a:ext cx="5123329" cy="900247"/>
            </a:xfrm>
            <a:prstGeom prst="rect">
              <a:avLst/>
            </a:prstGeom>
            <a:noFill/>
            <a:ln w="38100">
              <a:solidFill>
                <a:srgbClr val="2479BE"/>
              </a:solidFill>
            </a:ln>
          </p:spPr>
          <p:txBody>
            <a:bodyPr wrap="square" rtlCol="0">
              <a:spAutoFit/>
            </a:bodyPr>
            <a:lstStyle/>
            <a:p>
              <a:r>
                <a:rPr lang="en-US" sz="2400" dirty="0">
                  <a:solidFill>
                    <a:srgbClr val="494848"/>
                  </a:solidFill>
                  <a:latin typeface="Fira Sans" panose="020B0503050000020004" pitchFamily="34" charset="0"/>
                </a:rPr>
                <a:t>User data shell scripts must start with the #! characters and the path to the interpreter you want to read the script. </a:t>
              </a:r>
            </a:p>
          </p:txBody>
        </p:sp>
      </p:grpSp>
      <p:grpSp>
        <p:nvGrpSpPr>
          <p:cNvPr id="21" name="Group 20"/>
          <p:cNvGrpSpPr/>
          <p:nvPr/>
        </p:nvGrpSpPr>
        <p:grpSpPr>
          <a:xfrm>
            <a:off x="448817" y="3723624"/>
            <a:ext cx="10561500" cy="1923100"/>
            <a:chOff x="336789" y="1787855"/>
            <a:chExt cx="8417246" cy="1442325"/>
          </a:xfrm>
        </p:grpSpPr>
        <p:sp>
          <p:nvSpPr>
            <p:cNvPr id="17" name="Rectangle 16"/>
            <p:cNvSpPr/>
            <p:nvPr/>
          </p:nvSpPr>
          <p:spPr>
            <a:xfrm>
              <a:off x="336789" y="1787855"/>
              <a:ext cx="3979717" cy="1084228"/>
            </a:xfrm>
            <a:prstGeom prst="rect">
              <a:avLst/>
            </a:prstGeom>
            <a:noFill/>
            <a:ln w="57150">
              <a:solidFill>
                <a:srgbClr val="2479B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cxnSp>
          <p:nvCxnSpPr>
            <p:cNvPr id="19" name="Straight Arrow Connector 18"/>
            <p:cNvCxnSpPr>
              <a:endCxn id="20" idx="1"/>
            </p:cNvCxnSpPr>
            <p:nvPr/>
          </p:nvCxnSpPr>
          <p:spPr>
            <a:xfrm>
              <a:off x="4383741" y="2514600"/>
              <a:ext cx="995082" cy="265457"/>
            </a:xfrm>
            <a:prstGeom prst="straightConnector1">
              <a:avLst/>
            </a:prstGeom>
            <a:ln w="57150">
              <a:solidFill>
                <a:srgbClr val="2479BE"/>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378823" y="2329933"/>
              <a:ext cx="3375212" cy="900247"/>
            </a:xfrm>
            <a:prstGeom prst="rect">
              <a:avLst/>
            </a:prstGeom>
            <a:noFill/>
            <a:ln w="38100">
              <a:solidFill>
                <a:srgbClr val="2479BE"/>
              </a:solidFill>
            </a:ln>
          </p:spPr>
          <p:txBody>
            <a:bodyPr wrap="square" rtlCol="0">
              <a:spAutoFit/>
            </a:bodyPr>
            <a:lstStyle/>
            <a:p>
              <a:r>
                <a:rPr lang="en-US" sz="2400" dirty="0">
                  <a:solidFill>
                    <a:srgbClr val="494848"/>
                  </a:solidFill>
                  <a:latin typeface="Fira Sans" panose="020B0503050000020004" pitchFamily="34" charset="0"/>
                </a:rPr>
                <a:t>Install Apache web server </a:t>
              </a:r>
            </a:p>
            <a:p>
              <a:r>
                <a:rPr lang="en-US" sz="2400" dirty="0">
                  <a:solidFill>
                    <a:srgbClr val="494848"/>
                  </a:solidFill>
                  <a:latin typeface="Fira Sans" panose="020B0503050000020004" pitchFamily="34" charset="0"/>
                </a:rPr>
                <a:t>Enable the web server</a:t>
              </a:r>
            </a:p>
            <a:p>
              <a:r>
                <a:rPr lang="en-US" sz="2400" dirty="0">
                  <a:solidFill>
                    <a:srgbClr val="494848"/>
                  </a:solidFill>
                  <a:latin typeface="Fira Sans" panose="020B0503050000020004" pitchFamily="34" charset="0"/>
                </a:rPr>
                <a:t>Start the web server</a:t>
              </a:r>
            </a:p>
          </p:txBody>
        </p:sp>
      </p:grpSp>
      <p:sp>
        <p:nvSpPr>
          <p:cNvPr id="22" name="Rounded Rectangle 137">
            <a:extLst>
              <a:ext uri="{FF2B5EF4-FFF2-40B4-BE49-F238E27FC236}">
                <a16:creationId xmlns:a16="http://schemas.microsoft.com/office/drawing/2014/main" id="{EB779B32-C794-43A5-9D9C-78C051E33A8E}"/>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3" name="Picture 39">
            <a:extLst>
              <a:ext uri="{FF2B5EF4-FFF2-40B4-BE49-F238E27FC236}">
                <a16:creationId xmlns:a16="http://schemas.microsoft.com/office/drawing/2014/main" id="{143642C3-0A88-4DF2-B40E-C0AFB6200C8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04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Data Example Windows</a:t>
            </a:r>
          </a:p>
        </p:txBody>
      </p:sp>
      <p:sp>
        <p:nvSpPr>
          <p:cNvPr id="3" name="Content Placeholder 2"/>
          <p:cNvSpPr>
            <a:spLocks noGrp="1"/>
          </p:cNvSpPr>
          <p:nvPr>
            <p:ph sz="quarter" idx="11"/>
          </p:nvPr>
        </p:nvSpPr>
        <p:spPr>
          <a:xfrm>
            <a:off x="448817" y="1760163"/>
            <a:ext cx="10943656" cy="4855901"/>
          </a:xfrm>
          <a:ln>
            <a:solidFill>
              <a:srgbClr val="2479BE"/>
            </a:solidFill>
          </a:ln>
        </p:spPr>
        <p:txBody>
          <a:bodyPr>
            <a:noAutofit/>
          </a:bodyPr>
          <a:lstStyle/>
          <a:p>
            <a:endParaRPr lang="en-US" sz="2400" dirty="0">
              <a:latin typeface="Courier New" panose="02070309020205020404" pitchFamily="49" charset="0"/>
              <a:cs typeface="Courier New" panose="02070309020205020404" pitchFamily="49" charset="0"/>
            </a:endParaRPr>
          </a:p>
          <a:p>
            <a:r>
              <a:rPr lang="en-US" sz="2400" dirty="0">
                <a:solidFill>
                  <a:schemeClr val="tx1"/>
                </a:solidFill>
                <a:latin typeface="Courier New" panose="02070309020205020404" pitchFamily="49" charset="0"/>
                <a:cs typeface="Courier New" panose="02070309020205020404" pitchFamily="49" charset="0"/>
              </a:rPr>
              <a:t>&lt;</a:t>
            </a:r>
            <a:r>
              <a:rPr lang="en-US" sz="2400" dirty="0" err="1">
                <a:solidFill>
                  <a:schemeClr val="tx1"/>
                </a:solidFill>
                <a:latin typeface="Courier New" panose="02070309020205020404" pitchFamily="49" charset="0"/>
                <a:cs typeface="Courier New" panose="02070309020205020404" pitchFamily="49" charset="0"/>
              </a:rPr>
              <a:t>powershell</a:t>
            </a:r>
            <a:r>
              <a:rPr lang="en-US" sz="2400" dirty="0">
                <a:solidFill>
                  <a:schemeClr val="tx1"/>
                </a:solidFill>
                <a:latin typeface="Courier New" panose="02070309020205020404" pitchFamily="49" charset="0"/>
                <a:cs typeface="Courier New" panose="02070309020205020404" pitchFamily="49" charset="0"/>
              </a:rPr>
              <a:t>&gt;</a:t>
            </a:r>
          </a:p>
          <a:p>
            <a:r>
              <a:rPr lang="en-US" sz="2400" dirty="0">
                <a:solidFill>
                  <a:schemeClr val="tx1"/>
                </a:solidFill>
                <a:latin typeface="Courier New" panose="02070309020205020404" pitchFamily="49" charset="0"/>
                <a:cs typeface="Courier New" panose="02070309020205020404" pitchFamily="49" charset="0"/>
              </a:rPr>
              <a:t>Import-Module </a:t>
            </a:r>
            <a:r>
              <a:rPr lang="en-US" sz="2400" dirty="0" err="1">
                <a:solidFill>
                  <a:schemeClr val="tx1"/>
                </a:solidFill>
                <a:latin typeface="Courier New" panose="02070309020205020404" pitchFamily="49" charset="0"/>
                <a:cs typeface="Courier New" panose="02070309020205020404" pitchFamily="49" charset="0"/>
              </a:rPr>
              <a:t>ServerManager</a:t>
            </a:r>
            <a:endParaRPr lang="en-US" sz="2400" dirty="0">
              <a:solidFill>
                <a:schemeClr val="tx1"/>
              </a:solidFill>
              <a:latin typeface="Courier New" panose="02070309020205020404" pitchFamily="49" charset="0"/>
              <a:cs typeface="Courier New" panose="02070309020205020404" pitchFamily="49" charset="0"/>
            </a:endParaRPr>
          </a:p>
          <a:p>
            <a:endParaRPr lang="en-US" sz="2400" dirty="0">
              <a:solidFill>
                <a:schemeClr val="tx1"/>
              </a:solidFill>
              <a:latin typeface="Courier New" panose="02070309020205020404" pitchFamily="49" charset="0"/>
              <a:cs typeface="Courier New" panose="02070309020205020404" pitchFamily="49" charset="0"/>
            </a:endParaRPr>
          </a:p>
          <a:p>
            <a:r>
              <a:rPr lang="en-US" sz="2400" dirty="0">
                <a:solidFill>
                  <a:schemeClr val="tx1"/>
                </a:solidFill>
                <a:latin typeface="Courier New" panose="02070309020205020404" pitchFamily="49" charset="0"/>
                <a:cs typeface="Courier New" panose="02070309020205020404" pitchFamily="49" charset="0"/>
              </a:rPr>
              <a:t>Install-</a:t>
            </a:r>
            <a:r>
              <a:rPr lang="en-US" sz="2400" dirty="0" err="1">
                <a:solidFill>
                  <a:schemeClr val="tx1"/>
                </a:solidFill>
                <a:latin typeface="Courier New" panose="02070309020205020404" pitchFamily="49" charset="0"/>
                <a:cs typeface="Courier New" panose="02070309020205020404" pitchFamily="49" charset="0"/>
              </a:rPr>
              <a:t>WindowsFeature</a:t>
            </a:r>
            <a:r>
              <a:rPr lang="en-US" sz="2400" dirty="0">
                <a:solidFill>
                  <a:schemeClr val="tx1"/>
                </a:solidFill>
                <a:latin typeface="Courier New" panose="02070309020205020404" pitchFamily="49" charset="0"/>
                <a:cs typeface="Courier New" panose="02070309020205020404" pitchFamily="49" charset="0"/>
              </a:rPr>
              <a:t> web-server, web-webserver</a:t>
            </a:r>
          </a:p>
          <a:p>
            <a:r>
              <a:rPr lang="en-US" sz="2400" dirty="0">
                <a:solidFill>
                  <a:schemeClr val="tx1"/>
                </a:solidFill>
                <a:latin typeface="Courier New" panose="02070309020205020404" pitchFamily="49" charset="0"/>
                <a:cs typeface="Courier New" panose="02070309020205020404" pitchFamily="49" charset="0"/>
              </a:rPr>
              <a:t>Install-</a:t>
            </a:r>
            <a:r>
              <a:rPr lang="en-US" sz="2400" dirty="0" err="1">
                <a:solidFill>
                  <a:schemeClr val="tx1"/>
                </a:solidFill>
                <a:latin typeface="Courier New" panose="02070309020205020404" pitchFamily="49" charset="0"/>
                <a:cs typeface="Courier New" panose="02070309020205020404" pitchFamily="49" charset="0"/>
              </a:rPr>
              <a:t>WindowsFeature</a:t>
            </a:r>
            <a:r>
              <a:rPr lang="en-US" sz="2400" dirty="0">
                <a:solidFill>
                  <a:schemeClr val="tx1"/>
                </a:solidFill>
                <a:latin typeface="Courier New" panose="02070309020205020404" pitchFamily="49" charset="0"/>
                <a:cs typeface="Courier New" panose="02070309020205020404" pitchFamily="49" charset="0"/>
              </a:rPr>
              <a:t> web-</a:t>
            </a:r>
            <a:r>
              <a:rPr lang="en-US" sz="2400" dirty="0" err="1">
                <a:solidFill>
                  <a:schemeClr val="tx1"/>
                </a:solidFill>
                <a:latin typeface="Courier New" panose="02070309020205020404" pitchFamily="49" charset="0"/>
                <a:cs typeface="Courier New" panose="02070309020205020404" pitchFamily="49" charset="0"/>
              </a:rPr>
              <a:t>mgmt</a:t>
            </a:r>
            <a:r>
              <a:rPr lang="en-US" sz="2400" dirty="0">
                <a:solidFill>
                  <a:schemeClr val="tx1"/>
                </a:solidFill>
                <a:latin typeface="Courier New" panose="02070309020205020404" pitchFamily="49" charset="0"/>
                <a:cs typeface="Courier New" panose="02070309020205020404" pitchFamily="49" charset="0"/>
              </a:rPr>
              <a:t>-tools</a:t>
            </a:r>
          </a:p>
          <a:p>
            <a:r>
              <a:rPr lang="en-US" sz="2400" dirty="0">
                <a:solidFill>
                  <a:schemeClr val="tx1"/>
                </a:solidFill>
                <a:latin typeface="Courier New" panose="02070309020205020404" pitchFamily="49" charset="0"/>
                <a:cs typeface="Courier New" panose="02070309020205020404" pitchFamily="49" charset="0"/>
              </a:rPr>
              <a:t>&lt;/</a:t>
            </a:r>
            <a:r>
              <a:rPr lang="en-US" sz="2400" dirty="0" err="1">
                <a:solidFill>
                  <a:schemeClr val="tx1"/>
                </a:solidFill>
                <a:latin typeface="Courier New" panose="02070309020205020404" pitchFamily="49" charset="0"/>
                <a:cs typeface="Courier New" panose="02070309020205020404" pitchFamily="49" charset="0"/>
              </a:rPr>
              <a:t>powershell</a:t>
            </a:r>
            <a:r>
              <a:rPr lang="en-US" sz="2400" dirty="0">
                <a:solidFill>
                  <a:schemeClr val="tx1"/>
                </a:solidFill>
                <a:latin typeface="Courier New" panose="02070309020205020404" pitchFamily="49" charset="0"/>
                <a:cs typeface="Courier New" panose="02070309020205020404" pitchFamily="49" charset="0"/>
              </a:rPr>
              <a:t>&gt;</a:t>
            </a:r>
          </a:p>
          <a:p>
            <a:endParaRPr lang="en-US" sz="2400" dirty="0">
              <a:latin typeface="Courier New" panose="02070309020205020404" pitchFamily="49" charset="0"/>
              <a:cs typeface="Courier New" panose="02070309020205020404" pitchFamily="49" charset="0"/>
            </a:endParaRPr>
          </a:p>
        </p:txBody>
      </p:sp>
      <p:sp>
        <p:nvSpPr>
          <p:cNvPr id="7" name="Rectangle 6"/>
          <p:cNvSpPr/>
          <p:nvPr/>
        </p:nvSpPr>
        <p:spPr>
          <a:xfrm>
            <a:off x="515980" y="2641771"/>
            <a:ext cx="5252501" cy="622635"/>
          </a:xfrm>
          <a:prstGeom prst="rect">
            <a:avLst/>
          </a:prstGeom>
          <a:noFill/>
          <a:ln w="57150">
            <a:solidFill>
              <a:srgbClr val="2479B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8" name="Straight Arrow Connector 7"/>
          <p:cNvCxnSpPr>
            <a:cxnSpLocks/>
          </p:cNvCxnSpPr>
          <p:nvPr/>
        </p:nvCxnSpPr>
        <p:spPr>
          <a:xfrm flipV="1">
            <a:off x="5804991" y="2937670"/>
            <a:ext cx="855407" cy="19473"/>
          </a:xfrm>
          <a:prstGeom prst="straightConnector1">
            <a:avLst/>
          </a:prstGeom>
          <a:ln w="57150">
            <a:solidFill>
              <a:srgbClr val="2479BE"/>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660398" y="2522172"/>
            <a:ext cx="5372845" cy="830997"/>
          </a:xfrm>
          <a:prstGeom prst="rect">
            <a:avLst/>
          </a:prstGeom>
          <a:noFill/>
          <a:ln w="38100">
            <a:solidFill>
              <a:schemeClr val="tx1"/>
            </a:solidFill>
          </a:ln>
        </p:spPr>
        <p:txBody>
          <a:bodyPr wrap="square" rtlCol="0">
            <a:spAutoFit/>
          </a:bodyPr>
          <a:lstStyle/>
          <a:p>
            <a:r>
              <a:rPr lang="en-US" sz="2400" dirty="0">
                <a:latin typeface="Fira Sans" panose="020B0503050000020004" pitchFamily="34" charset="0"/>
                <a:cs typeface="Arial" panose="020B0604020202020204" pitchFamily="34" charset="0"/>
              </a:rPr>
              <a:t>Import the Server Manager module for Windows PowerShell.</a:t>
            </a:r>
            <a:r>
              <a:rPr lang="en-US" sz="2400" dirty="0">
                <a:latin typeface="Fira Sans" panose="020B0503050000020004" pitchFamily="34" charset="0"/>
                <a:cs typeface="Courier New" panose="02070309020205020404" pitchFamily="49" charset="0"/>
              </a:rPr>
              <a:t> </a:t>
            </a:r>
          </a:p>
        </p:txBody>
      </p:sp>
      <p:sp>
        <p:nvSpPr>
          <p:cNvPr id="13" name="Rectangle 12"/>
          <p:cNvSpPr/>
          <p:nvPr/>
        </p:nvSpPr>
        <p:spPr>
          <a:xfrm>
            <a:off x="515981" y="3501988"/>
            <a:ext cx="8898148" cy="894347"/>
          </a:xfrm>
          <a:prstGeom prst="rect">
            <a:avLst/>
          </a:prstGeom>
          <a:noFill/>
          <a:ln w="57150">
            <a:solidFill>
              <a:srgbClr val="2479B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4" name="Straight Arrow Connector 13"/>
          <p:cNvCxnSpPr/>
          <p:nvPr/>
        </p:nvCxnSpPr>
        <p:spPr>
          <a:xfrm>
            <a:off x="4794003" y="4633917"/>
            <a:ext cx="1589739" cy="798924"/>
          </a:xfrm>
          <a:prstGeom prst="straightConnector1">
            <a:avLst/>
          </a:prstGeom>
          <a:ln w="57150">
            <a:solidFill>
              <a:srgbClr val="2479B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545413" y="4941180"/>
            <a:ext cx="4183515" cy="830997"/>
          </a:xfrm>
          <a:prstGeom prst="rect">
            <a:avLst/>
          </a:prstGeom>
          <a:noFill/>
          <a:ln w="38100">
            <a:solidFill>
              <a:schemeClr val="tx1"/>
            </a:solidFill>
          </a:ln>
        </p:spPr>
        <p:txBody>
          <a:bodyPr wrap="square" rtlCol="0">
            <a:spAutoFit/>
          </a:bodyPr>
          <a:lstStyle/>
          <a:p>
            <a:r>
              <a:rPr lang="en-US" sz="2400" dirty="0"/>
              <a:t>Install IIS</a:t>
            </a:r>
          </a:p>
          <a:p>
            <a:r>
              <a:rPr lang="en-US" sz="2400" dirty="0"/>
              <a:t>Install Web Management Tools</a:t>
            </a:r>
          </a:p>
        </p:txBody>
      </p:sp>
      <p:sp>
        <p:nvSpPr>
          <p:cNvPr id="17" name="Rounded Rectangle 137">
            <a:extLst>
              <a:ext uri="{FF2B5EF4-FFF2-40B4-BE49-F238E27FC236}">
                <a16:creationId xmlns:a16="http://schemas.microsoft.com/office/drawing/2014/main" id="{C8FEC1EF-EFDA-4A70-B15B-6ABA9D52BA0C}"/>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8" name="Picture 39">
            <a:extLst>
              <a:ext uri="{FF2B5EF4-FFF2-40B4-BE49-F238E27FC236}">
                <a16:creationId xmlns:a16="http://schemas.microsoft.com/office/drawing/2014/main" id="{38F70723-CEC6-49E9-A8CA-DBAA65F7200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025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User Data</a:t>
            </a:r>
          </a:p>
        </p:txBody>
      </p:sp>
      <p:sp>
        <p:nvSpPr>
          <p:cNvPr id="3" name="Content Placeholder 2"/>
          <p:cNvSpPr>
            <a:spLocks noGrp="1"/>
          </p:cNvSpPr>
          <p:nvPr>
            <p:ph idx="1"/>
          </p:nvPr>
        </p:nvSpPr>
        <p:spPr>
          <a:xfrm>
            <a:off x="334107" y="1178701"/>
            <a:ext cx="5616996" cy="4738568"/>
          </a:xfrm>
        </p:spPr>
        <p:txBody>
          <a:bodyPr>
            <a:normAutofit/>
          </a:bodyPr>
          <a:lstStyle/>
          <a:p>
            <a:r>
              <a:rPr lang="en-US" dirty="0"/>
              <a:t>To retrieve user data, use the following URI: http://169.254.169.254/latest/user-data </a:t>
            </a:r>
          </a:p>
          <a:p>
            <a:endParaRPr lang="en-US" dirty="0"/>
          </a:p>
          <a:p>
            <a:r>
              <a:rPr lang="en-US" dirty="0"/>
              <a:t>On a Linux instance, you can use:</a:t>
            </a:r>
          </a:p>
          <a:p>
            <a:pPr marL="0" lvl="1" indent="0">
              <a:buNone/>
            </a:pPr>
            <a:r>
              <a:rPr lang="en-US" sz="1467" dirty="0">
                <a:solidFill>
                  <a:srgbClr val="3366FF"/>
                </a:solidFill>
                <a:latin typeface="Courier New" panose="02070309020205020404" pitchFamily="49" charset="0"/>
                <a:cs typeface="Courier New" panose="02070309020205020404" pitchFamily="49" charset="0"/>
              </a:rPr>
              <a:t>$ curl http://169.254.169.254/latest/user-data/</a:t>
            </a:r>
          </a:p>
          <a:p>
            <a:pPr marL="0" lvl="1" indent="0">
              <a:buNone/>
            </a:pPr>
            <a:r>
              <a:rPr lang="en-US" sz="1467" dirty="0">
                <a:solidFill>
                  <a:srgbClr val="3366FF"/>
                </a:solidFill>
                <a:latin typeface="Courier New" panose="02070309020205020404" pitchFamily="49" charset="0"/>
                <a:cs typeface="Courier New" panose="02070309020205020404" pitchFamily="49" charset="0"/>
              </a:rPr>
              <a:t>$ GET http://169.254.169.254/latest/user-data/</a:t>
            </a:r>
          </a:p>
          <a:p>
            <a:endParaRPr lang="en-US" dirty="0"/>
          </a:p>
        </p:txBody>
      </p:sp>
      <p:pic>
        <p:nvPicPr>
          <p:cNvPr id="5" name="Picture 4"/>
          <p:cNvPicPr>
            <a:picLocks noChangeAspect="1"/>
          </p:cNvPicPr>
          <p:nvPr/>
        </p:nvPicPr>
        <p:blipFill>
          <a:blip r:embed="rId3"/>
          <a:stretch>
            <a:fillRect/>
          </a:stretch>
        </p:blipFill>
        <p:spPr>
          <a:xfrm>
            <a:off x="5929670" y="2385529"/>
            <a:ext cx="6103573" cy="3531740"/>
          </a:xfrm>
          <a:prstGeom prst="rect">
            <a:avLst/>
          </a:prstGeom>
        </p:spPr>
      </p:pic>
      <p:cxnSp>
        <p:nvCxnSpPr>
          <p:cNvPr id="9" name="Straight Arrow Connector 8"/>
          <p:cNvCxnSpPr/>
          <p:nvPr/>
        </p:nvCxnSpPr>
        <p:spPr>
          <a:xfrm flipV="1">
            <a:off x="5822304" y="3259498"/>
            <a:ext cx="2221753" cy="1045025"/>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8044056" y="3148910"/>
            <a:ext cx="3569336" cy="246303"/>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ounded Rectangle 137">
            <a:extLst>
              <a:ext uri="{FF2B5EF4-FFF2-40B4-BE49-F238E27FC236}">
                <a16:creationId xmlns:a16="http://schemas.microsoft.com/office/drawing/2014/main" id="{CD9E1FAE-71A2-4D37-A058-D7898A296BEB}"/>
              </a:ext>
            </a:extLst>
          </p:cNvPr>
          <p:cNvSpPr/>
          <p:nvPr/>
        </p:nvSpPr>
        <p:spPr bwMode="auto">
          <a:xfrm>
            <a:off x="10454040" y="1005107"/>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2" name="Picture 39">
            <a:extLst>
              <a:ext uri="{FF2B5EF4-FFF2-40B4-BE49-F238E27FC236}">
                <a16:creationId xmlns:a16="http://schemas.microsoft.com/office/drawing/2014/main" id="{F77DB5C2-47B0-48C4-B15A-972FF7C1CB4E}"/>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730851" y="1130579"/>
            <a:ext cx="893612" cy="1061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5804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33"/>
              </a:spcBef>
            </a:pPr>
            <a:r>
              <a:rPr lang="en-US" dirty="0">
                <a:cs typeface="Arial" charset="0"/>
              </a:rPr>
              <a:t>Amazon EC2 Purchasing Options</a:t>
            </a:r>
          </a:p>
        </p:txBody>
      </p:sp>
      <p:grpSp>
        <p:nvGrpSpPr>
          <p:cNvPr id="19" name="Group 18"/>
          <p:cNvGrpSpPr/>
          <p:nvPr/>
        </p:nvGrpSpPr>
        <p:grpSpPr>
          <a:xfrm>
            <a:off x="372883" y="1340796"/>
            <a:ext cx="1751501" cy="4154040"/>
            <a:chOff x="425821" y="1219449"/>
            <a:chExt cx="1313626" cy="3115530"/>
          </a:xfrm>
        </p:grpSpPr>
        <p:sp>
          <p:nvSpPr>
            <p:cNvPr id="4" name="Freeform 3"/>
            <p:cNvSpPr/>
            <p:nvPr/>
          </p:nvSpPr>
          <p:spPr>
            <a:xfrm>
              <a:off x="425821"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a:solidFill>
              <a:srgbClr val="EFF0D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anchor="ctr" anchorCtr="0">
              <a:noAutofit/>
            </a:bodyPr>
            <a:lstStyle/>
            <a:p>
              <a:pPr algn="ctr" defTabSz="948243">
                <a:lnSpc>
                  <a:spcPct val="90000"/>
                </a:lnSpc>
                <a:spcBef>
                  <a:spcPct val="0"/>
                </a:spcBef>
                <a:spcAft>
                  <a:spcPct val="35000"/>
                </a:spcAft>
              </a:pPr>
              <a:r>
                <a:rPr lang="en-US" sz="2133" b="1" dirty="0">
                  <a:latin typeface="Fira Sans" panose="020B0503050000020004" pitchFamily="34" charset="0"/>
                </a:rPr>
                <a:t>On-Demand Instances</a:t>
              </a:r>
              <a:endParaRPr lang="en-US" sz="1600" dirty="0">
                <a:latin typeface="Fira Sans" panose="020B0503050000020004" pitchFamily="34" charset="0"/>
              </a:endParaRPr>
            </a:p>
          </p:txBody>
        </p:sp>
        <p:sp>
          <p:nvSpPr>
            <p:cNvPr id="5" name="Freeform 4"/>
            <p:cNvSpPr/>
            <p:nvPr/>
          </p:nvSpPr>
          <p:spPr>
            <a:xfrm>
              <a:off x="560508"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a:solidFill>
              <a:srgbClr val="2479B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anchor="ctr" anchorCtr="0">
              <a:noAutofit/>
            </a:bodyPr>
            <a:lstStyle/>
            <a:p>
              <a:pPr algn="ctr" defTabSz="651917">
                <a:lnSpc>
                  <a:spcPct val="90000"/>
                </a:lnSpc>
                <a:spcBef>
                  <a:spcPct val="0"/>
                </a:spcBef>
                <a:spcAft>
                  <a:spcPct val="35000"/>
                </a:spcAft>
              </a:pPr>
              <a:r>
                <a:rPr lang="en-US" sz="1467" dirty="0">
                  <a:latin typeface="Fira Sans" panose="020B0503050000020004" pitchFamily="34" charset="0"/>
                </a:rPr>
                <a:t>Pay by the </a:t>
              </a:r>
              <a:r>
                <a:rPr lang="en-US" sz="1467" b="1" u="sng" dirty="0">
                  <a:latin typeface="Fira Sans" panose="020B0503050000020004" pitchFamily="34" charset="0"/>
                </a:rPr>
                <a:t>hour</a:t>
              </a:r>
              <a:r>
                <a:rPr lang="en-US" sz="1467" dirty="0">
                  <a:latin typeface="Fira Sans" panose="020B0503050000020004" pitchFamily="34" charset="0"/>
                </a:rPr>
                <a:t>.</a:t>
              </a:r>
            </a:p>
          </p:txBody>
        </p:sp>
      </p:grpSp>
      <p:grpSp>
        <p:nvGrpSpPr>
          <p:cNvPr id="20" name="Group 19"/>
          <p:cNvGrpSpPr/>
          <p:nvPr/>
        </p:nvGrpSpPr>
        <p:grpSpPr>
          <a:xfrm>
            <a:off x="2334588" y="1340796"/>
            <a:ext cx="1751501" cy="4154040"/>
            <a:chOff x="1841293" y="1219449"/>
            <a:chExt cx="1313626" cy="3115530"/>
          </a:xfrm>
        </p:grpSpPr>
        <p:sp>
          <p:nvSpPr>
            <p:cNvPr id="7" name="Freeform 6"/>
            <p:cNvSpPr/>
            <p:nvPr/>
          </p:nvSpPr>
          <p:spPr>
            <a:xfrm>
              <a:off x="1841293"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a:solidFill>
              <a:srgbClr val="EFF0D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anchor="ctr" anchorCtr="0">
              <a:noAutofit/>
            </a:bodyPr>
            <a:lstStyle/>
            <a:p>
              <a:pPr algn="ctr" defTabSz="948243">
                <a:lnSpc>
                  <a:spcPct val="90000"/>
                </a:lnSpc>
                <a:spcBef>
                  <a:spcPct val="0"/>
                </a:spcBef>
                <a:spcAft>
                  <a:spcPct val="35000"/>
                </a:spcAft>
              </a:pPr>
              <a:r>
                <a:rPr lang="en-US" sz="2133" b="1" dirty="0">
                  <a:latin typeface="Fira Sans" panose="020B0503050000020004" pitchFamily="34" charset="0"/>
                </a:rPr>
                <a:t>Reserved Instances</a:t>
              </a:r>
            </a:p>
          </p:txBody>
        </p:sp>
        <p:sp>
          <p:nvSpPr>
            <p:cNvPr id="8" name="Freeform 7"/>
            <p:cNvSpPr/>
            <p:nvPr/>
          </p:nvSpPr>
          <p:spPr>
            <a:xfrm>
              <a:off x="1972656" y="2155019"/>
              <a:ext cx="1050900" cy="1157999"/>
            </a:xfrm>
            <a:custGeom>
              <a:avLst/>
              <a:gdLst>
                <a:gd name="connsiteX0" fmla="*/ 0 w 1050900"/>
                <a:gd name="connsiteY0" fmla="*/ 93937 h 939374"/>
                <a:gd name="connsiteX1" fmla="*/ 93937 w 1050900"/>
                <a:gd name="connsiteY1" fmla="*/ 0 h 939374"/>
                <a:gd name="connsiteX2" fmla="*/ 956963 w 1050900"/>
                <a:gd name="connsiteY2" fmla="*/ 0 h 939374"/>
                <a:gd name="connsiteX3" fmla="*/ 1050900 w 1050900"/>
                <a:gd name="connsiteY3" fmla="*/ 93937 h 939374"/>
                <a:gd name="connsiteX4" fmla="*/ 1050900 w 1050900"/>
                <a:gd name="connsiteY4" fmla="*/ 845437 h 939374"/>
                <a:gd name="connsiteX5" fmla="*/ 956963 w 1050900"/>
                <a:gd name="connsiteY5" fmla="*/ 939374 h 939374"/>
                <a:gd name="connsiteX6" fmla="*/ 93937 w 1050900"/>
                <a:gd name="connsiteY6" fmla="*/ 939374 h 939374"/>
                <a:gd name="connsiteX7" fmla="*/ 0 w 1050900"/>
                <a:gd name="connsiteY7" fmla="*/ 845437 h 939374"/>
                <a:gd name="connsiteX8" fmla="*/ 0 w 1050900"/>
                <a:gd name="connsiteY8" fmla="*/ 93937 h 93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939374">
                  <a:moveTo>
                    <a:pt x="0" y="93937"/>
                  </a:moveTo>
                  <a:cubicBezTo>
                    <a:pt x="0" y="42057"/>
                    <a:pt x="42057" y="0"/>
                    <a:pt x="93937" y="0"/>
                  </a:cubicBezTo>
                  <a:lnTo>
                    <a:pt x="956963" y="0"/>
                  </a:lnTo>
                  <a:cubicBezTo>
                    <a:pt x="1008843" y="0"/>
                    <a:pt x="1050900" y="42057"/>
                    <a:pt x="1050900" y="93937"/>
                  </a:cubicBezTo>
                  <a:lnTo>
                    <a:pt x="1050900" y="845437"/>
                  </a:lnTo>
                  <a:cubicBezTo>
                    <a:pt x="1050900" y="897317"/>
                    <a:pt x="1008843" y="939374"/>
                    <a:pt x="956963" y="939374"/>
                  </a:cubicBezTo>
                  <a:lnTo>
                    <a:pt x="93937" y="939374"/>
                  </a:lnTo>
                  <a:cubicBezTo>
                    <a:pt x="42057" y="939374"/>
                    <a:pt x="0" y="897317"/>
                    <a:pt x="0" y="845437"/>
                  </a:cubicBezTo>
                  <a:lnTo>
                    <a:pt x="0" y="93937"/>
                  </a:lnTo>
                  <a:close/>
                </a:path>
              </a:pathLst>
            </a:custGeom>
            <a:solidFill>
              <a:srgbClr val="2479B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3937" tIns="64624" rIns="73937" bIns="64624" numCol="1" spcCol="1270" anchor="ctr" anchorCtr="0">
              <a:noAutofit/>
            </a:bodyPr>
            <a:lstStyle/>
            <a:p>
              <a:pPr algn="ctr" defTabSz="651917">
                <a:lnSpc>
                  <a:spcPct val="90000"/>
                </a:lnSpc>
                <a:spcBef>
                  <a:spcPct val="0"/>
                </a:spcBef>
                <a:spcAft>
                  <a:spcPct val="35000"/>
                </a:spcAft>
              </a:pPr>
              <a:r>
                <a:rPr lang="en-US" sz="1467" dirty="0">
                  <a:latin typeface="Fira Sans" panose="020B0503050000020004" pitchFamily="34" charset="0"/>
                </a:rPr>
                <a:t>Purchase, at a significant </a:t>
              </a:r>
              <a:r>
                <a:rPr lang="en-US" sz="1467" b="1" u="sng" dirty="0">
                  <a:latin typeface="Fira Sans" panose="020B0503050000020004" pitchFamily="34" charset="0"/>
                </a:rPr>
                <a:t>discount</a:t>
              </a:r>
              <a:r>
                <a:rPr lang="en-US" sz="1467" dirty="0">
                  <a:latin typeface="Fira Sans" panose="020B0503050000020004" pitchFamily="34" charset="0"/>
                </a:rPr>
                <a:t>, instances that are </a:t>
              </a:r>
              <a:r>
                <a:rPr lang="en-US" sz="1467" b="1" u="sng" dirty="0">
                  <a:latin typeface="Fira Sans" panose="020B0503050000020004" pitchFamily="34" charset="0"/>
                </a:rPr>
                <a:t>always available</a:t>
              </a:r>
            </a:p>
          </p:txBody>
        </p:sp>
        <p:sp>
          <p:nvSpPr>
            <p:cNvPr id="10" name="Freeform 9"/>
            <p:cNvSpPr/>
            <p:nvPr/>
          </p:nvSpPr>
          <p:spPr>
            <a:xfrm>
              <a:off x="1972656" y="3469710"/>
              <a:ext cx="1050900" cy="708578"/>
            </a:xfrm>
            <a:custGeom>
              <a:avLst/>
              <a:gdLst>
                <a:gd name="connsiteX0" fmla="*/ 0 w 1050900"/>
                <a:gd name="connsiteY0" fmla="*/ 93937 h 939374"/>
                <a:gd name="connsiteX1" fmla="*/ 93937 w 1050900"/>
                <a:gd name="connsiteY1" fmla="*/ 0 h 939374"/>
                <a:gd name="connsiteX2" fmla="*/ 956963 w 1050900"/>
                <a:gd name="connsiteY2" fmla="*/ 0 h 939374"/>
                <a:gd name="connsiteX3" fmla="*/ 1050900 w 1050900"/>
                <a:gd name="connsiteY3" fmla="*/ 93937 h 939374"/>
                <a:gd name="connsiteX4" fmla="*/ 1050900 w 1050900"/>
                <a:gd name="connsiteY4" fmla="*/ 845437 h 939374"/>
                <a:gd name="connsiteX5" fmla="*/ 956963 w 1050900"/>
                <a:gd name="connsiteY5" fmla="*/ 939374 h 939374"/>
                <a:gd name="connsiteX6" fmla="*/ 93937 w 1050900"/>
                <a:gd name="connsiteY6" fmla="*/ 939374 h 939374"/>
                <a:gd name="connsiteX7" fmla="*/ 0 w 1050900"/>
                <a:gd name="connsiteY7" fmla="*/ 845437 h 939374"/>
                <a:gd name="connsiteX8" fmla="*/ 0 w 1050900"/>
                <a:gd name="connsiteY8" fmla="*/ 93937 h 93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939374">
                  <a:moveTo>
                    <a:pt x="0" y="93937"/>
                  </a:moveTo>
                  <a:cubicBezTo>
                    <a:pt x="0" y="42057"/>
                    <a:pt x="42057" y="0"/>
                    <a:pt x="93937" y="0"/>
                  </a:cubicBezTo>
                  <a:lnTo>
                    <a:pt x="956963" y="0"/>
                  </a:lnTo>
                  <a:cubicBezTo>
                    <a:pt x="1008843" y="0"/>
                    <a:pt x="1050900" y="42057"/>
                    <a:pt x="1050900" y="93937"/>
                  </a:cubicBezTo>
                  <a:lnTo>
                    <a:pt x="1050900" y="845437"/>
                  </a:lnTo>
                  <a:cubicBezTo>
                    <a:pt x="1050900" y="897317"/>
                    <a:pt x="1008843" y="939374"/>
                    <a:pt x="956963" y="939374"/>
                  </a:cubicBezTo>
                  <a:lnTo>
                    <a:pt x="93937" y="939374"/>
                  </a:lnTo>
                  <a:cubicBezTo>
                    <a:pt x="42057" y="939374"/>
                    <a:pt x="0" y="897317"/>
                    <a:pt x="0" y="845437"/>
                  </a:cubicBezTo>
                  <a:lnTo>
                    <a:pt x="0" y="93937"/>
                  </a:lnTo>
                  <a:close/>
                </a:path>
              </a:pathLst>
            </a:custGeom>
            <a:solidFill>
              <a:srgbClr val="2479B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3937" tIns="64624" rIns="73937" bIns="64624" numCol="1" spcCol="1270" anchor="ctr" anchorCtr="0">
              <a:noAutofit/>
            </a:bodyPr>
            <a:lstStyle/>
            <a:p>
              <a:pPr algn="ctr" defTabSz="651917">
                <a:lnSpc>
                  <a:spcPct val="90000"/>
                </a:lnSpc>
                <a:spcBef>
                  <a:spcPct val="0"/>
                </a:spcBef>
                <a:spcAft>
                  <a:spcPct val="35000"/>
                </a:spcAft>
              </a:pPr>
              <a:r>
                <a:rPr lang="en-US" sz="1467" dirty="0">
                  <a:latin typeface="Fira Sans" panose="020B0503050000020004" pitchFamily="34" charset="0"/>
                </a:rPr>
                <a:t>1-year to 3-year terms.</a:t>
              </a:r>
            </a:p>
          </p:txBody>
        </p:sp>
      </p:grpSp>
      <p:grpSp>
        <p:nvGrpSpPr>
          <p:cNvPr id="21" name="Group 20"/>
          <p:cNvGrpSpPr/>
          <p:nvPr/>
        </p:nvGrpSpPr>
        <p:grpSpPr>
          <a:xfrm>
            <a:off x="4296294" y="1340796"/>
            <a:ext cx="1751501" cy="4154040"/>
            <a:chOff x="3253441" y="1219449"/>
            <a:chExt cx="1313626" cy="3115530"/>
          </a:xfrm>
        </p:grpSpPr>
        <p:sp>
          <p:nvSpPr>
            <p:cNvPr id="11" name="Freeform 10"/>
            <p:cNvSpPr/>
            <p:nvPr/>
          </p:nvSpPr>
          <p:spPr>
            <a:xfrm>
              <a:off x="3253441"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a:solidFill>
              <a:srgbClr val="EFF0D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anchor="ctr" anchorCtr="0">
              <a:noAutofit/>
            </a:bodyPr>
            <a:lstStyle/>
            <a:p>
              <a:pPr algn="ctr" defTabSz="948243">
                <a:lnSpc>
                  <a:spcPct val="90000"/>
                </a:lnSpc>
                <a:spcBef>
                  <a:spcPct val="0"/>
                </a:spcBef>
                <a:spcAft>
                  <a:spcPct val="35000"/>
                </a:spcAft>
              </a:pPr>
              <a:r>
                <a:rPr lang="en-US" sz="2133" b="1" dirty="0">
                  <a:latin typeface="Fira Sans" panose="020B0503050000020004" pitchFamily="34" charset="0"/>
                </a:rPr>
                <a:t>Scheduled Instances</a:t>
              </a:r>
            </a:p>
          </p:txBody>
        </p:sp>
        <p:sp>
          <p:nvSpPr>
            <p:cNvPr id="12" name="Freeform 11"/>
            <p:cNvSpPr/>
            <p:nvPr/>
          </p:nvSpPr>
          <p:spPr>
            <a:xfrm>
              <a:off x="3384804"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a:solidFill>
              <a:srgbClr val="2479B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anchor="ctr" anchorCtr="0">
              <a:noAutofit/>
            </a:bodyPr>
            <a:lstStyle/>
            <a:p>
              <a:pPr algn="ctr" defTabSz="651917">
                <a:lnSpc>
                  <a:spcPct val="90000"/>
                </a:lnSpc>
                <a:spcBef>
                  <a:spcPct val="0"/>
                </a:spcBef>
                <a:spcAft>
                  <a:spcPct val="35000"/>
                </a:spcAft>
              </a:pPr>
              <a:r>
                <a:rPr lang="en-US" sz="1467" dirty="0">
                  <a:latin typeface="Fira Sans" panose="020B0503050000020004" pitchFamily="34" charset="0"/>
                </a:rPr>
                <a:t>Purchase instances that are </a:t>
              </a:r>
              <a:r>
                <a:rPr lang="en-US" sz="1467" b="1" u="sng" dirty="0">
                  <a:latin typeface="Fira Sans" panose="020B0503050000020004" pitchFamily="34" charset="0"/>
                </a:rPr>
                <a:t>always available</a:t>
              </a:r>
              <a:r>
                <a:rPr lang="en-US" sz="1467" dirty="0">
                  <a:latin typeface="Fira Sans" panose="020B0503050000020004" pitchFamily="34" charset="0"/>
                </a:rPr>
                <a:t> on the specified </a:t>
              </a:r>
              <a:r>
                <a:rPr lang="en-US" sz="1467" b="1" u="sng" dirty="0">
                  <a:latin typeface="Fira Sans" panose="020B0503050000020004" pitchFamily="34" charset="0"/>
                </a:rPr>
                <a:t>recurring schedule</a:t>
              </a:r>
              <a:r>
                <a:rPr lang="en-US" sz="1467" dirty="0">
                  <a:latin typeface="Fira Sans" panose="020B0503050000020004" pitchFamily="34" charset="0"/>
                </a:rPr>
                <a:t>, for a one-year term.</a:t>
              </a:r>
            </a:p>
          </p:txBody>
        </p:sp>
      </p:grpSp>
      <p:grpSp>
        <p:nvGrpSpPr>
          <p:cNvPr id="22" name="Group 21"/>
          <p:cNvGrpSpPr/>
          <p:nvPr/>
        </p:nvGrpSpPr>
        <p:grpSpPr>
          <a:xfrm>
            <a:off x="6257999" y="1340796"/>
            <a:ext cx="1751501" cy="4154040"/>
            <a:chOff x="4665589" y="1219449"/>
            <a:chExt cx="1313626" cy="3115530"/>
          </a:xfrm>
        </p:grpSpPr>
        <p:sp>
          <p:nvSpPr>
            <p:cNvPr id="13" name="Freeform 12"/>
            <p:cNvSpPr/>
            <p:nvPr/>
          </p:nvSpPr>
          <p:spPr>
            <a:xfrm>
              <a:off x="4665589"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a:solidFill>
              <a:srgbClr val="EFF0D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anchor="ctr" anchorCtr="0">
              <a:noAutofit/>
            </a:bodyPr>
            <a:lstStyle/>
            <a:p>
              <a:pPr algn="ctr" defTabSz="948243">
                <a:lnSpc>
                  <a:spcPct val="90000"/>
                </a:lnSpc>
                <a:spcBef>
                  <a:spcPct val="0"/>
                </a:spcBef>
                <a:spcAft>
                  <a:spcPct val="35000"/>
                </a:spcAft>
              </a:pPr>
              <a:r>
                <a:rPr lang="en-US" sz="2133" b="1" dirty="0">
                  <a:latin typeface="Fira Sans" panose="020B0503050000020004" pitchFamily="34" charset="0"/>
                </a:rPr>
                <a:t>Spot Instances</a:t>
              </a:r>
            </a:p>
          </p:txBody>
        </p:sp>
        <p:sp>
          <p:nvSpPr>
            <p:cNvPr id="14" name="Freeform 13"/>
            <p:cNvSpPr/>
            <p:nvPr/>
          </p:nvSpPr>
          <p:spPr>
            <a:xfrm>
              <a:off x="4796952"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a:solidFill>
              <a:srgbClr val="2479BE"/>
            </a:solidFill>
            <a:ln>
              <a:solidFill>
                <a:srgbClr val="2479BE"/>
              </a:solid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anchor="ctr" anchorCtr="0">
              <a:noAutofit/>
            </a:bodyPr>
            <a:lstStyle/>
            <a:p>
              <a:pPr algn="ctr" defTabSz="651917">
                <a:lnSpc>
                  <a:spcPct val="90000"/>
                </a:lnSpc>
                <a:spcBef>
                  <a:spcPct val="0"/>
                </a:spcBef>
                <a:spcAft>
                  <a:spcPct val="35000"/>
                </a:spcAft>
              </a:pPr>
              <a:r>
                <a:rPr lang="en-US" sz="1467" dirty="0">
                  <a:latin typeface="Fira Sans" panose="020B0503050000020004" pitchFamily="34" charset="0"/>
                </a:rPr>
                <a:t>Bid on </a:t>
              </a:r>
              <a:r>
                <a:rPr lang="en-US" sz="1467" b="1" u="sng" dirty="0">
                  <a:latin typeface="Fira Sans" panose="020B0503050000020004" pitchFamily="34" charset="0"/>
                </a:rPr>
                <a:t>unused instances</a:t>
              </a:r>
              <a:r>
                <a:rPr lang="en-US" sz="1467" dirty="0">
                  <a:latin typeface="Fira Sans" panose="020B0503050000020004" pitchFamily="34" charset="0"/>
                </a:rPr>
                <a:t>, which can run as long as they are available and your bid is above the Spot price.</a:t>
              </a:r>
            </a:p>
          </p:txBody>
        </p:sp>
      </p:grpSp>
      <p:grpSp>
        <p:nvGrpSpPr>
          <p:cNvPr id="24" name="Group 23"/>
          <p:cNvGrpSpPr/>
          <p:nvPr/>
        </p:nvGrpSpPr>
        <p:grpSpPr>
          <a:xfrm>
            <a:off x="10181407" y="1340796"/>
            <a:ext cx="1751501" cy="4154040"/>
            <a:chOff x="6077737" y="1219449"/>
            <a:chExt cx="1313626" cy="3115530"/>
          </a:xfrm>
        </p:grpSpPr>
        <p:sp>
          <p:nvSpPr>
            <p:cNvPr id="15" name="Freeform 14"/>
            <p:cNvSpPr/>
            <p:nvPr/>
          </p:nvSpPr>
          <p:spPr>
            <a:xfrm>
              <a:off x="6077737"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a:solidFill>
              <a:srgbClr val="EFF0D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anchor="ctr" anchorCtr="0">
              <a:noAutofit/>
            </a:bodyPr>
            <a:lstStyle/>
            <a:p>
              <a:pPr algn="ctr" defTabSz="948243">
                <a:lnSpc>
                  <a:spcPct val="90000"/>
                </a:lnSpc>
                <a:spcBef>
                  <a:spcPct val="0"/>
                </a:spcBef>
                <a:spcAft>
                  <a:spcPct val="35000"/>
                </a:spcAft>
              </a:pPr>
              <a:r>
                <a:rPr lang="en-US" sz="2133" b="1" dirty="0">
                  <a:latin typeface="Fira Sans" panose="020B0503050000020004" pitchFamily="34" charset="0"/>
                </a:rPr>
                <a:t>Dedicated Hosts</a:t>
              </a:r>
            </a:p>
          </p:txBody>
        </p:sp>
        <p:sp>
          <p:nvSpPr>
            <p:cNvPr id="16" name="Freeform 15"/>
            <p:cNvSpPr/>
            <p:nvPr/>
          </p:nvSpPr>
          <p:spPr>
            <a:xfrm>
              <a:off x="6209100"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a:solidFill>
              <a:srgbClr val="2479B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anchor="ctr" anchorCtr="0">
              <a:noAutofit/>
            </a:bodyPr>
            <a:lstStyle/>
            <a:p>
              <a:pPr algn="ctr" defTabSz="651917">
                <a:lnSpc>
                  <a:spcPct val="90000"/>
                </a:lnSpc>
                <a:spcBef>
                  <a:spcPct val="0"/>
                </a:spcBef>
                <a:spcAft>
                  <a:spcPct val="35000"/>
                </a:spcAft>
              </a:pPr>
              <a:r>
                <a:rPr lang="en-US" sz="1467" dirty="0">
                  <a:latin typeface="Fira Sans" panose="020B0503050000020004" pitchFamily="34" charset="0"/>
                </a:rPr>
                <a:t>Pay for a physical host that is </a:t>
              </a:r>
              <a:r>
                <a:rPr lang="en-US" sz="1467" b="1" u="sng" dirty="0">
                  <a:latin typeface="Fira Sans" panose="020B0503050000020004" pitchFamily="34" charset="0"/>
                </a:rPr>
                <a:t>fully dedicated</a:t>
              </a:r>
              <a:r>
                <a:rPr lang="en-US" sz="1467" dirty="0">
                  <a:latin typeface="Fira Sans" panose="020B0503050000020004" pitchFamily="34" charset="0"/>
                </a:rPr>
                <a:t> to running your instances.</a:t>
              </a:r>
            </a:p>
          </p:txBody>
        </p:sp>
      </p:grpSp>
      <p:grpSp>
        <p:nvGrpSpPr>
          <p:cNvPr id="23" name="Group 22"/>
          <p:cNvGrpSpPr/>
          <p:nvPr/>
        </p:nvGrpSpPr>
        <p:grpSpPr>
          <a:xfrm>
            <a:off x="8219704" y="1340796"/>
            <a:ext cx="1751501" cy="4154040"/>
            <a:chOff x="7489885" y="1219449"/>
            <a:chExt cx="1313626" cy="3115530"/>
          </a:xfrm>
        </p:grpSpPr>
        <p:sp>
          <p:nvSpPr>
            <p:cNvPr id="17" name="Freeform 16"/>
            <p:cNvSpPr/>
            <p:nvPr/>
          </p:nvSpPr>
          <p:spPr>
            <a:xfrm>
              <a:off x="7489885"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a:solidFill>
              <a:srgbClr val="EFF0D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anchor="ctr" anchorCtr="0">
              <a:noAutofit/>
            </a:bodyPr>
            <a:lstStyle/>
            <a:p>
              <a:pPr algn="ctr" defTabSz="948243">
                <a:lnSpc>
                  <a:spcPct val="90000"/>
                </a:lnSpc>
                <a:spcBef>
                  <a:spcPct val="0"/>
                </a:spcBef>
                <a:spcAft>
                  <a:spcPct val="35000"/>
                </a:spcAft>
              </a:pPr>
              <a:r>
                <a:rPr lang="en-US" sz="2133" b="1" dirty="0">
                  <a:latin typeface="Fira Sans" panose="020B0503050000020004" pitchFamily="34" charset="0"/>
                </a:rPr>
                <a:t>Dedicated Instances</a:t>
              </a:r>
            </a:p>
          </p:txBody>
        </p:sp>
        <p:sp>
          <p:nvSpPr>
            <p:cNvPr id="18" name="Freeform 17"/>
            <p:cNvSpPr/>
            <p:nvPr/>
          </p:nvSpPr>
          <p:spPr>
            <a:xfrm>
              <a:off x="7621248"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a:solidFill>
              <a:srgbClr val="2479BE"/>
            </a:solidFill>
            <a:ln>
              <a:solidFill>
                <a:srgbClr val="2479BE"/>
              </a:solid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anchor="ctr" anchorCtr="0">
              <a:noAutofit/>
            </a:bodyPr>
            <a:lstStyle/>
            <a:p>
              <a:pPr algn="ctr" defTabSz="651917">
                <a:lnSpc>
                  <a:spcPct val="90000"/>
                </a:lnSpc>
                <a:spcBef>
                  <a:spcPct val="0"/>
                </a:spcBef>
                <a:spcAft>
                  <a:spcPct val="35000"/>
                </a:spcAft>
              </a:pPr>
              <a:r>
                <a:rPr lang="en-US" sz="1467" dirty="0">
                  <a:latin typeface="Fira Sans" panose="020B0503050000020004" pitchFamily="34" charset="0"/>
                </a:rPr>
                <a:t>Pay, by the hour, for instances that run on </a:t>
              </a:r>
              <a:r>
                <a:rPr lang="en-US" sz="1467" b="1" u="sng" dirty="0">
                  <a:latin typeface="Fira Sans" panose="020B0503050000020004" pitchFamily="34" charset="0"/>
                </a:rPr>
                <a:t>single-tenant hardware</a:t>
              </a:r>
              <a:r>
                <a:rPr lang="en-US" sz="1467" dirty="0">
                  <a:latin typeface="Fira Sans" panose="020B0503050000020004" pitchFamily="34" charset="0"/>
                </a:rPr>
                <a:t>.</a:t>
              </a:r>
            </a:p>
          </p:txBody>
        </p:sp>
      </p:grpSp>
    </p:spTree>
    <p:extLst>
      <p:ext uri="{BB962C8B-B14F-4D97-AF65-F5344CB8AC3E}">
        <p14:creationId xmlns:p14="http://schemas.microsoft.com/office/powerpoint/2010/main" val="97471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solidFill>
                  <a:srgbClr val="2479BE"/>
                </a:solidFill>
              </a:rPr>
              <a:t>Networking</a:t>
            </a:r>
            <a:br>
              <a:rPr lang="en-US" dirty="0">
                <a:solidFill>
                  <a:srgbClr val="2479BE"/>
                </a:solidFill>
              </a:rPr>
            </a:br>
            <a:r>
              <a:rPr lang="en-US" dirty="0">
                <a:solidFill>
                  <a:srgbClr val="2479BE"/>
                </a:solidFill>
              </a:rPr>
              <a:t>Amazon VPC</a:t>
            </a:r>
          </a:p>
        </p:txBody>
      </p:sp>
    </p:spTree>
    <p:extLst>
      <p:ext uri="{BB962C8B-B14F-4D97-AF65-F5344CB8AC3E}">
        <p14:creationId xmlns:p14="http://schemas.microsoft.com/office/powerpoint/2010/main" val="421521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2866960" y="1648595"/>
            <a:ext cx="8303779" cy="2392463"/>
          </a:xfrm>
          <a:prstGeom prst="roundRect">
            <a:avLst>
              <a:gd name="adj" fmla="val 9818"/>
            </a:avLst>
          </a:prstGeom>
          <a:solidFill>
            <a:schemeClr val="bg1"/>
          </a:solidFill>
          <a:ln w="19050">
            <a:solidFill>
              <a:srgbClr val="2479BE"/>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2" name="Title 1"/>
          <p:cNvSpPr>
            <a:spLocks noGrp="1"/>
          </p:cNvSpPr>
          <p:nvPr>
            <p:ph type="title"/>
          </p:nvPr>
        </p:nvSpPr>
        <p:spPr/>
        <p:txBody>
          <a:bodyPr/>
          <a:lstStyle/>
          <a:p>
            <a:pPr>
              <a:spcBef>
                <a:spcPts val="133"/>
              </a:spcBef>
            </a:pPr>
            <a:r>
              <a:rPr lang="en-US" dirty="0">
                <a:cs typeface="Arial" charset="0"/>
              </a:rPr>
              <a:t>Amazon Virtual Private Cloud (VPC)</a:t>
            </a:r>
          </a:p>
        </p:txBody>
      </p:sp>
      <p:sp>
        <p:nvSpPr>
          <p:cNvPr id="18" name="Content Placeholder 2"/>
          <p:cNvSpPr>
            <a:spLocks noGrp="1"/>
          </p:cNvSpPr>
          <p:nvPr>
            <p:ph idx="1"/>
          </p:nvPr>
        </p:nvSpPr>
        <p:spPr>
          <a:xfrm>
            <a:off x="2866960" y="2053627"/>
            <a:ext cx="8068517" cy="2599239"/>
          </a:xfrm>
        </p:spPr>
        <p:txBody>
          <a:bodyPr>
            <a:noAutofit/>
          </a:bodyPr>
          <a:lstStyle/>
          <a:p>
            <a:pPr marL="457189" indent="-457189">
              <a:buClr>
                <a:srgbClr val="F7C027"/>
              </a:buClr>
            </a:pPr>
            <a:r>
              <a:rPr lang="en-US" sz="2667" dirty="0">
                <a:solidFill>
                  <a:srgbClr val="494848"/>
                </a:solidFill>
              </a:rPr>
              <a:t>Provision a </a:t>
            </a:r>
            <a:r>
              <a:rPr lang="en-US" sz="2667" b="1" dirty="0">
                <a:solidFill>
                  <a:srgbClr val="494848"/>
                </a:solidFill>
              </a:rPr>
              <a:t>private, isolated virtual network </a:t>
            </a:r>
            <a:r>
              <a:rPr lang="en-US" sz="2667" dirty="0">
                <a:solidFill>
                  <a:srgbClr val="494848"/>
                </a:solidFill>
              </a:rPr>
              <a:t>on the AWS cloud.</a:t>
            </a:r>
          </a:p>
          <a:p>
            <a:pPr marL="457189" indent="-457189">
              <a:buClr>
                <a:srgbClr val="F7C027"/>
              </a:buClr>
            </a:pPr>
            <a:r>
              <a:rPr lang="en-US" sz="2667" dirty="0">
                <a:solidFill>
                  <a:srgbClr val="494848"/>
                </a:solidFill>
                <a:sym typeface="Chalkduster" charset="0"/>
              </a:rPr>
              <a:t>Have complete control over your virtual networking environment.</a:t>
            </a:r>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1" name="Rectangle 10"/>
          <p:cNvSpPr>
            <a:spLocks/>
          </p:cNvSpPr>
          <p:nvPr/>
        </p:nvSpPr>
        <p:spPr bwMode="auto">
          <a:xfrm>
            <a:off x="936304" y="3389227"/>
            <a:ext cx="1710073" cy="90343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anchor="ctr"/>
          <a:lstStyle/>
          <a:p>
            <a:pPr algn="ctr">
              <a:defRPr/>
            </a:pPr>
            <a:r>
              <a:rPr lang="en-US" sz="2133" dirty="0">
                <a:solidFill>
                  <a:srgbClr val="494848"/>
                </a:solidFill>
                <a:latin typeface="Fira Sans" panose="020B0503050000020004" pitchFamily="34" charset="0"/>
                <a:cs typeface="Chalkduster" charset="0"/>
                <a:sym typeface="Chalkduster" charset="0"/>
              </a:rPr>
              <a:t>Amazon</a:t>
            </a:r>
          </a:p>
          <a:p>
            <a:pPr algn="ctr">
              <a:defRPr/>
            </a:pPr>
            <a:r>
              <a:rPr lang="en-US" sz="2133" dirty="0">
                <a:solidFill>
                  <a:srgbClr val="494848"/>
                </a:solidFill>
                <a:latin typeface="Fira Sans" panose="020B0503050000020004" pitchFamily="34" charset="0"/>
                <a:cs typeface="Chalkduster" charset="0"/>
                <a:sym typeface="Chalkduster" charset="0"/>
              </a:rPr>
              <a:t>VPC</a:t>
            </a:r>
          </a:p>
        </p:txBody>
      </p:sp>
      <p:pic>
        <p:nvPicPr>
          <p:cNvPr id="13" name="Picture 12" descr="VPC.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6491" y="2237196"/>
            <a:ext cx="975360" cy="975360"/>
          </a:xfrm>
          <a:prstGeom prst="rect">
            <a:avLst/>
          </a:prstGeom>
        </p:spPr>
      </p:pic>
    </p:spTree>
    <p:extLst>
      <p:ext uri="{BB962C8B-B14F-4D97-AF65-F5344CB8AC3E}">
        <p14:creationId xmlns:p14="http://schemas.microsoft.com/office/powerpoint/2010/main" val="2737698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VPCs and Subnets</a:t>
            </a:r>
          </a:p>
        </p:txBody>
      </p:sp>
      <p:sp>
        <p:nvSpPr>
          <p:cNvPr id="3" name="Content Placeholder 2"/>
          <p:cNvSpPr>
            <a:spLocks noGrp="1"/>
          </p:cNvSpPr>
          <p:nvPr>
            <p:ph idx="1"/>
          </p:nvPr>
        </p:nvSpPr>
        <p:spPr>
          <a:xfrm>
            <a:off x="454123" y="1345776"/>
            <a:ext cx="10397605" cy="4738568"/>
          </a:xfrm>
        </p:spPr>
        <p:txBody>
          <a:bodyPr>
            <a:normAutofit/>
          </a:bodyPr>
          <a:lstStyle/>
          <a:p>
            <a:pPr marL="457189" indent="-457189">
              <a:buClr>
                <a:srgbClr val="F7C027"/>
              </a:buClr>
            </a:pPr>
            <a:r>
              <a:rPr lang="en-US" dirty="0">
                <a:solidFill>
                  <a:srgbClr val="494848"/>
                </a:solidFill>
              </a:rPr>
              <a:t>A </a:t>
            </a:r>
            <a:r>
              <a:rPr lang="en-US" b="1" dirty="0">
                <a:solidFill>
                  <a:srgbClr val="494848"/>
                </a:solidFill>
              </a:rPr>
              <a:t>subnet </a:t>
            </a:r>
            <a:r>
              <a:rPr lang="en-US" dirty="0">
                <a:solidFill>
                  <a:srgbClr val="494848"/>
                </a:solidFill>
              </a:rPr>
              <a:t>defines a range of IP addresses in your VPC.</a:t>
            </a:r>
          </a:p>
          <a:p>
            <a:pPr marL="457189" indent="-457189">
              <a:buClr>
                <a:srgbClr val="F7C027"/>
              </a:buClr>
            </a:pPr>
            <a:r>
              <a:rPr lang="en-US" dirty="0">
                <a:solidFill>
                  <a:srgbClr val="494848"/>
                </a:solidFill>
              </a:rPr>
              <a:t>You can launch AWS resources into a subnet that you select.</a:t>
            </a:r>
          </a:p>
          <a:p>
            <a:pPr marL="457189" indent="-457189">
              <a:buClr>
                <a:srgbClr val="F7C027"/>
              </a:buClr>
            </a:pPr>
            <a:r>
              <a:rPr lang="en-US" dirty="0">
                <a:solidFill>
                  <a:srgbClr val="494848"/>
                </a:solidFill>
              </a:rPr>
              <a:t>A </a:t>
            </a:r>
            <a:r>
              <a:rPr lang="en-US" b="1" dirty="0">
                <a:solidFill>
                  <a:srgbClr val="494848"/>
                </a:solidFill>
              </a:rPr>
              <a:t>private subnet</a:t>
            </a:r>
            <a:r>
              <a:rPr lang="en-US" dirty="0">
                <a:solidFill>
                  <a:srgbClr val="494848"/>
                </a:solidFill>
              </a:rPr>
              <a:t> should be used for resources that won’t be accessible over the Internet.</a:t>
            </a:r>
          </a:p>
          <a:p>
            <a:pPr marL="457189" indent="-457189">
              <a:buClr>
                <a:srgbClr val="F7C027"/>
              </a:buClr>
            </a:pPr>
            <a:r>
              <a:rPr lang="en-US" dirty="0">
                <a:solidFill>
                  <a:srgbClr val="494848"/>
                </a:solidFill>
              </a:rPr>
              <a:t>A </a:t>
            </a:r>
            <a:r>
              <a:rPr lang="en-US" b="1" dirty="0">
                <a:solidFill>
                  <a:srgbClr val="494848"/>
                </a:solidFill>
              </a:rPr>
              <a:t>public subnet</a:t>
            </a:r>
            <a:r>
              <a:rPr lang="en-US" dirty="0">
                <a:solidFill>
                  <a:srgbClr val="494848"/>
                </a:solidFill>
              </a:rPr>
              <a:t> should be used for resources that will be accessed over the Internet.</a:t>
            </a:r>
          </a:p>
          <a:p>
            <a:pPr marL="457189" indent="-457189">
              <a:buClr>
                <a:srgbClr val="F7C027"/>
              </a:buClr>
            </a:pPr>
            <a:r>
              <a:rPr lang="en-US" dirty="0">
                <a:solidFill>
                  <a:srgbClr val="494848"/>
                </a:solidFill>
              </a:rPr>
              <a:t>Each subnet must reside entirely within one Availability Zone and cannot span zones.</a:t>
            </a:r>
          </a:p>
        </p:txBody>
      </p:sp>
      <p:sp>
        <p:nvSpPr>
          <p:cNvPr id="7" name="Rounded Rectangle 47">
            <a:extLst>
              <a:ext uri="{FF2B5EF4-FFF2-40B4-BE49-F238E27FC236}">
                <a16:creationId xmlns:a16="http://schemas.microsoft.com/office/drawing/2014/main" id="{DA5F4271-64F8-4EEF-B179-F901F1B3FD76}"/>
              </a:ext>
            </a:extLst>
          </p:cNvPr>
          <p:cNvSpPr/>
          <p:nvPr/>
        </p:nvSpPr>
        <p:spPr bwMode="auto">
          <a:xfrm>
            <a:off x="10694641" y="861799"/>
            <a:ext cx="1320379" cy="1261969"/>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8" name="Picture 7" descr="VPC.png">
            <a:extLst>
              <a:ext uri="{FF2B5EF4-FFF2-40B4-BE49-F238E27FC236}">
                <a16:creationId xmlns:a16="http://schemas.microsoft.com/office/drawing/2014/main" id="{20F968F2-EB9D-48BB-8ECE-0AF0A84452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4066" y="1005412"/>
            <a:ext cx="975360" cy="975360"/>
          </a:xfrm>
          <a:prstGeom prst="rect">
            <a:avLst/>
          </a:prstGeom>
        </p:spPr>
      </p:pic>
    </p:spTree>
    <p:extLst>
      <p:ext uri="{BB962C8B-B14F-4D97-AF65-F5344CB8AC3E}">
        <p14:creationId xmlns:p14="http://schemas.microsoft.com/office/powerpoint/2010/main" val="37289617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107" y="165843"/>
            <a:ext cx="8727833" cy="695956"/>
          </a:xfrm>
        </p:spPr>
        <p:txBody>
          <a:bodyPr>
            <a:normAutofit/>
          </a:bodyPr>
          <a:lstStyle/>
          <a:p>
            <a:pPr>
              <a:spcBef>
                <a:spcPts val="133"/>
              </a:spcBef>
            </a:pPr>
            <a:r>
              <a:rPr lang="en-US" dirty="0">
                <a:cs typeface="Arial" charset="0"/>
              </a:rPr>
              <a:t>Amazon VPC Example</a:t>
            </a:r>
          </a:p>
        </p:txBody>
      </p:sp>
      <p:sp>
        <p:nvSpPr>
          <p:cNvPr id="66" name="Rounded Rectangle 65"/>
          <p:cNvSpPr/>
          <p:nvPr/>
        </p:nvSpPr>
        <p:spPr>
          <a:xfrm>
            <a:off x="831853" y="2633948"/>
            <a:ext cx="10356849" cy="319542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cs typeface="Arial"/>
            </a:endParaRPr>
          </a:p>
        </p:txBody>
      </p:sp>
      <p:sp>
        <p:nvSpPr>
          <p:cNvPr id="67" name="TextBox 35"/>
          <p:cNvSpPr txBox="1">
            <a:spLocks noChangeArrowheads="1"/>
          </p:cNvSpPr>
          <p:nvPr/>
        </p:nvSpPr>
        <p:spPr bwMode="auto">
          <a:xfrm>
            <a:off x="4972053" y="5569447"/>
            <a:ext cx="207644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solidFill>
                  <a:srgbClr val="494848"/>
                </a:solidFill>
                <a:latin typeface="Fira Sans" panose="020B0503050000020004" pitchFamily="34" charset="0"/>
                <a:cs typeface="Verdana" charset="0"/>
              </a:rPr>
              <a:t>Virtual Private Cloud</a:t>
            </a:r>
          </a:p>
        </p:txBody>
      </p:sp>
      <p:pic>
        <p:nvPicPr>
          <p:cNvPr id="68" name="Picture 16" descr="VPC-Cloud.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26060" y="2295811"/>
            <a:ext cx="624507"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Rounded Rectangle 68"/>
          <p:cNvSpPr/>
          <p:nvPr/>
        </p:nvSpPr>
        <p:spPr>
          <a:xfrm>
            <a:off x="452967" y="2213261"/>
            <a:ext cx="11159067" cy="396081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cs typeface="Arial"/>
            </a:endParaRPr>
          </a:p>
        </p:txBody>
      </p:sp>
      <p:sp>
        <p:nvSpPr>
          <p:cNvPr id="70" name="TextBox 18"/>
          <p:cNvSpPr txBox="1">
            <a:spLocks noChangeArrowheads="1"/>
          </p:cNvSpPr>
          <p:nvPr/>
        </p:nvSpPr>
        <p:spPr bwMode="auto">
          <a:xfrm>
            <a:off x="4972051" y="5769885"/>
            <a:ext cx="207645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mj-lt"/>
                <a:cs typeface="Verdana" charset="0"/>
              </a:rPr>
              <a:t>AWS Cloud</a:t>
            </a:r>
          </a:p>
        </p:txBody>
      </p:sp>
      <p:pic>
        <p:nvPicPr>
          <p:cNvPr id="71" name="Picture 19" descr="AWS-Cloud.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00669" y="1835435"/>
            <a:ext cx="626995" cy="603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Rounded Rectangle 71"/>
          <p:cNvSpPr/>
          <p:nvPr/>
        </p:nvSpPr>
        <p:spPr>
          <a:xfrm>
            <a:off x="1564220" y="3724561"/>
            <a:ext cx="2127249" cy="15017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cs typeface="Arial"/>
            </a:endParaRPr>
          </a:p>
        </p:txBody>
      </p:sp>
      <p:sp>
        <p:nvSpPr>
          <p:cNvPr id="73" name="TextBox 37"/>
          <p:cNvSpPr txBox="1">
            <a:spLocks noChangeArrowheads="1"/>
          </p:cNvSpPr>
          <p:nvPr/>
        </p:nvSpPr>
        <p:spPr bwMode="auto">
          <a:xfrm>
            <a:off x="1833304" y="5190811"/>
            <a:ext cx="1589081" cy="31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b="1" dirty="0">
                <a:solidFill>
                  <a:srgbClr val="494848"/>
                </a:solidFill>
                <a:latin typeface="Fira Sans" panose="020B0503050000020004" pitchFamily="34" charset="0"/>
                <a:cs typeface="Verdana" charset="0"/>
              </a:rPr>
              <a:t>Public Subnet</a:t>
            </a:r>
          </a:p>
        </p:txBody>
      </p:sp>
      <p:sp>
        <p:nvSpPr>
          <p:cNvPr id="79" name="Rounded Rectangle 78"/>
          <p:cNvSpPr/>
          <p:nvPr/>
        </p:nvSpPr>
        <p:spPr>
          <a:xfrm>
            <a:off x="4887385" y="3724560"/>
            <a:ext cx="2127251" cy="150018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cs typeface="Arial"/>
            </a:endParaRPr>
          </a:p>
        </p:txBody>
      </p:sp>
      <p:sp>
        <p:nvSpPr>
          <p:cNvPr id="80" name="TextBox 37"/>
          <p:cNvSpPr txBox="1">
            <a:spLocks noChangeArrowheads="1"/>
          </p:cNvSpPr>
          <p:nvPr/>
        </p:nvSpPr>
        <p:spPr bwMode="auto">
          <a:xfrm>
            <a:off x="5074472" y="5190811"/>
            <a:ext cx="1753077" cy="31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b="1" dirty="0">
                <a:solidFill>
                  <a:srgbClr val="494848"/>
                </a:solidFill>
                <a:latin typeface="Fira Sans" panose="020B0503050000020004" pitchFamily="34" charset="0"/>
                <a:cs typeface="Verdana" charset="0"/>
              </a:rPr>
              <a:t>Private Subnet</a:t>
            </a:r>
          </a:p>
        </p:txBody>
      </p:sp>
      <p:sp>
        <p:nvSpPr>
          <p:cNvPr id="84" name="Rounded Rectangle 83"/>
          <p:cNvSpPr/>
          <p:nvPr/>
        </p:nvSpPr>
        <p:spPr>
          <a:xfrm>
            <a:off x="8167318" y="3724560"/>
            <a:ext cx="2127249" cy="150018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cs typeface="Arial"/>
            </a:endParaRPr>
          </a:p>
        </p:txBody>
      </p:sp>
      <p:sp>
        <p:nvSpPr>
          <p:cNvPr id="85" name="TextBox 37"/>
          <p:cNvSpPr txBox="1">
            <a:spLocks noChangeArrowheads="1"/>
          </p:cNvSpPr>
          <p:nvPr/>
        </p:nvSpPr>
        <p:spPr bwMode="auto">
          <a:xfrm>
            <a:off x="8248746" y="5190811"/>
            <a:ext cx="1964393" cy="31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b="1" dirty="0">
                <a:solidFill>
                  <a:srgbClr val="494848"/>
                </a:solidFill>
                <a:latin typeface="Fira Sans" panose="020B0503050000020004" pitchFamily="34" charset="0"/>
                <a:cs typeface="Verdana" charset="0"/>
              </a:rPr>
              <a:t>VPN Only Subnet</a:t>
            </a:r>
          </a:p>
        </p:txBody>
      </p:sp>
      <p:grpSp>
        <p:nvGrpSpPr>
          <p:cNvPr id="10" name="Group 9"/>
          <p:cNvGrpSpPr/>
          <p:nvPr/>
        </p:nvGrpSpPr>
        <p:grpSpPr>
          <a:xfrm>
            <a:off x="8164895" y="3832586"/>
            <a:ext cx="1114719" cy="783301"/>
            <a:chOff x="5935663" y="3224931"/>
            <a:chExt cx="836039" cy="587476"/>
          </a:xfrm>
        </p:grpSpPr>
        <p:pic>
          <p:nvPicPr>
            <p:cNvPr id="122" name="Picture 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auto">
            <a:xfrm>
              <a:off x="6070094" y="3224931"/>
              <a:ext cx="567177" cy="564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 name="TextBox 59"/>
            <p:cNvSpPr txBox="1">
              <a:spLocks noChangeArrowheads="1"/>
            </p:cNvSpPr>
            <p:nvPr/>
          </p:nvSpPr>
          <p:spPr bwMode="auto">
            <a:xfrm>
              <a:off x="5935663" y="3643082"/>
              <a:ext cx="836039" cy="16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DB Server</a:t>
              </a:r>
            </a:p>
          </p:txBody>
        </p:sp>
      </p:grpSp>
      <p:grpSp>
        <p:nvGrpSpPr>
          <p:cNvPr id="7" name="Group 6"/>
          <p:cNvGrpSpPr/>
          <p:nvPr/>
        </p:nvGrpSpPr>
        <p:grpSpPr>
          <a:xfrm>
            <a:off x="1585141" y="3805977"/>
            <a:ext cx="1216776" cy="628992"/>
            <a:chOff x="1168571" y="2938253"/>
            <a:chExt cx="912582" cy="471744"/>
          </a:xfrm>
        </p:grpSpPr>
        <p:pic>
          <p:nvPicPr>
            <p:cNvPr id="99" name="Picture 64" descr="Traditional-Servers.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85943" y="2938253"/>
              <a:ext cx="477838" cy="358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 name="TextBox 65"/>
            <p:cNvSpPr txBox="1">
              <a:spLocks noChangeArrowheads="1"/>
            </p:cNvSpPr>
            <p:nvPr/>
          </p:nvSpPr>
          <p:spPr bwMode="auto">
            <a:xfrm>
              <a:off x="1168571" y="3240672"/>
              <a:ext cx="912582" cy="16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Web Server</a:t>
              </a:r>
            </a:p>
          </p:txBody>
        </p:sp>
      </p:grpSp>
      <p:grpSp>
        <p:nvGrpSpPr>
          <p:cNvPr id="12" name="Group 11"/>
          <p:cNvGrpSpPr/>
          <p:nvPr/>
        </p:nvGrpSpPr>
        <p:grpSpPr>
          <a:xfrm>
            <a:off x="7380860" y="1048035"/>
            <a:ext cx="1051984" cy="1123047"/>
            <a:chOff x="5641975" y="690164"/>
            <a:chExt cx="788988" cy="842285"/>
          </a:xfrm>
        </p:grpSpPr>
        <p:sp>
          <p:nvSpPr>
            <p:cNvPr id="105" name="TextBox 70"/>
            <p:cNvSpPr txBox="1">
              <a:spLocks noChangeArrowheads="1"/>
            </p:cNvSpPr>
            <p:nvPr/>
          </p:nvSpPr>
          <p:spPr bwMode="auto">
            <a:xfrm>
              <a:off x="5641975" y="1193799"/>
              <a:ext cx="788988" cy="33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Customer Network</a:t>
              </a:r>
            </a:p>
          </p:txBody>
        </p:sp>
        <p:pic>
          <p:nvPicPr>
            <p:cNvPr id="106" name="Picture 71" descr="Corporate-Data-Center.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76930" y="690164"/>
              <a:ext cx="519079" cy="5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107" name="Straight Connector 106"/>
          <p:cNvCxnSpPr>
            <a:stCxn id="108" idx="1"/>
          </p:cNvCxnSpPr>
          <p:nvPr/>
        </p:nvCxnSpPr>
        <p:spPr>
          <a:xfrm flipH="1" flipV="1">
            <a:off x="4364569" y="1559209"/>
            <a:ext cx="1403351" cy="139700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108" name="Oval 107"/>
          <p:cNvSpPr/>
          <p:nvPr/>
        </p:nvSpPr>
        <p:spPr>
          <a:xfrm>
            <a:off x="5695951" y="2900647"/>
            <a:ext cx="497416" cy="387351"/>
          </a:xfrm>
          <a:prstGeom prst="ellipse">
            <a:avLst/>
          </a:prstGeom>
          <a:no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494848"/>
                </a:solidFill>
                <a:latin typeface="Fira Sans" panose="020B0503050000020004" pitchFamily="34" charset="0"/>
                <a:cs typeface="Arial"/>
              </a:rPr>
              <a:t>R</a:t>
            </a:r>
          </a:p>
        </p:txBody>
      </p:sp>
      <p:cxnSp>
        <p:nvCxnSpPr>
          <p:cNvPr id="109" name="Straight Connector 108"/>
          <p:cNvCxnSpPr>
            <a:stCxn id="108" idx="7"/>
          </p:cNvCxnSpPr>
          <p:nvPr/>
        </p:nvCxnSpPr>
        <p:spPr>
          <a:xfrm flipV="1">
            <a:off x="6119284" y="1559209"/>
            <a:ext cx="1615016" cy="139700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3607757" y="1048035"/>
            <a:ext cx="861483" cy="832192"/>
            <a:chOff x="2643188" y="690164"/>
            <a:chExt cx="646112" cy="624144"/>
          </a:xfrm>
        </p:grpSpPr>
        <p:sp>
          <p:nvSpPr>
            <p:cNvPr id="75" name="TextBox 31"/>
            <p:cNvSpPr txBox="1">
              <a:spLocks noChangeArrowheads="1"/>
            </p:cNvSpPr>
            <p:nvPr/>
          </p:nvSpPr>
          <p:spPr bwMode="auto">
            <a:xfrm>
              <a:off x="2643188" y="1144983"/>
              <a:ext cx="646112" cy="16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Internet</a:t>
              </a:r>
            </a:p>
          </p:txBody>
        </p:sp>
        <p:pic>
          <p:nvPicPr>
            <p:cNvPr id="110" name="Picture 30" descr="Internet.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684321" y="690164"/>
              <a:ext cx="563847" cy="5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111" name="Straight Connector 110"/>
          <p:cNvCxnSpPr>
            <a:stCxn id="108" idx="2"/>
          </p:cNvCxnSpPr>
          <p:nvPr/>
        </p:nvCxnSpPr>
        <p:spPr>
          <a:xfrm flipH="1">
            <a:off x="2620434" y="3094322"/>
            <a:ext cx="3075517" cy="20639"/>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6193371" y="3107021"/>
            <a:ext cx="3037572" cy="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08" idx="4"/>
            <a:endCxn id="79" idx="0"/>
          </p:cNvCxnSpPr>
          <p:nvPr/>
        </p:nvCxnSpPr>
        <p:spPr>
          <a:xfrm>
            <a:off x="5944659" y="3287997"/>
            <a:ext cx="6352" cy="436563"/>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84" idx="0"/>
          </p:cNvCxnSpPr>
          <p:nvPr/>
        </p:nvCxnSpPr>
        <p:spPr>
          <a:xfrm>
            <a:off x="9230943" y="3094322"/>
            <a:ext cx="0" cy="630239"/>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endCxn id="72" idx="0"/>
          </p:cNvCxnSpPr>
          <p:nvPr/>
        </p:nvCxnSpPr>
        <p:spPr>
          <a:xfrm>
            <a:off x="2620433" y="3099085"/>
            <a:ext cx="7411" cy="625475"/>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6" name="Curved Connector 115"/>
          <p:cNvCxnSpPr>
            <a:stCxn id="75" idx="2"/>
          </p:cNvCxnSpPr>
          <p:nvPr/>
        </p:nvCxnSpPr>
        <p:spPr>
          <a:xfrm rot="5400000">
            <a:off x="2331622" y="2055756"/>
            <a:ext cx="1882406" cy="1531349"/>
          </a:xfrm>
          <a:prstGeom prst="curvedConnector3">
            <a:avLst>
              <a:gd name="adj1" fmla="val 50000"/>
            </a:avLst>
          </a:prstGeom>
          <a:ln w="25400">
            <a:solidFill>
              <a:srgbClr val="FF66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7" name="Curved Connector 116"/>
          <p:cNvCxnSpPr>
            <a:stCxn id="79" idx="0"/>
          </p:cNvCxnSpPr>
          <p:nvPr/>
        </p:nvCxnSpPr>
        <p:spPr>
          <a:xfrm rot="16200000" flipH="1" flipV="1">
            <a:off x="4860139" y="2865461"/>
            <a:ext cx="231773" cy="1949971"/>
          </a:xfrm>
          <a:prstGeom prst="curvedConnector4">
            <a:avLst>
              <a:gd name="adj1" fmla="val -131508"/>
              <a:gd name="adj2" fmla="val 77273"/>
            </a:avLst>
          </a:prstGeom>
          <a:ln w="25400">
            <a:solidFill>
              <a:srgbClr val="FF6600"/>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8" name="Curved Connector 117"/>
          <p:cNvCxnSpPr>
            <a:endCxn id="84" idx="0"/>
          </p:cNvCxnSpPr>
          <p:nvPr/>
        </p:nvCxnSpPr>
        <p:spPr>
          <a:xfrm rot="16200000" flipH="1">
            <a:off x="7794609" y="2288228"/>
            <a:ext cx="1542704" cy="1329961"/>
          </a:xfrm>
          <a:prstGeom prst="curvedConnector3">
            <a:avLst>
              <a:gd name="adj1" fmla="val 50000"/>
            </a:avLst>
          </a:prstGeom>
          <a:ln w="25400">
            <a:solidFill>
              <a:srgbClr val="FF66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19" name="Picture 57" descr="VPN-Gateway-.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758968" y="2423031"/>
            <a:ext cx="551041" cy="54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0" name="Picture 58" descr="VPC-Internet-Gateway.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445776" y="2323821"/>
            <a:ext cx="567893" cy="566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 name="Group 7"/>
          <p:cNvGrpSpPr/>
          <p:nvPr/>
        </p:nvGrpSpPr>
        <p:grpSpPr>
          <a:xfrm>
            <a:off x="4965875" y="3902716"/>
            <a:ext cx="1076704" cy="613030"/>
            <a:chOff x="3786579" y="3329332"/>
            <a:chExt cx="807528" cy="459773"/>
          </a:xfrm>
        </p:grpSpPr>
        <p:pic>
          <p:nvPicPr>
            <p:cNvPr id="89" name="Picture 5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auto">
            <a:xfrm>
              <a:off x="4011154" y="3329332"/>
              <a:ext cx="358378" cy="358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3" name="TextBox 55"/>
            <p:cNvSpPr txBox="1">
              <a:spLocks noChangeArrowheads="1"/>
            </p:cNvSpPr>
            <p:nvPr/>
          </p:nvSpPr>
          <p:spPr bwMode="auto">
            <a:xfrm>
              <a:off x="3786579" y="3619780"/>
              <a:ext cx="807528" cy="16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App Server</a:t>
              </a:r>
            </a:p>
          </p:txBody>
        </p:sp>
      </p:grpSp>
      <p:pic>
        <p:nvPicPr>
          <p:cNvPr id="121" name="Picture 1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3514192" y="3752318"/>
            <a:ext cx="395281" cy="408033"/>
          </a:xfrm>
          <a:prstGeom prst="rect">
            <a:avLst/>
          </a:prstGeom>
        </p:spPr>
      </p:pic>
      <p:sp>
        <p:nvSpPr>
          <p:cNvPr id="125" name="TextBox 67"/>
          <p:cNvSpPr txBox="1">
            <a:spLocks noChangeArrowheads="1"/>
          </p:cNvSpPr>
          <p:nvPr/>
        </p:nvSpPr>
        <p:spPr bwMode="auto">
          <a:xfrm>
            <a:off x="2941099" y="4158636"/>
            <a:ext cx="1473200" cy="451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VPC NAT </a:t>
            </a:r>
          </a:p>
          <a:p>
            <a:pPr algn="ctr"/>
            <a:r>
              <a:rPr lang="en-US" sz="1467" dirty="0">
                <a:solidFill>
                  <a:srgbClr val="494848"/>
                </a:solidFill>
                <a:latin typeface="Fira Sans" panose="020B0503050000020004" pitchFamily="34" charset="0"/>
              </a:rPr>
              <a:t>Gateway</a:t>
            </a:r>
          </a:p>
        </p:txBody>
      </p:sp>
      <p:sp>
        <p:nvSpPr>
          <p:cNvPr id="56" name="TextBox 32"/>
          <p:cNvSpPr txBox="1">
            <a:spLocks noChangeArrowheads="1"/>
          </p:cNvSpPr>
          <p:nvPr/>
        </p:nvSpPr>
        <p:spPr bwMode="auto">
          <a:xfrm>
            <a:off x="3900537" y="2407874"/>
            <a:ext cx="868353" cy="451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a:solidFill>
                  <a:srgbClr val="494848"/>
                </a:solidFill>
                <a:latin typeface="Fira Sans" panose="020B0503050000020004" pitchFamily="34" charset="0"/>
              </a:rPr>
              <a:t>Internet Gateway</a:t>
            </a:r>
            <a:endParaRPr lang="en-US" sz="1467" dirty="0">
              <a:solidFill>
                <a:srgbClr val="494848"/>
              </a:solidFill>
              <a:latin typeface="Fira Sans" panose="020B0503050000020004" pitchFamily="34" charset="0"/>
            </a:endParaRPr>
          </a:p>
        </p:txBody>
      </p:sp>
      <p:pic>
        <p:nvPicPr>
          <p:cNvPr id="60" name="Picture 59"/>
          <p:cNvPicPr>
            <a:picLocks noChangeAspect="1"/>
          </p:cNvPicPr>
          <p:nvPr/>
        </p:nvPicPr>
        <p:blipFill>
          <a:blip r:embed="rId13"/>
          <a:stretch>
            <a:fillRect/>
          </a:stretch>
        </p:blipFill>
        <p:spPr>
          <a:xfrm>
            <a:off x="1718868" y="3566111"/>
            <a:ext cx="213283" cy="238375"/>
          </a:xfrm>
          <a:prstGeom prst="rect">
            <a:avLst/>
          </a:prstGeom>
        </p:spPr>
      </p:pic>
      <p:pic>
        <p:nvPicPr>
          <p:cNvPr id="61" name="Picture 60"/>
          <p:cNvPicPr>
            <a:picLocks noChangeAspect="1"/>
          </p:cNvPicPr>
          <p:nvPr/>
        </p:nvPicPr>
        <p:blipFill>
          <a:blip r:embed="rId13"/>
          <a:stretch>
            <a:fillRect/>
          </a:stretch>
        </p:blipFill>
        <p:spPr>
          <a:xfrm>
            <a:off x="5025455" y="3571207"/>
            <a:ext cx="213283" cy="238375"/>
          </a:xfrm>
          <a:prstGeom prst="rect">
            <a:avLst/>
          </a:prstGeom>
        </p:spPr>
      </p:pic>
      <p:pic>
        <p:nvPicPr>
          <p:cNvPr id="62" name="Picture 61"/>
          <p:cNvPicPr>
            <a:picLocks noChangeAspect="1"/>
          </p:cNvPicPr>
          <p:nvPr/>
        </p:nvPicPr>
        <p:blipFill>
          <a:blip r:embed="rId13"/>
          <a:stretch>
            <a:fillRect/>
          </a:stretch>
        </p:blipFill>
        <p:spPr>
          <a:xfrm>
            <a:off x="8332041" y="3576303"/>
            <a:ext cx="213283" cy="238375"/>
          </a:xfrm>
          <a:prstGeom prst="rect">
            <a:avLst/>
          </a:prstGeom>
        </p:spPr>
      </p:pic>
      <p:grpSp>
        <p:nvGrpSpPr>
          <p:cNvPr id="65" name="Group 64"/>
          <p:cNvGrpSpPr/>
          <p:nvPr/>
        </p:nvGrpSpPr>
        <p:grpSpPr>
          <a:xfrm>
            <a:off x="2215156" y="4531668"/>
            <a:ext cx="1216776" cy="628992"/>
            <a:chOff x="1168571" y="2938253"/>
            <a:chExt cx="912582" cy="471744"/>
          </a:xfrm>
        </p:grpSpPr>
        <p:pic>
          <p:nvPicPr>
            <p:cNvPr id="77" name="Picture 64" descr="Traditional-Servers.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85943" y="2938253"/>
              <a:ext cx="477838" cy="358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TextBox 65"/>
            <p:cNvSpPr txBox="1">
              <a:spLocks noChangeArrowheads="1"/>
            </p:cNvSpPr>
            <p:nvPr/>
          </p:nvSpPr>
          <p:spPr bwMode="auto">
            <a:xfrm>
              <a:off x="1168571" y="3240672"/>
              <a:ext cx="912582" cy="16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Web Server</a:t>
              </a:r>
            </a:p>
          </p:txBody>
        </p:sp>
      </p:grpSp>
      <p:grpSp>
        <p:nvGrpSpPr>
          <p:cNvPr id="82" name="Group 81"/>
          <p:cNvGrpSpPr/>
          <p:nvPr/>
        </p:nvGrpSpPr>
        <p:grpSpPr>
          <a:xfrm>
            <a:off x="5817091" y="4530087"/>
            <a:ext cx="1076704" cy="613030"/>
            <a:chOff x="3786579" y="3329332"/>
            <a:chExt cx="807528" cy="459773"/>
          </a:xfrm>
        </p:grpSpPr>
        <p:pic>
          <p:nvPicPr>
            <p:cNvPr id="83" name="Picture 5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auto">
            <a:xfrm>
              <a:off x="4011154" y="3329332"/>
              <a:ext cx="358378" cy="358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 name="TextBox 55"/>
            <p:cNvSpPr txBox="1">
              <a:spLocks noChangeArrowheads="1"/>
            </p:cNvSpPr>
            <p:nvPr/>
          </p:nvSpPr>
          <p:spPr bwMode="auto">
            <a:xfrm>
              <a:off x="3786579" y="3619780"/>
              <a:ext cx="807528" cy="16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App Server</a:t>
              </a:r>
            </a:p>
          </p:txBody>
        </p:sp>
      </p:grpSp>
      <p:grpSp>
        <p:nvGrpSpPr>
          <p:cNvPr id="88" name="Group 87"/>
          <p:cNvGrpSpPr/>
          <p:nvPr/>
        </p:nvGrpSpPr>
        <p:grpSpPr>
          <a:xfrm>
            <a:off x="9132862" y="4374518"/>
            <a:ext cx="1114719" cy="783301"/>
            <a:chOff x="5935663" y="3224931"/>
            <a:chExt cx="836039" cy="587476"/>
          </a:xfrm>
        </p:grpSpPr>
        <p:pic>
          <p:nvPicPr>
            <p:cNvPr id="90" name="Picture 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auto">
            <a:xfrm>
              <a:off x="6070094" y="3224931"/>
              <a:ext cx="567177" cy="564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 name="TextBox 59"/>
            <p:cNvSpPr txBox="1">
              <a:spLocks noChangeArrowheads="1"/>
            </p:cNvSpPr>
            <p:nvPr/>
          </p:nvSpPr>
          <p:spPr bwMode="auto">
            <a:xfrm>
              <a:off x="5935663" y="3643082"/>
              <a:ext cx="836039" cy="16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DB Server</a:t>
              </a:r>
            </a:p>
          </p:txBody>
        </p:sp>
      </p:grpSp>
      <p:sp>
        <p:nvSpPr>
          <p:cNvPr id="104" name="TextBox 32"/>
          <p:cNvSpPr txBox="1">
            <a:spLocks noChangeArrowheads="1"/>
          </p:cNvSpPr>
          <p:nvPr/>
        </p:nvSpPr>
        <p:spPr bwMode="auto">
          <a:xfrm>
            <a:off x="7009478" y="2407874"/>
            <a:ext cx="868353" cy="677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67" dirty="0">
                <a:solidFill>
                  <a:srgbClr val="494848"/>
                </a:solidFill>
                <a:latin typeface="Fira Sans" panose="020B0503050000020004" pitchFamily="34" charset="0"/>
              </a:rPr>
              <a:t>Virtual Private Gateway</a:t>
            </a:r>
          </a:p>
        </p:txBody>
      </p:sp>
      <p:sp>
        <p:nvSpPr>
          <p:cNvPr id="63" name="Rounded Rectangle 47">
            <a:extLst>
              <a:ext uri="{FF2B5EF4-FFF2-40B4-BE49-F238E27FC236}">
                <a16:creationId xmlns:a16="http://schemas.microsoft.com/office/drawing/2014/main" id="{C5DF6084-9BC7-4F54-BD24-CCDB98BBAB9F}"/>
              </a:ext>
            </a:extLst>
          </p:cNvPr>
          <p:cNvSpPr/>
          <p:nvPr/>
        </p:nvSpPr>
        <p:spPr bwMode="auto">
          <a:xfrm>
            <a:off x="10694641" y="861799"/>
            <a:ext cx="1320379" cy="1261969"/>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64" name="Picture 63" descr="VPC.png">
            <a:extLst>
              <a:ext uri="{FF2B5EF4-FFF2-40B4-BE49-F238E27FC236}">
                <a16:creationId xmlns:a16="http://schemas.microsoft.com/office/drawing/2014/main" id="{62365EEB-5835-4C9D-9FF3-B7F722E652C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74066" y="1005412"/>
            <a:ext cx="975360" cy="975360"/>
          </a:xfrm>
          <a:prstGeom prst="rect">
            <a:avLst/>
          </a:prstGeom>
        </p:spPr>
      </p:pic>
    </p:spTree>
    <p:extLst>
      <p:ext uri="{BB962C8B-B14F-4D97-AF65-F5344CB8AC3E}">
        <p14:creationId xmlns:p14="http://schemas.microsoft.com/office/powerpoint/2010/main" val="2658336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in Your VPC</a:t>
            </a:r>
          </a:p>
        </p:txBody>
      </p:sp>
      <p:sp>
        <p:nvSpPr>
          <p:cNvPr id="3" name="Content Placeholder 2"/>
          <p:cNvSpPr>
            <a:spLocks noGrp="1"/>
          </p:cNvSpPr>
          <p:nvPr>
            <p:ph idx="1"/>
          </p:nvPr>
        </p:nvSpPr>
        <p:spPr>
          <a:xfrm>
            <a:off x="454123" y="1345776"/>
            <a:ext cx="3845736" cy="4738568"/>
          </a:xfrm>
        </p:spPr>
        <p:txBody>
          <a:bodyPr/>
          <a:lstStyle/>
          <a:p>
            <a:pPr marL="457189" indent="-457189"/>
            <a:r>
              <a:rPr lang="en-US" dirty="0"/>
              <a:t>Security groups</a:t>
            </a:r>
          </a:p>
          <a:p>
            <a:pPr marL="457189" indent="-457189"/>
            <a:r>
              <a:rPr lang="en-US" dirty="0"/>
              <a:t>Network access control lists (ACLs) </a:t>
            </a:r>
          </a:p>
          <a:p>
            <a:pPr marL="457189" indent="-457189"/>
            <a:r>
              <a:rPr lang="en-US" dirty="0"/>
              <a:t>Key Pairs</a:t>
            </a:r>
          </a:p>
          <a:p>
            <a:pPr marL="0" indent="0">
              <a:buNone/>
            </a:pPr>
            <a:endParaRPr lang="en-US" dirty="0"/>
          </a:p>
        </p:txBody>
      </p:sp>
      <p:sp>
        <p:nvSpPr>
          <p:cNvPr id="4" name="Rounded Rectangle 3"/>
          <p:cNvSpPr/>
          <p:nvPr/>
        </p:nvSpPr>
        <p:spPr>
          <a:xfrm>
            <a:off x="4462476" y="1055916"/>
            <a:ext cx="5985560" cy="465861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147" y="705499"/>
            <a:ext cx="798895" cy="521500"/>
          </a:xfrm>
          <a:prstGeom prst="rect">
            <a:avLst/>
          </a:prstGeom>
        </p:spPr>
      </p:pic>
      <p:sp>
        <p:nvSpPr>
          <p:cNvPr id="8" name="Rounded Rectangle 7"/>
          <p:cNvSpPr/>
          <p:nvPr/>
        </p:nvSpPr>
        <p:spPr>
          <a:xfrm>
            <a:off x="8282157" y="3001472"/>
            <a:ext cx="1816847" cy="54771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9" name="Picture 8"/>
          <p:cNvPicPr>
            <a:picLocks noChangeAspect="1"/>
          </p:cNvPicPr>
          <p:nvPr/>
        </p:nvPicPr>
        <p:blipFill>
          <a:blip r:embed="rId4"/>
          <a:stretch>
            <a:fillRect/>
          </a:stretch>
        </p:blipFill>
        <p:spPr>
          <a:xfrm>
            <a:off x="8236589" y="2797251"/>
            <a:ext cx="278008" cy="310715"/>
          </a:xfrm>
          <a:prstGeom prst="rect">
            <a:avLst/>
          </a:prstGeom>
        </p:spPr>
      </p:pic>
      <p:sp>
        <p:nvSpPr>
          <p:cNvPr id="11" name="TextBox 51"/>
          <p:cNvSpPr txBox="1">
            <a:spLocks noChangeArrowheads="1"/>
          </p:cNvSpPr>
          <p:nvPr/>
        </p:nvSpPr>
        <p:spPr bwMode="auto">
          <a:xfrm>
            <a:off x="8453979" y="3058103"/>
            <a:ext cx="1473200" cy="41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333" dirty="0">
                <a:latin typeface="+mj-lt"/>
              </a:rPr>
              <a:t>Subnet</a:t>
            </a:r>
          </a:p>
          <a:p>
            <a:pPr algn="ctr"/>
            <a:r>
              <a:rPr lang="en-US" sz="1333" dirty="0">
                <a:latin typeface="+mj-lt"/>
              </a:rPr>
              <a:t>10.0.1.0/24</a:t>
            </a:r>
          </a:p>
        </p:txBody>
      </p:sp>
      <p:sp>
        <p:nvSpPr>
          <p:cNvPr id="12" name="TextBox 11"/>
          <p:cNvSpPr txBox="1"/>
          <p:nvPr/>
        </p:nvSpPr>
        <p:spPr>
          <a:xfrm>
            <a:off x="7956773" y="6008145"/>
            <a:ext cx="1329267" cy="365760"/>
          </a:xfrm>
          <a:prstGeom prst="rect">
            <a:avLst/>
          </a:prstGeom>
          <a:noFill/>
        </p:spPr>
        <p:txBody>
          <a:bodyPr wrap="square" lIns="0" tIns="0" rIns="0" bIns="0" rtlCol="0" anchor="t">
            <a:noAutofit/>
          </a:bodyPr>
          <a:lstStyle/>
          <a:p>
            <a:pPr algn="ctr"/>
            <a:r>
              <a:rPr lang="en-US" sz="1067" b="1" dirty="0"/>
              <a:t>Internet Gateway</a:t>
            </a:r>
            <a:endParaRPr lang="en-US" sz="1867" b="1"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615" y="5237764"/>
            <a:ext cx="717595" cy="752317"/>
          </a:xfrm>
          <a:prstGeom prst="rect">
            <a:avLst/>
          </a:prstGeom>
        </p:spPr>
      </p:pic>
      <p:sp>
        <p:nvSpPr>
          <p:cNvPr id="14" name="TextBox 13"/>
          <p:cNvSpPr txBox="1"/>
          <p:nvPr/>
        </p:nvSpPr>
        <p:spPr>
          <a:xfrm>
            <a:off x="6035229" y="6003625"/>
            <a:ext cx="1239516" cy="365760"/>
          </a:xfrm>
          <a:prstGeom prst="rect">
            <a:avLst/>
          </a:prstGeom>
          <a:noFill/>
        </p:spPr>
        <p:txBody>
          <a:bodyPr wrap="square" lIns="0" tIns="0" rIns="0" bIns="0" rtlCol="0" anchor="t">
            <a:noAutofit/>
          </a:bodyPr>
          <a:lstStyle/>
          <a:p>
            <a:pPr algn="ctr"/>
            <a:r>
              <a:rPr lang="en-US" sz="1067" b="1" dirty="0"/>
              <a:t>VPN Gateway</a:t>
            </a:r>
            <a:endParaRPr lang="en-US" sz="1867" b="1" dirty="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4451" y="5237764"/>
            <a:ext cx="717595" cy="752317"/>
          </a:xfrm>
          <a:prstGeom prst="rect">
            <a:avLst/>
          </a:prstGeom>
        </p:spPr>
      </p:pic>
      <p:sp>
        <p:nvSpPr>
          <p:cNvPr id="16" name="TextBox 15"/>
          <p:cNvSpPr txBox="1"/>
          <p:nvPr/>
        </p:nvSpPr>
        <p:spPr>
          <a:xfrm>
            <a:off x="7149905" y="4854017"/>
            <a:ext cx="853440" cy="365760"/>
          </a:xfrm>
          <a:prstGeom prst="rect">
            <a:avLst/>
          </a:prstGeom>
          <a:noFill/>
        </p:spPr>
        <p:txBody>
          <a:bodyPr wrap="square" lIns="0" tIns="0" rIns="0" bIns="0" rtlCol="0" anchor="t">
            <a:noAutofit/>
          </a:bodyPr>
          <a:lstStyle/>
          <a:p>
            <a:pPr algn="ctr"/>
            <a:r>
              <a:rPr lang="en-US" sz="1067" b="1" dirty="0"/>
              <a:t>VPC Router</a:t>
            </a:r>
          </a:p>
          <a:p>
            <a:pPr algn="ctr"/>
            <a:r>
              <a:rPr lang="en-US" sz="1067" b="1" dirty="0"/>
              <a:t>10.0.0.0/16</a:t>
            </a:r>
            <a:endParaRPr lang="en-US" sz="1867" b="1" dirty="0"/>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2083" y="3947798"/>
            <a:ext cx="717595" cy="752317"/>
          </a:xfrm>
          <a:prstGeom prst="rect">
            <a:avLst/>
          </a:prstGeom>
        </p:spPr>
      </p:pic>
      <p:sp>
        <p:nvSpPr>
          <p:cNvPr id="27" name="Rounded Rectangle 26"/>
          <p:cNvSpPr/>
          <p:nvPr/>
        </p:nvSpPr>
        <p:spPr>
          <a:xfrm>
            <a:off x="8129128" y="2147343"/>
            <a:ext cx="992141" cy="4069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Security Group</a:t>
            </a:r>
          </a:p>
        </p:txBody>
      </p:sp>
      <p:sp>
        <p:nvSpPr>
          <p:cNvPr id="28" name="Rounded Rectangle 27"/>
          <p:cNvSpPr/>
          <p:nvPr/>
        </p:nvSpPr>
        <p:spPr>
          <a:xfrm>
            <a:off x="9238178" y="2139915"/>
            <a:ext cx="977532" cy="4144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Security Group</a:t>
            </a:r>
          </a:p>
        </p:txBody>
      </p:sp>
      <p:sp>
        <p:nvSpPr>
          <p:cNvPr id="29" name="Rounded Rectangle 28"/>
          <p:cNvSpPr/>
          <p:nvPr/>
        </p:nvSpPr>
        <p:spPr>
          <a:xfrm>
            <a:off x="5350871" y="3891360"/>
            <a:ext cx="1398429" cy="298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Network ACL</a:t>
            </a:r>
          </a:p>
        </p:txBody>
      </p:sp>
      <p:sp>
        <p:nvSpPr>
          <p:cNvPr id="30" name="Rounded Rectangle 29"/>
          <p:cNvSpPr/>
          <p:nvPr/>
        </p:nvSpPr>
        <p:spPr>
          <a:xfrm>
            <a:off x="8491364" y="3891360"/>
            <a:ext cx="1398429" cy="298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Network ACL</a:t>
            </a:r>
          </a:p>
        </p:txBody>
      </p:sp>
      <p:sp>
        <p:nvSpPr>
          <p:cNvPr id="31" name="Rounded Rectangle 30"/>
          <p:cNvSpPr/>
          <p:nvPr/>
        </p:nvSpPr>
        <p:spPr>
          <a:xfrm>
            <a:off x="5350871" y="4505941"/>
            <a:ext cx="1398429" cy="29882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Routing Table</a:t>
            </a:r>
          </a:p>
        </p:txBody>
      </p:sp>
      <p:sp>
        <p:nvSpPr>
          <p:cNvPr id="32" name="Rounded Rectangle 31"/>
          <p:cNvSpPr/>
          <p:nvPr/>
        </p:nvSpPr>
        <p:spPr>
          <a:xfrm>
            <a:off x="8491364" y="4501825"/>
            <a:ext cx="1398429" cy="29882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Routing Table</a:t>
            </a:r>
          </a:p>
        </p:txBody>
      </p:sp>
      <p:cxnSp>
        <p:nvCxnSpPr>
          <p:cNvPr id="34" name="Straight Arrow Connector 33"/>
          <p:cNvCxnSpPr/>
          <p:nvPr/>
        </p:nvCxnSpPr>
        <p:spPr>
          <a:xfrm>
            <a:off x="5527237" y="1718566"/>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5100517" y="1159377"/>
            <a:ext cx="853440" cy="584307"/>
            <a:chOff x="3819447" y="869533"/>
            <a:chExt cx="640080" cy="438230"/>
          </a:xfrm>
        </p:grpSpPr>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18" name="TextBox 17"/>
            <p:cNvSpPr txBox="1"/>
            <p:nvPr/>
          </p:nvSpPr>
          <p:spPr>
            <a:xfrm>
              <a:off x="3819447" y="1008755"/>
              <a:ext cx="640080" cy="274320"/>
            </a:xfrm>
            <a:prstGeom prst="rect">
              <a:avLst/>
            </a:prstGeom>
            <a:noFill/>
          </p:spPr>
          <p:txBody>
            <a:bodyPr wrap="square" lIns="0" tIns="0" rIns="0" bIns="0" rtlCol="0" anchor="t">
              <a:noAutofit/>
            </a:bodyPr>
            <a:lstStyle/>
            <a:p>
              <a:pPr algn="ctr"/>
              <a:r>
                <a:rPr lang="en-US" sz="933" b="1" dirty="0"/>
                <a:t>instance</a:t>
              </a:r>
              <a:endParaRPr lang="en-US" sz="1600" b="1" dirty="0"/>
            </a:p>
          </p:txBody>
        </p:sp>
      </p:grpSp>
      <p:cxnSp>
        <p:nvCxnSpPr>
          <p:cNvPr id="36" name="Straight Arrow Connector 35"/>
          <p:cNvCxnSpPr/>
          <p:nvPr/>
        </p:nvCxnSpPr>
        <p:spPr>
          <a:xfrm>
            <a:off x="6578251" y="1718566"/>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8625199" y="1723445"/>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9726943" y="1719327"/>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8625200" y="2558929"/>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9726944" y="2543669"/>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6046265" y="3549192"/>
            <a:ext cx="7644"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9189921" y="3559977"/>
            <a:ext cx="1315"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6049428" y="4179400"/>
            <a:ext cx="1315"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9189921" y="4181560"/>
            <a:ext cx="1315"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6563151" y="4503831"/>
            <a:ext cx="716773" cy="71594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3" idx="0"/>
          </p:cNvCxnSpPr>
          <p:nvPr/>
        </p:nvCxnSpPr>
        <p:spPr>
          <a:xfrm>
            <a:off x="7860929" y="4532356"/>
            <a:ext cx="735483" cy="70540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7" idx="1"/>
          </p:cNvCxnSpPr>
          <p:nvPr/>
        </p:nvCxnSpPr>
        <p:spPr>
          <a:xfrm flipH="1">
            <a:off x="6700237" y="4323956"/>
            <a:ext cx="511847" cy="29402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32" idx="1"/>
          </p:cNvCxnSpPr>
          <p:nvPr/>
        </p:nvCxnSpPr>
        <p:spPr>
          <a:xfrm>
            <a:off x="8040638" y="4350483"/>
            <a:ext cx="450727" cy="30075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6151531" y="1159377"/>
            <a:ext cx="853440" cy="584307"/>
            <a:chOff x="3819447" y="869533"/>
            <a:chExt cx="640080" cy="438230"/>
          </a:xfrm>
        </p:grpSpPr>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56" name="TextBox 55"/>
            <p:cNvSpPr txBox="1"/>
            <p:nvPr/>
          </p:nvSpPr>
          <p:spPr>
            <a:xfrm>
              <a:off x="3819447" y="1008755"/>
              <a:ext cx="640080" cy="274320"/>
            </a:xfrm>
            <a:prstGeom prst="rect">
              <a:avLst/>
            </a:prstGeom>
            <a:noFill/>
          </p:spPr>
          <p:txBody>
            <a:bodyPr wrap="square" lIns="0" tIns="0" rIns="0" bIns="0" rtlCol="0" anchor="t">
              <a:noAutofit/>
            </a:bodyPr>
            <a:lstStyle/>
            <a:p>
              <a:pPr algn="ctr"/>
              <a:r>
                <a:rPr lang="en-US" sz="933" b="1" dirty="0"/>
                <a:t>instance</a:t>
              </a:r>
              <a:endParaRPr lang="en-US" sz="1600" b="1" dirty="0"/>
            </a:p>
          </p:txBody>
        </p:sp>
      </p:grpSp>
      <p:grpSp>
        <p:nvGrpSpPr>
          <p:cNvPr id="61" name="Group 60"/>
          <p:cNvGrpSpPr/>
          <p:nvPr/>
        </p:nvGrpSpPr>
        <p:grpSpPr>
          <a:xfrm>
            <a:off x="8198479" y="1154013"/>
            <a:ext cx="853440" cy="584307"/>
            <a:chOff x="3819447" y="869533"/>
            <a:chExt cx="640080" cy="438230"/>
          </a:xfrm>
        </p:grpSpPr>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65" name="TextBox 64"/>
            <p:cNvSpPr txBox="1"/>
            <p:nvPr/>
          </p:nvSpPr>
          <p:spPr>
            <a:xfrm>
              <a:off x="3819447" y="1008755"/>
              <a:ext cx="640080" cy="274320"/>
            </a:xfrm>
            <a:prstGeom prst="rect">
              <a:avLst/>
            </a:prstGeom>
            <a:noFill/>
          </p:spPr>
          <p:txBody>
            <a:bodyPr wrap="square" lIns="0" tIns="0" rIns="0" bIns="0" rtlCol="0" anchor="t">
              <a:noAutofit/>
            </a:bodyPr>
            <a:lstStyle/>
            <a:p>
              <a:pPr algn="ctr"/>
              <a:r>
                <a:rPr lang="en-US" sz="933" b="1" dirty="0"/>
                <a:t>instance</a:t>
              </a:r>
              <a:endParaRPr lang="en-US" sz="1600" b="1" dirty="0"/>
            </a:p>
          </p:txBody>
        </p:sp>
      </p:grpSp>
      <p:grpSp>
        <p:nvGrpSpPr>
          <p:cNvPr id="67" name="Group 66"/>
          <p:cNvGrpSpPr/>
          <p:nvPr/>
        </p:nvGrpSpPr>
        <p:grpSpPr>
          <a:xfrm>
            <a:off x="9300223" y="1154013"/>
            <a:ext cx="853440" cy="584307"/>
            <a:chOff x="3819447" y="869533"/>
            <a:chExt cx="640080" cy="438230"/>
          </a:xfrm>
        </p:grpSpPr>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69" name="TextBox 68"/>
            <p:cNvSpPr txBox="1"/>
            <p:nvPr/>
          </p:nvSpPr>
          <p:spPr>
            <a:xfrm>
              <a:off x="3819447" y="1008755"/>
              <a:ext cx="640080" cy="274320"/>
            </a:xfrm>
            <a:prstGeom prst="rect">
              <a:avLst/>
            </a:prstGeom>
            <a:noFill/>
          </p:spPr>
          <p:txBody>
            <a:bodyPr wrap="square" lIns="0" tIns="0" rIns="0" bIns="0" rtlCol="0" anchor="t">
              <a:noAutofit/>
            </a:bodyPr>
            <a:lstStyle/>
            <a:p>
              <a:pPr algn="ctr"/>
              <a:r>
                <a:rPr lang="en-US" sz="933" b="1" dirty="0"/>
                <a:t>instance</a:t>
              </a:r>
              <a:endParaRPr lang="en-US" sz="1600" b="1" dirty="0"/>
            </a:p>
          </p:txBody>
        </p:sp>
      </p:grpSp>
      <p:sp>
        <p:nvSpPr>
          <p:cNvPr id="70" name="Rounded Rectangle 69"/>
          <p:cNvSpPr/>
          <p:nvPr/>
        </p:nvSpPr>
        <p:spPr>
          <a:xfrm>
            <a:off x="5141663" y="2991251"/>
            <a:ext cx="1816847" cy="54771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72" name="TextBox 51"/>
          <p:cNvSpPr txBox="1">
            <a:spLocks noChangeArrowheads="1"/>
          </p:cNvSpPr>
          <p:nvPr/>
        </p:nvSpPr>
        <p:spPr bwMode="auto">
          <a:xfrm>
            <a:off x="5313485" y="3047882"/>
            <a:ext cx="1473200" cy="41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333" dirty="0">
                <a:latin typeface="+mj-lt"/>
              </a:rPr>
              <a:t>Subnet</a:t>
            </a:r>
          </a:p>
          <a:p>
            <a:pPr algn="ctr"/>
            <a:r>
              <a:rPr lang="en-US" sz="1333" dirty="0">
                <a:latin typeface="+mj-lt"/>
              </a:rPr>
              <a:t>10.0.0.0/24</a:t>
            </a:r>
          </a:p>
        </p:txBody>
      </p:sp>
      <p:sp>
        <p:nvSpPr>
          <p:cNvPr id="73" name="Rounded Rectangle 72"/>
          <p:cNvSpPr/>
          <p:nvPr/>
        </p:nvSpPr>
        <p:spPr>
          <a:xfrm>
            <a:off x="5031167" y="2137122"/>
            <a:ext cx="992141" cy="4069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Security Group</a:t>
            </a:r>
          </a:p>
        </p:txBody>
      </p:sp>
      <p:sp>
        <p:nvSpPr>
          <p:cNvPr id="74" name="Rounded Rectangle 73"/>
          <p:cNvSpPr/>
          <p:nvPr/>
        </p:nvSpPr>
        <p:spPr>
          <a:xfrm>
            <a:off x="6089486" y="2129693"/>
            <a:ext cx="977532" cy="4144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Security Group</a:t>
            </a:r>
          </a:p>
        </p:txBody>
      </p:sp>
      <p:cxnSp>
        <p:nvCxnSpPr>
          <p:cNvPr id="75" name="Straight Arrow Connector 74"/>
          <p:cNvCxnSpPr/>
          <p:nvPr/>
        </p:nvCxnSpPr>
        <p:spPr>
          <a:xfrm>
            <a:off x="5527238" y="2548708"/>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6578252" y="2533448"/>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4"/>
          <a:stretch>
            <a:fillRect/>
          </a:stretch>
        </p:blipFill>
        <p:spPr>
          <a:xfrm>
            <a:off x="5110083" y="2786925"/>
            <a:ext cx="278008" cy="310715"/>
          </a:xfrm>
          <a:prstGeom prst="rect">
            <a:avLst/>
          </a:prstGeom>
        </p:spPr>
      </p:pic>
      <p:sp>
        <p:nvSpPr>
          <p:cNvPr id="71" name="Rounded Rectangle 47">
            <a:extLst>
              <a:ext uri="{FF2B5EF4-FFF2-40B4-BE49-F238E27FC236}">
                <a16:creationId xmlns:a16="http://schemas.microsoft.com/office/drawing/2014/main" id="{FF755D1A-7A26-44FB-A9D6-5F4EA8CE59E8}"/>
              </a:ext>
            </a:extLst>
          </p:cNvPr>
          <p:cNvSpPr/>
          <p:nvPr/>
        </p:nvSpPr>
        <p:spPr bwMode="auto">
          <a:xfrm>
            <a:off x="10694641" y="861799"/>
            <a:ext cx="1320379" cy="1261969"/>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78" name="Picture 77" descr="VPC.png">
            <a:extLst>
              <a:ext uri="{FF2B5EF4-FFF2-40B4-BE49-F238E27FC236}">
                <a16:creationId xmlns:a16="http://schemas.microsoft.com/office/drawing/2014/main" id="{1CB9DEE4-0803-4114-A7C8-12BA411B47A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74066" y="1005412"/>
            <a:ext cx="975360" cy="975360"/>
          </a:xfrm>
          <a:prstGeom prst="rect">
            <a:avLst/>
          </a:prstGeom>
        </p:spPr>
      </p:pic>
    </p:spTree>
    <p:extLst>
      <p:ext uri="{BB962C8B-B14F-4D97-AF65-F5344CB8AC3E}">
        <p14:creationId xmlns:p14="http://schemas.microsoft.com/office/powerpoint/2010/main" val="3531252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VPN Connections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2609502"/>
              </p:ext>
            </p:extLst>
          </p:nvPr>
        </p:nvGraphicFramePr>
        <p:xfrm>
          <a:off x="287963" y="1122964"/>
          <a:ext cx="10124398" cy="4233333"/>
        </p:xfrm>
        <a:graphic>
          <a:graphicData uri="http://schemas.openxmlformats.org/drawingml/2006/table">
            <a:tbl>
              <a:tblPr firstRow="1" bandRow="1">
                <a:tableStyleId>{5C22544A-7EE6-4342-B048-85BDC9FD1C3A}</a:tableStyleId>
              </a:tblPr>
              <a:tblGrid>
                <a:gridCol w="3649950">
                  <a:extLst>
                    <a:ext uri="{9D8B030D-6E8A-4147-A177-3AD203B41FA5}">
                      <a16:colId xmlns:a16="http://schemas.microsoft.com/office/drawing/2014/main" val="20000"/>
                    </a:ext>
                  </a:extLst>
                </a:gridCol>
                <a:gridCol w="6474448">
                  <a:extLst>
                    <a:ext uri="{9D8B030D-6E8A-4147-A177-3AD203B41FA5}">
                      <a16:colId xmlns:a16="http://schemas.microsoft.com/office/drawing/2014/main" val="20001"/>
                    </a:ext>
                  </a:extLst>
                </a:gridCol>
              </a:tblGrid>
              <a:tr h="494453">
                <a:tc>
                  <a:txBody>
                    <a:bodyPr/>
                    <a:lstStyle/>
                    <a:p>
                      <a:pPr algn="l"/>
                      <a:r>
                        <a:rPr lang="en-US" sz="2400" dirty="0"/>
                        <a:t>VPN Connectivity option</a:t>
                      </a:r>
                    </a:p>
                  </a:txBody>
                  <a:tcPr marL="121920" marR="121920" marT="60960" marB="60960"/>
                </a:tc>
                <a:tc>
                  <a:txBody>
                    <a:bodyPr/>
                    <a:lstStyle/>
                    <a:p>
                      <a:pPr algn="l"/>
                      <a:r>
                        <a:rPr lang="en-US" sz="2400" dirty="0"/>
                        <a:t>Description</a:t>
                      </a:r>
                    </a:p>
                  </a:txBody>
                  <a:tcPr marL="121920" marR="121920" marT="60960" marB="60960"/>
                </a:tc>
                <a:extLst>
                  <a:ext uri="{0D108BD9-81ED-4DB2-BD59-A6C34878D82A}">
                    <a16:rowId xmlns:a16="http://schemas.microsoft.com/office/drawing/2014/main" val="10000"/>
                  </a:ext>
                </a:extLst>
              </a:tr>
              <a:tr h="772160">
                <a:tc>
                  <a:txBody>
                    <a:bodyPr/>
                    <a:lstStyle/>
                    <a:p>
                      <a:pPr algn="l"/>
                      <a:r>
                        <a:rPr lang="en-US" sz="2100" dirty="0">
                          <a:solidFill>
                            <a:srgbClr val="494848"/>
                          </a:solidFill>
                        </a:rPr>
                        <a:t>AWS Hardware</a:t>
                      </a:r>
                      <a:r>
                        <a:rPr lang="en-US" sz="2100" baseline="0" dirty="0">
                          <a:solidFill>
                            <a:srgbClr val="494848"/>
                          </a:solidFill>
                        </a:rPr>
                        <a:t> VPN</a:t>
                      </a:r>
                      <a:endParaRPr lang="en-US" sz="2100" dirty="0">
                        <a:solidFill>
                          <a:srgbClr val="494848"/>
                        </a:solidFill>
                      </a:endParaRPr>
                    </a:p>
                  </a:txBody>
                  <a:tcPr marL="121920" marR="121920" marT="60960" marB="60960"/>
                </a:tc>
                <a:tc>
                  <a:txBody>
                    <a:bodyPr/>
                    <a:lstStyle/>
                    <a:p>
                      <a:pPr algn="l"/>
                      <a:r>
                        <a:rPr lang="en-US" sz="2100" dirty="0">
                          <a:solidFill>
                            <a:srgbClr val="494848"/>
                          </a:solidFill>
                        </a:rPr>
                        <a:t>You can create an </a:t>
                      </a:r>
                      <a:r>
                        <a:rPr lang="en-US" sz="2100" b="1" dirty="0">
                          <a:solidFill>
                            <a:srgbClr val="494848"/>
                          </a:solidFill>
                        </a:rPr>
                        <a:t>IPsec</a:t>
                      </a:r>
                      <a:r>
                        <a:rPr lang="en-US" sz="2100" dirty="0">
                          <a:solidFill>
                            <a:srgbClr val="494848"/>
                          </a:solidFill>
                        </a:rPr>
                        <a:t> hardware VPN connection between</a:t>
                      </a:r>
                      <a:r>
                        <a:rPr lang="en-US" sz="2100" baseline="0" dirty="0">
                          <a:solidFill>
                            <a:srgbClr val="494848"/>
                          </a:solidFill>
                        </a:rPr>
                        <a:t> your VPC and your remote network.</a:t>
                      </a:r>
                      <a:endParaRPr lang="en-US" sz="2100" dirty="0">
                        <a:solidFill>
                          <a:srgbClr val="494848"/>
                        </a:solidFill>
                      </a:endParaRPr>
                    </a:p>
                  </a:txBody>
                  <a:tcPr marL="121920" marR="121920" marT="60960" marB="60960"/>
                </a:tc>
                <a:extLst>
                  <a:ext uri="{0D108BD9-81ED-4DB2-BD59-A6C34878D82A}">
                    <a16:rowId xmlns:a16="http://schemas.microsoft.com/office/drawing/2014/main" val="10001"/>
                  </a:ext>
                </a:extLst>
              </a:tr>
              <a:tr h="772160">
                <a:tc>
                  <a:txBody>
                    <a:bodyPr/>
                    <a:lstStyle/>
                    <a:p>
                      <a:pPr algn="l"/>
                      <a:r>
                        <a:rPr lang="en-US" sz="2100" dirty="0">
                          <a:solidFill>
                            <a:srgbClr val="494848"/>
                          </a:solidFill>
                        </a:rPr>
                        <a:t>AWS Direct Connect</a:t>
                      </a:r>
                    </a:p>
                  </a:txBody>
                  <a:tcPr marL="121920" marR="121920" marT="60960" marB="60960"/>
                </a:tc>
                <a:tc>
                  <a:txBody>
                    <a:bodyPr/>
                    <a:lstStyle/>
                    <a:p>
                      <a:pPr algn="l"/>
                      <a:r>
                        <a:rPr lang="en-US" sz="2100" dirty="0">
                          <a:solidFill>
                            <a:srgbClr val="494848"/>
                          </a:solidFill>
                        </a:rPr>
                        <a:t>AWS Direct Connect provides a </a:t>
                      </a:r>
                      <a:r>
                        <a:rPr lang="en-US" sz="2100" b="1" dirty="0">
                          <a:solidFill>
                            <a:srgbClr val="494848"/>
                          </a:solidFill>
                        </a:rPr>
                        <a:t>dedicated private </a:t>
                      </a:r>
                      <a:r>
                        <a:rPr lang="en-US" sz="2100" dirty="0">
                          <a:solidFill>
                            <a:srgbClr val="494848"/>
                          </a:solidFill>
                        </a:rPr>
                        <a:t>connection from a remote</a:t>
                      </a:r>
                      <a:r>
                        <a:rPr lang="en-US" sz="2100" baseline="0" dirty="0">
                          <a:solidFill>
                            <a:srgbClr val="494848"/>
                          </a:solidFill>
                        </a:rPr>
                        <a:t> network to your VPC.</a:t>
                      </a:r>
                      <a:endParaRPr lang="en-US" sz="2100" dirty="0">
                        <a:solidFill>
                          <a:srgbClr val="494848"/>
                        </a:solidFill>
                      </a:endParaRPr>
                    </a:p>
                  </a:txBody>
                  <a:tcPr marL="121920" marR="121920" marT="60960" marB="60960"/>
                </a:tc>
                <a:extLst>
                  <a:ext uri="{0D108BD9-81ED-4DB2-BD59-A6C34878D82A}">
                    <a16:rowId xmlns:a16="http://schemas.microsoft.com/office/drawing/2014/main" val="10002"/>
                  </a:ext>
                </a:extLst>
              </a:tr>
              <a:tr h="1097280">
                <a:tc>
                  <a:txBody>
                    <a:bodyPr/>
                    <a:lstStyle/>
                    <a:p>
                      <a:pPr algn="l"/>
                      <a:r>
                        <a:rPr lang="en-US" sz="2100" dirty="0">
                          <a:solidFill>
                            <a:srgbClr val="494848"/>
                          </a:solidFill>
                        </a:rPr>
                        <a:t>AWS VPN </a:t>
                      </a:r>
                      <a:r>
                        <a:rPr lang="en-US" sz="2100" dirty="0" err="1">
                          <a:solidFill>
                            <a:srgbClr val="494848"/>
                          </a:solidFill>
                        </a:rPr>
                        <a:t>CloudHub</a:t>
                      </a:r>
                      <a:endParaRPr lang="en-US" sz="2100" dirty="0">
                        <a:solidFill>
                          <a:srgbClr val="494848"/>
                        </a:solidFill>
                      </a:endParaRPr>
                    </a:p>
                  </a:txBody>
                  <a:tcPr marL="121920" marR="121920" marT="60960" marB="60960"/>
                </a:tc>
                <a:tc>
                  <a:txBody>
                    <a:bodyPr/>
                    <a:lstStyle/>
                    <a:p>
                      <a:pPr algn="l"/>
                      <a:r>
                        <a:rPr lang="en-US" sz="2100" dirty="0">
                          <a:solidFill>
                            <a:srgbClr val="494848"/>
                          </a:solidFill>
                        </a:rPr>
                        <a:t>You can create multiple </a:t>
                      </a:r>
                      <a:r>
                        <a:rPr lang="en-US" sz="2100" b="1" dirty="0">
                          <a:solidFill>
                            <a:srgbClr val="494848"/>
                          </a:solidFill>
                        </a:rPr>
                        <a:t>AWS hardware VPN </a:t>
                      </a:r>
                      <a:r>
                        <a:rPr lang="en-US" sz="2100" dirty="0">
                          <a:solidFill>
                            <a:srgbClr val="494848"/>
                          </a:solidFill>
                        </a:rPr>
                        <a:t>connections via your VPC to enable communications between various remote networks.</a:t>
                      </a:r>
                    </a:p>
                  </a:txBody>
                  <a:tcPr marL="121920" marR="121920" marT="60960" marB="60960"/>
                </a:tc>
                <a:extLst>
                  <a:ext uri="{0D108BD9-81ED-4DB2-BD59-A6C34878D82A}">
                    <a16:rowId xmlns:a16="http://schemas.microsoft.com/office/drawing/2014/main" val="10003"/>
                  </a:ext>
                </a:extLst>
              </a:tr>
              <a:tr h="1097280">
                <a:tc>
                  <a:txBody>
                    <a:bodyPr/>
                    <a:lstStyle/>
                    <a:p>
                      <a:pPr algn="l"/>
                      <a:r>
                        <a:rPr lang="en-US" sz="2100" dirty="0">
                          <a:solidFill>
                            <a:srgbClr val="494848"/>
                          </a:solidFill>
                        </a:rPr>
                        <a:t>Software</a:t>
                      </a:r>
                      <a:r>
                        <a:rPr lang="en-US" sz="2100" baseline="0" dirty="0">
                          <a:solidFill>
                            <a:srgbClr val="494848"/>
                          </a:solidFill>
                        </a:rPr>
                        <a:t> VPN</a:t>
                      </a:r>
                      <a:endParaRPr lang="en-US" sz="2100" dirty="0">
                        <a:solidFill>
                          <a:srgbClr val="494848"/>
                        </a:solidFill>
                      </a:endParaRPr>
                    </a:p>
                  </a:txBody>
                  <a:tcPr marL="121920" marR="121920" marT="60960" marB="60960"/>
                </a:tc>
                <a:tc>
                  <a:txBody>
                    <a:bodyPr/>
                    <a:lstStyle/>
                    <a:p>
                      <a:pPr algn="l"/>
                      <a:r>
                        <a:rPr lang="en-US" sz="2100" dirty="0">
                          <a:solidFill>
                            <a:srgbClr val="494848"/>
                          </a:solidFill>
                        </a:rPr>
                        <a:t>You can create a VPN connection to your remote network by using an Amazon EC2 instance in your VPC that’s running a </a:t>
                      </a:r>
                      <a:r>
                        <a:rPr lang="en-US" sz="2100" b="1" dirty="0">
                          <a:solidFill>
                            <a:srgbClr val="494848"/>
                          </a:solidFill>
                        </a:rPr>
                        <a:t>software VPN appliance</a:t>
                      </a:r>
                      <a:r>
                        <a:rPr lang="en-US" sz="2100" dirty="0">
                          <a:solidFill>
                            <a:srgbClr val="494848"/>
                          </a:solidFill>
                        </a:rPr>
                        <a:t>.</a:t>
                      </a:r>
                    </a:p>
                  </a:txBody>
                  <a:tcPr marL="121920" marR="121920" marT="60960" marB="60960"/>
                </a:tc>
                <a:extLst>
                  <a:ext uri="{0D108BD9-81ED-4DB2-BD59-A6C34878D82A}">
                    <a16:rowId xmlns:a16="http://schemas.microsoft.com/office/drawing/2014/main" val="10004"/>
                  </a:ext>
                </a:extLst>
              </a:tr>
            </a:tbl>
          </a:graphicData>
        </a:graphic>
      </p:graphicFrame>
      <p:sp>
        <p:nvSpPr>
          <p:cNvPr id="9" name="Rounded Rectangle 47">
            <a:extLst>
              <a:ext uri="{FF2B5EF4-FFF2-40B4-BE49-F238E27FC236}">
                <a16:creationId xmlns:a16="http://schemas.microsoft.com/office/drawing/2014/main" id="{26FF5DEE-E1A0-4656-9C57-59992C8A2D78}"/>
              </a:ext>
            </a:extLst>
          </p:cNvPr>
          <p:cNvSpPr/>
          <p:nvPr/>
        </p:nvSpPr>
        <p:spPr bwMode="auto">
          <a:xfrm>
            <a:off x="10694641" y="861799"/>
            <a:ext cx="1320379" cy="1261969"/>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9" descr="VPC.png">
            <a:extLst>
              <a:ext uri="{FF2B5EF4-FFF2-40B4-BE49-F238E27FC236}">
                <a16:creationId xmlns:a16="http://schemas.microsoft.com/office/drawing/2014/main" id="{A0936DCB-D6FA-4EF2-BE49-2CD1101C94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4066" y="1005412"/>
            <a:ext cx="975360" cy="975360"/>
          </a:xfrm>
          <a:prstGeom prst="rect">
            <a:avLst/>
          </a:prstGeom>
        </p:spPr>
      </p:pic>
    </p:spTree>
    <p:extLst>
      <p:ext uri="{BB962C8B-B14F-4D97-AF65-F5344CB8AC3E}">
        <p14:creationId xmlns:p14="http://schemas.microsoft.com/office/powerpoint/2010/main" val="606511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33"/>
              </a:spcBef>
            </a:pPr>
            <a:r>
              <a:rPr lang="en-US" dirty="0">
                <a:cs typeface="Arial" charset="0"/>
              </a:rPr>
              <a:t>AWS Core Infrastructure and Services</a:t>
            </a:r>
          </a:p>
        </p:txBody>
      </p:sp>
      <p:sp>
        <p:nvSpPr>
          <p:cNvPr id="117" name="Rectangle 116"/>
          <p:cNvSpPr/>
          <p:nvPr/>
        </p:nvSpPr>
        <p:spPr>
          <a:xfrm>
            <a:off x="700618" y="3070234"/>
            <a:ext cx="4347633" cy="1511300"/>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cs typeface="Arial" pitchFamily="34" charset="0"/>
            </a:endParaRPr>
          </a:p>
        </p:txBody>
      </p:sp>
      <p:sp>
        <p:nvSpPr>
          <p:cNvPr id="121" name="Rectangle 120"/>
          <p:cNvSpPr/>
          <p:nvPr/>
        </p:nvSpPr>
        <p:spPr>
          <a:xfrm>
            <a:off x="704852" y="1419234"/>
            <a:ext cx="4347633" cy="1509183"/>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cs typeface="Arial" pitchFamily="34" charset="0"/>
            </a:endParaRPr>
          </a:p>
        </p:txBody>
      </p:sp>
      <p:pic>
        <p:nvPicPr>
          <p:cNvPr id="124" name="Picture 37"/>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63084" y="3696768"/>
            <a:ext cx="778933" cy="486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5" name="Picture 38"/>
          <p:cNvPicPr>
            <a:picLocks noChangeAspect="1"/>
          </p:cNvPicPr>
          <p:nvPr/>
        </p:nvPicPr>
        <p:blipFill>
          <a:blip r:embed="rId20">
            <a:extLst>
              <a:ext uri="{28A0092B-C50C-407E-A947-70E740481C1C}">
                <a14:useLocalDpi xmlns:a14="http://schemas.microsoft.com/office/drawing/2010/main"/>
              </a:ext>
            </a:extLst>
          </a:blip>
          <a:srcRect/>
          <a:stretch>
            <a:fillRect/>
          </a:stretch>
        </p:blipFill>
        <p:spPr bwMode="auto">
          <a:xfrm>
            <a:off x="2387601" y="1956868"/>
            <a:ext cx="681567" cy="5778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 name="Picture 2"/>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267884" y="1937817"/>
            <a:ext cx="457200" cy="590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7" name="Picture 40"/>
          <p:cNvPicPr>
            <a:picLocks noChangeAspect="1"/>
          </p:cNvPicPr>
          <p:nvPr/>
        </p:nvPicPr>
        <p:blipFill>
          <a:blip r:embed="rId22">
            <a:extLst>
              <a:ext uri="{28A0092B-C50C-407E-A947-70E740481C1C}">
                <a14:useLocalDpi xmlns:a14="http://schemas.microsoft.com/office/drawing/2010/main"/>
              </a:ext>
            </a:extLst>
          </a:blip>
          <a:srcRect/>
          <a:stretch>
            <a:fillRect/>
          </a:stretch>
        </p:blipFill>
        <p:spPr bwMode="auto">
          <a:xfrm>
            <a:off x="3994151" y="3658668"/>
            <a:ext cx="738716" cy="537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8" name="Picture 4"/>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2010834" y="3569767"/>
            <a:ext cx="1758951" cy="7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 name="Picture 5"/>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3774018" y="1851034"/>
            <a:ext cx="419100" cy="6625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0" name="Picture 120"/>
          <p:cNvPicPr>
            <a:picLocks noChangeAspect="1"/>
          </p:cNvPicPr>
          <p:nvPr/>
        </p:nvPicPr>
        <p:blipFill>
          <a:blip r:embed="rId20">
            <a:extLst>
              <a:ext uri="{28A0092B-C50C-407E-A947-70E740481C1C}">
                <a14:useLocalDpi xmlns:a14="http://schemas.microsoft.com/office/drawing/2010/main"/>
              </a:ext>
            </a:extLst>
          </a:blip>
          <a:srcRect/>
          <a:stretch>
            <a:fillRect/>
          </a:stretch>
        </p:blipFill>
        <p:spPr bwMode="auto">
          <a:xfrm>
            <a:off x="9118601" y="1971683"/>
            <a:ext cx="683684" cy="579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1" name="Picture 2"/>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7943851" y="1895483"/>
            <a:ext cx="457200" cy="592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2" name="Picture 5"/>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0600267" y="1865850"/>
            <a:ext cx="419100" cy="664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 name="Rectangle 132"/>
          <p:cNvSpPr/>
          <p:nvPr/>
        </p:nvSpPr>
        <p:spPr>
          <a:xfrm>
            <a:off x="7223772" y="3140953"/>
            <a:ext cx="4347633" cy="1509184"/>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cs typeface="Arial" pitchFamily="34" charset="0"/>
            </a:endParaRPr>
          </a:p>
        </p:txBody>
      </p:sp>
      <p:sp>
        <p:nvSpPr>
          <p:cNvPr id="136" name="Rectangle 135"/>
          <p:cNvSpPr/>
          <p:nvPr/>
        </p:nvSpPr>
        <p:spPr>
          <a:xfrm>
            <a:off x="7173385" y="1415001"/>
            <a:ext cx="4347633" cy="1509183"/>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494848"/>
              </a:solidFill>
              <a:latin typeface="Fira Sans" panose="020B0503050000020004" pitchFamily="34" charset="0"/>
              <a:cs typeface="Arial" pitchFamily="34" charset="0"/>
            </a:endParaRPr>
          </a:p>
        </p:txBody>
      </p:sp>
      <p:sp>
        <p:nvSpPr>
          <p:cNvPr id="137" name="TextBox 142"/>
          <p:cNvSpPr txBox="1">
            <a:spLocks noChangeArrowheads="1"/>
          </p:cNvSpPr>
          <p:nvPr/>
        </p:nvSpPr>
        <p:spPr bwMode="auto">
          <a:xfrm>
            <a:off x="1782233" y="1461568"/>
            <a:ext cx="1930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dirty="0">
                <a:solidFill>
                  <a:srgbClr val="494848"/>
                </a:solidFill>
                <a:latin typeface="Fira Sans" panose="020B0503050000020004" pitchFamily="34" charset="0"/>
              </a:rPr>
              <a:t>Security</a:t>
            </a:r>
          </a:p>
        </p:txBody>
      </p:sp>
      <p:sp>
        <p:nvSpPr>
          <p:cNvPr id="138" name="TextBox 143"/>
          <p:cNvSpPr txBox="1">
            <a:spLocks noChangeArrowheads="1"/>
          </p:cNvSpPr>
          <p:nvPr/>
        </p:nvSpPr>
        <p:spPr bwMode="auto">
          <a:xfrm>
            <a:off x="1807633" y="3078701"/>
            <a:ext cx="1930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dirty="0">
                <a:solidFill>
                  <a:srgbClr val="494848"/>
                </a:solidFill>
                <a:latin typeface="Fira Sans" panose="020B0503050000020004" pitchFamily="34" charset="0"/>
              </a:rPr>
              <a:t>Network</a:t>
            </a:r>
          </a:p>
        </p:txBody>
      </p:sp>
      <p:pic>
        <p:nvPicPr>
          <p:cNvPr id="148" name="Picture 153"/>
          <p:cNvPicPr>
            <a:picLocks noChangeAspect="1"/>
          </p:cNvPicPr>
          <p:nvPr/>
        </p:nvPicPr>
        <p:blipFill>
          <a:blip r:embed="rId20">
            <a:extLst>
              <a:ext uri="{28A0092B-C50C-407E-A947-70E740481C1C}">
                <a14:useLocalDpi xmlns:a14="http://schemas.microsoft.com/office/drawing/2010/main"/>
              </a:ext>
            </a:extLst>
          </a:blip>
          <a:srcRect/>
          <a:stretch>
            <a:fillRect/>
          </a:stretch>
        </p:blipFill>
        <p:spPr bwMode="auto">
          <a:xfrm>
            <a:off x="9006418" y="1952634"/>
            <a:ext cx="681567" cy="579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9" name="Picture 2"/>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7886700" y="1933583"/>
            <a:ext cx="457200" cy="592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0" name="Picture 5"/>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0392834" y="1846801"/>
            <a:ext cx="419100" cy="664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1" name="TextBox 156"/>
          <p:cNvSpPr txBox="1">
            <a:spLocks noChangeArrowheads="1"/>
          </p:cNvSpPr>
          <p:nvPr/>
        </p:nvSpPr>
        <p:spPr bwMode="auto">
          <a:xfrm>
            <a:off x="8401051" y="1457334"/>
            <a:ext cx="1930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dirty="0">
                <a:solidFill>
                  <a:srgbClr val="494848"/>
                </a:solidFill>
                <a:latin typeface="Fira Sans" panose="020B0503050000020004" pitchFamily="34" charset="0"/>
              </a:rPr>
              <a:t>Security</a:t>
            </a:r>
          </a:p>
        </p:txBody>
      </p:sp>
      <p:sp>
        <p:nvSpPr>
          <p:cNvPr id="152" name="TextBox 157"/>
          <p:cNvSpPr txBox="1">
            <a:spLocks noChangeArrowheads="1"/>
          </p:cNvSpPr>
          <p:nvPr/>
        </p:nvSpPr>
        <p:spPr bwMode="auto">
          <a:xfrm>
            <a:off x="8681344" y="3147305"/>
            <a:ext cx="1930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dirty="0">
                <a:solidFill>
                  <a:srgbClr val="494848"/>
                </a:solidFill>
                <a:latin typeface="Fira Sans" panose="020B0503050000020004" pitchFamily="34" charset="0"/>
              </a:rPr>
              <a:t>Network</a:t>
            </a:r>
          </a:p>
        </p:txBody>
      </p:sp>
      <p:sp>
        <p:nvSpPr>
          <p:cNvPr id="155" name="TextBox 160"/>
          <p:cNvSpPr txBox="1">
            <a:spLocks noChangeArrowheads="1"/>
          </p:cNvSpPr>
          <p:nvPr/>
        </p:nvSpPr>
        <p:spPr bwMode="auto">
          <a:xfrm>
            <a:off x="7207252" y="2471216"/>
            <a:ext cx="16562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cs typeface="Arial" charset="0"/>
              </a:rPr>
              <a:t>Security Groups</a:t>
            </a:r>
          </a:p>
        </p:txBody>
      </p:sp>
      <p:sp>
        <p:nvSpPr>
          <p:cNvPr id="156" name="TextBox 161"/>
          <p:cNvSpPr txBox="1">
            <a:spLocks noChangeArrowheads="1"/>
          </p:cNvSpPr>
          <p:nvPr/>
        </p:nvSpPr>
        <p:spPr bwMode="auto">
          <a:xfrm>
            <a:off x="8966201" y="2481800"/>
            <a:ext cx="75533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cs typeface="Arial" charset="0"/>
              </a:rPr>
              <a:t>NACLs</a:t>
            </a:r>
          </a:p>
        </p:txBody>
      </p:sp>
      <p:sp>
        <p:nvSpPr>
          <p:cNvPr id="157" name="TextBox 162"/>
          <p:cNvSpPr txBox="1">
            <a:spLocks noChangeArrowheads="1"/>
          </p:cNvSpPr>
          <p:nvPr/>
        </p:nvSpPr>
        <p:spPr bwMode="auto">
          <a:xfrm>
            <a:off x="9932855" y="2462750"/>
            <a:ext cx="14173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Access Mgmt</a:t>
            </a:r>
          </a:p>
        </p:txBody>
      </p:sp>
      <p:sp>
        <p:nvSpPr>
          <p:cNvPr id="162" name="TextBox 186"/>
          <p:cNvSpPr txBox="1">
            <a:spLocks noChangeArrowheads="1"/>
          </p:cNvSpPr>
          <p:nvPr>
            <p:custDataLst>
              <p:tags r:id="rId1"/>
            </p:custDataLst>
          </p:nvPr>
        </p:nvSpPr>
        <p:spPr bwMode="auto">
          <a:xfrm>
            <a:off x="10320454" y="4070171"/>
            <a:ext cx="72813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rPr>
              <a:t>VPC</a:t>
            </a:r>
          </a:p>
        </p:txBody>
      </p:sp>
      <p:grpSp>
        <p:nvGrpSpPr>
          <p:cNvPr id="163" name="Group 188"/>
          <p:cNvGrpSpPr>
            <a:grpSpLocks/>
          </p:cNvGrpSpPr>
          <p:nvPr/>
        </p:nvGrpSpPr>
        <p:grpSpPr bwMode="auto">
          <a:xfrm flipH="1">
            <a:off x="9795521" y="3454220"/>
            <a:ext cx="1699684" cy="1016000"/>
            <a:chOff x="6581900" y="1921015"/>
            <a:chExt cx="1295400" cy="761320"/>
          </a:xfrm>
        </p:grpSpPr>
        <p:grpSp>
          <p:nvGrpSpPr>
            <p:cNvPr id="164" name="Group 190"/>
            <p:cNvGrpSpPr>
              <a:grpSpLocks/>
            </p:cNvGrpSpPr>
            <p:nvPr/>
          </p:nvGrpSpPr>
          <p:grpSpPr bwMode="auto">
            <a:xfrm>
              <a:off x="6581900" y="1921015"/>
              <a:ext cx="1295400" cy="761320"/>
              <a:chOff x="5254779" y="5754688"/>
              <a:chExt cx="866775" cy="542925"/>
            </a:xfrm>
          </p:grpSpPr>
          <p:sp>
            <p:nvSpPr>
              <p:cNvPr id="169" name="Freeform 292"/>
              <p:cNvSpPr>
                <a:spLocks/>
              </p:cNvSpPr>
              <p:nvPr>
                <p:custDataLst>
                  <p:tags r:id="rId15"/>
                </p:custDataLst>
              </p:nvPr>
            </p:nvSpPr>
            <p:spPr bwMode="auto">
              <a:xfrm>
                <a:off x="5654675" y="5983288"/>
                <a:ext cx="66675" cy="76200"/>
              </a:xfrm>
              <a:custGeom>
                <a:avLst/>
                <a:gdLst>
                  <a:gd name="T0" fmla="*/ 2147483647 w 7"/>
                  <a:gd name="T1" fmla="*/ 2147483647 h 8"/>
                  <a:gd name="T2" fmla="*/ 2147483647 w 7"/>
                  <a:gd name="T3" fmla="*/ 0 h 8"/>
                  <a:gd name="T4" fmla="*/ 0 w 7"/>
                  <a:gd name="T5" fmla="*/ 2147483647 h 8"/>
                  <a:gd name="T6" fmla="*/ 0 w 7"/>
                  <a:gd name="T7" fmla="*/ 2147483647 h 8"/>
                  <a:gd name="T8" fmla="*/ 2147483647 w 7"/>
                  <a:gd name="T9" fmla="*/ 2147483647 h 8"/>
                  <a:gd name="T10" fmla="*/ 2147483647 w 7"/>
                  <a:gd name="T11" fmla="*/ 2147483647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a:lstStyle/>
              <a:p>
                <a:endParaRPr lang="en-US" sz="2400" dirty="0">
                  <a:solidFill>
                    <a:srgbClr val="494848"/>
                  </a:solidFill>
                  <a:latin typeface="Fira Sans" panose="020B0503050000020004" pitchFamily="34" charset="0"/>
                </a:endParaRPr>
              </a:p>
            </p:txBody>
          </p:sp>
          <p:sp>
            <p:nvSpPr>
              <p:cNvPr id="170" name="Freeform 293"/>
              <p:cNvSpPr>
                <a:spLocks noEditPoints="1"/>
              </p:cNvSpPr>
              <p:nvPr>
                <p:custDataLst>
                  <p:tags r:id="rId16"/>
                </p:custDataLst>
              </p:nvPr>
            </p:nvSpPr>
            <p:spPr bwMode="auto">
              <a:xfrm>
                <a:off x="5254779" y="5754688"/>
                <a:ext cx="866775" cy="542925"/>
              </a:xfrm>
              <a:custGeom>
                <a:avLst/>
                <a:gdLst>
                  <a:gd name="T0" fmla="*/ 2147483647 w 91"/>
                  <a:gd name="T1" fmla="*/ 2147483647 h 57"/>
                  <a:gd name="T2" fmla="*/ 2147483647 w 91"/>
                  <a:gd name="T3" fmla="*/ 2147483647 h 57"/>
                  <a:gd name="T4" fmla="*/ 2147483647 w 91"/>
                  <a:gd name="T5" fmla="*/ 0 h 57"/>
                  <a:gd name="T6" fmla="*/ 2147483647 w 91"/>
                  <a:gd name="T7" fmla="*/ 2147483647 h 57"/>
                  <a:gd name="T8" fmla="*/ 2147483647 w 91"/>
                  <a:gd name="T9" fmla="*/ 2147483647 h 57"/>
                  <a:gd name="T10" fmla="*/ 2147483647 w 91"/>
                  <a:gd name="T11" fmla="*/ 2147483647 h 57"/>
                  <a:gd name="T12" fmla="*/ 0 w 91"/>
                  <a:gd name="T13" fmla="*/ 2147483647 h 57"/>
                  <a:gd name="T14" fmla="*/ 0 w 91"/>
                  <a:gd name="T15" fmla="*/ 2147483647 h 57"/>
                  <a:gd name="T16" fmla="*/ 2147483647 w 91"/>
                  <a:gd name="T17" fmla="*/ 2147483647 h 57"/>
                  <a:gd name="T18" fmla="*/ 2147483647 w 91"/>
                  <a:gd name="T19" fmla="*/ 2147483647 h 57"/>
                  <a:gd name="T20" fmla="*/ 2147483647 w 91"/>
                  <a:gd name="T21" fmla="*/ 2147483647 h 57"/>
                  <a:gd name="T22" fmla="*/ 2147483647 w 91"/>
                  <a:gd name="T23" fmla="*/ 2147483647 h 57"/>
                  <a:gd name="T24" fmla="*/ 2147483647 w 91"/>
                  <a:gd name="T25" fmla="*/ 2147483647 h 57"/>
                  <a:gd name="T26" fmla="*/ 2147483647 w 91"/>
                  <a:gd name="T27" fmla="*/ 2147483647 h 57"/>
                  <a:gd name="T28" fmla="*/ 2147483647 w 91"/>
                  <a:gd name="T29" fmla="*/ 2147483647 h 57"/>
                  <a:gd name="T30" fmla="*/ 2147483647 w 91"/>
                  <a:gd name="T31" fmla="*/ 2147483647 h 57"/>
                  <a:gd name="T32" fmla="*/ 2147483647 w 91"/>
                  <a:gd name="T33" fmla="*/ 2147483647 h 57"/>
                  <a:gd name="T34" fmla="*/ 2147483647 w 91"/>
                  <a:gd name="T35" fmla="*/ 2147483647 h 57"/>
                  <a:gd name="T36" fmla="*/ 2147483647 w 91"/>
                  <a:gd name="T37" fmla="*/ 2147483647 h 57"/>
                  <a:gd name="T38" fmla="*/ 2147483647 w 91"/>
                  <a:gd name="T39" fmla="*/ 2147483647 h 57"/>
                  <a:gd name="T40" fmla="*/ 2147483647 w 91"/>
                  <a:gd name="T41" fmla="*/ 2147483647 h 57"/>
                  <a:gd name="T42" fmla="*/ 2147483647 w 91"/>
                  <a:gd name="T43" fmla="*/ 2147483647 h 57"/>
                  <a:gd name="T44" fmla="*/ 2147483647 w 91"/>
                  <a:gd name="T45" fmla="*/ 2147483647 h 57"/>
                  <a:gd name="T46" fmla="*/ 2147483647 w 91"/>
                  <a:gd name="T47" fmla="*/ 2147483647 h 57"/>
                  <a:gd name="T48" fmla="*/ 2147483647 w 91"/>
                  <a:gd name="T49" fmla="*/ 2147483647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a:lstStyle/>
              <a:p>
                <a:endParaRPr lang="en-US" sz="2400" dirty="0">
                  <a:solidFill>
                    <a:srgbClr val="494848"/>
                  </a:solidFill>
                  <a:latin typeface="Fira Sans" panose="020B0503050000020004" pitchFamily="34" charset="0"/>
                </a:endParaRPr>
              </a:p>
            </p:txBody>
          </p:sp>
        </p:grpSp>
        <p:sp>
          <p:nvSpPr>
            <p:cNvPr id="165" name="Freeform 18"/>
            <p:cNvSpPr>
              <a:spLocks/>
            </p:cNvSpPr>
            <p:nvPr>
              <p:custDataLst>
                <p:tags r:id="rId11"/>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a:defRPr/>
              </a:pPr>
              <a:endParaRPr lang="en-US" sz="1400" dirty="0">
                <a:solidFill>
                  <a:srgbClr val="494848"/>
                </a:solidFill>
                <a:latin typeface="Fira Sans" panose="020B0503050000020004" pitchFamily="34" charset="0"/>
              </a:endParaRPr>
            </a:p>
          </p:txBody>
        </p:sp>
        <p:sp>
          <p:nvSpPr>
            <p:cNvPr id="166" name="Freeform 18"/>
            <p:cNvSpPr>
              <a:spLocks/>
            </p:cNvSpPr>
            <p:nvPr>
              <p:custDataLst>
                <p:tags r:id="rId12"/>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a:defRPr/>
              </a:pPr>
              <a:endParaRPr lang="en-US" sz="1400" dirty="0">
                <a:solidFill>
                  <a:srgbClr val="494848"/>
                </a:solidFill>
                <a:latin typeface="Fira Sans" panose="020B0503050000020004" pitchFamily="34" charset="0"/>
              </a:endParaRPr>
            </a:p>
          </p:txBody>
        </p:sp>
        <p:sp>
          <p:nvSpPr>
            <p:cNvPr id="167" name="Freeform 18"/>
            <p:cNvSpPr>
              <a:spLocks/>
            </p:cNvSpPr>
            <p:nvPr>
              <p:custDataLst>
                <p:tags r:id="rId13"/>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a:defRPr/>
              </a:pPr>
              <a:endParaRPr lang="en-US" sz="1400" dirty="0">
                <a:solidFill>
                  <a:srgbClr val="494848"/>
                </a:solidFill>
                <a:latin typeface="Fira Sans" panose="020B0503050000020004" pitchFamily="34" charset="0"/>
              </a:endParaRPr>
            </a:p>
          </p:txBody>
        </p:sp>
        <p:sp>
          <p:nvSpPr>
            <p:cNvPr id="168" name="Freeform 18"/>
            <p:cNvSpPr>
              <a:spLocks/>
            </p:cNvSpPr>
            <p:nvPr>
              <p:custDataLst>
                <p:tags r:id="rId14"/>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anchor="ctr"/>
            <a:lstStyle/>
            <a:p>
              <a:pPr algn="ctr">
                <a:defRPr/>
              </a:pPr>
              <a:endParaRPr lang="en-US" sz="1400" dirty="0">
                <a:solidFill>
                  <a:srgbClr val="494848"/>
                </a:solidFill>
                <a:latin typeface="Fira Sans" panose="020B0503050000020004" pitchFamily="34" charset="0"/>
              </a:endParaRPr>
            </a:p>
          </p:txBody>
        </p:sp>
      </p:grpSp>
      <p:sp>
        <p:nvSpPr>
          <p:cNvPr id="171" name="TextBox 170"/>
          <p:cNvSpPr txBox="1"/>
          <p:nvPr>
            <p:custDataLst>
              <p:tags r:id="rId2"/>
            </p:custDataLst>
          </p:nvPr>
        </p:nvSpPr>
        <p:spPr>
          <a:xfrm flipH="1">
            <a:off x="10318338" y="4159071"/>
            <a:ext cx="717549" cy="338554"/>
          </a:xfrm>
          <a:prstGeom prst="rect">
            <a:avLst/>
          </a:prstGeom>
          <a:noFill/>
          <a:ln>
            <a:noFill/>
          </a:ln>
        </p:spPr>
        <p:txBody>
          <a:bodyPr>
            <a:spAutoFit/>
          </a:bodyPr>
          <a:lstStyle/>
          <a:p>
            <a:pPr>
              <a:defRPr/>
            </a:pPr>
            <a:r>
              <a:rPr lang="en-US" sz="1600" dirty="0">
                <a:solidFill>
                  <a:srgbClr val="494848"/>
                </a:solidFill>
                <a:latin typeface="Fira Sans" panose="020B0503050000020004" pitchFamily="34" charset="0"/>
                <a:cs typeface="Arial"/>
              </a:rPr>
              <a:t>VPC</a:t>
            </a:r>
          </a:p>
        </p:txBody>
      </p:sp>
      <p:grpSp>
        <p:nvGrpSpPr>
          <p:cNvPr id="172" name="Group 197"/>
          <p:cNvGrpSpPr>
            <a:grpSpLocks/>
          </p:cNvGrpSpPr>
          <p:nvPr/>
        </p:nvGrpSpPr>
        <p:grpSpPr bwMode="auto">
          <a:xfrm flipH="1">
            <a:off x="7327487" y="3414004"/>
            <a:ext cx="1733551" cy="1006050"/>
            <a:chOff x="4469301" y="1438042"/>
            <a:chExt cx="1309793" cy="752708"/>
          </a:xfrm>
        </p:grpSpPr>
        <p:grpSp>
          <p:nvGrpSpPr>
            <p:cNvPr id="173" name="Group 198"/>
            <p:cNvGrpSpPr>
              <a:grpSpLocks/>
            </p:cNvGrpSpPr>
            <p:nvPr/>
          </p:nvGrpSpPr>
          <p:grpSpPr bwMode="auto">
            <a:xfrm>
              <a:off x="4483694" y="1438042"/>
              <a:ext cx="1295400" cy="752708"/>
              <a:chOff x="4622204" y="1819042"/>
              <a:chExt cx="1295400" cy="752708"/>
            </a:xfrm>
          </p:grpSpPr>
          <p:sp>
            <p:nvSpPr>
              <p:cNvPr id="176" name="Freeform 251"/>
              <p:cNvSpPr>
                <a:spLocks/>
              </p:cNvSpPr>
              <p:nvPr>
                <p:custDataLst>
                  <p:tags r:id="rId7"/>
                </p:custDataLst>
              </p:nvPr>
            </p:nvSpPr>
            <p:spPr bwMode="auto">
              <a:xfrm>
                <a:off x="4622204" y="1819042"/>
                <a:ext cx="1295400" cy="752708"/>
              </a:xfrm>
              <a:custGeom>
                <a:avLst/>
                <a:gdLst>
                  <a:gd name="T0" fmla="*/ 2147483647 w 89"/>
                  <a:gd name="T1" fmla="*/ 2147483647 h 55"/>
                  <a:gd name="T2" fmla="*/ 2147483647 w 89"/>
                  <a:gd name="T3" fmla="*/ 2147483647 h 55"/>
                  <a:gd name="T4" fmla="*/ 2147483647 w 89"/>
                  <a:gd name="T5" fmla="*/ 0 h 55"/>
                  <a:gd name="T6" fmla="*/ 2147483647 w 89"/>
                  <a:gd name="T7" fmla="*/ 2147483647 h 55"/>
                  <a:gd name="T8" fmla="*/ 2147483647 w 89"/>
                  <a:gd name="T9" fmla="*/ 2147483647 h 55"/>
                  <a:gd name="T10" fmla="*/ 2147483647 w 89"/>
                  <a:gd name="T11" fmla="*/ 2147483647 h 55"/>
                  <a:gd name="T12" fmla="*/ 0 w 89"/>
                  <a:gd name="T13" fmla="*/ 2147483647 h 55"/>
                  <a:gd name="T14" fmla="*/ 0 w 89"/>
                  <a:gd name="T15" fmla="*/ 2147483647 h 55"/>
                  <a:gd name="T16" fmla="*/ 2147483647 w 89"/>
                  <a:gd name="T17" fmla="*/ 2147483647 h 55"/>
                  <a:gd name="T18" fmla="*/ 2147483647 w 89"/>
                  <a:gd name="T19" fmla="*/ 2147483647 h 55"/>
                  <a:gd name="T20" fmla="*/ 2147483647 w 89"/>
                  <a:gd name="T21" fmla="*/ 2147483647 h 55"/>
                  <a:gd name="T22" fmla="*/ 2147483647 w 89"/>
                  <a:gd name="T23" fmla="*/ 2147483647 h 55"/>
                  <a:gd name="T24" fmla="*/ 2147483647 w 89"/>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a:lstStyle/>
              <a:p>
                <a:endParaRPr lang="en-US" sz="2400" dirty="0">
                  <a:solidFill>
                    <a:srgbClr val="494848"/>
                  </a:solidFill>
                  <a:latin typeface="Fira Sans" panose="020B0503050000020004" pitchFamily="34" charset="0"/>
                </a:endParaRPr>
              </a:p>
            </p:txBody>
          </p:sp>
          <p:sp>
            <p:nvSpPr>
              <p:cNvPr id="177" name="Freeform 18"/>
              <p:cNvSpPr>
                <a:spLocks/>
              </p:cNvSpPr>
              <p:nvPr>
                <p:custDataLst>
                  <p:tags r:id="rId8"/>
                </p:custDataLst>
              </p:nvPr>
            </p:nvSpPr>
            <p:spPr bwMode="auto">
              <a:xfrm>
                <a:off x="4954851" y="2192784"/>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400" dirty="0">
                  <a:solidFill>
                    <a:srgbClr val="494848"/>
                  </a:solidFill>
                  <a:latin typeface="Fira Sans" panose="020B0503050000020004" pitchFamily="34" charset="0"/>
                </a:endParaRPr>
              </a:p>
            </p:txBody>
          </p:sp>
          <p:sp>
            <p:nvSpPr>
              <p:cNvPr id="178" name="Freeform 18"/>
              <p:cNvSpPr>
                <a:spLocks/>
              </p:cNvSpPr>
              <p:nvPr>
                <p:custDataLst>
                  <p:tags r:id="rId9"/>
                </p:custDataLst>
              </p:nvPr>
            </p:nvSpPr>
            <p:spPr bwMode="auto">
              <a:xfrm>
                <a:off x="5181945" y="2192784"/>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400" dirty="0">
                  <a:solidFill>
                    <a:srgbClr val="494848"/>
                  </a:solidFill>
                  <a:latin typeface="Fira Sans" panose="020B0503050000020004" pitchFamily="34" charset="0"/>
                </a:endParaRPr>
              </a:p>
            </p:txBody>
          </p:sp>
          <p:sp>
            <p:nvSpPr>
              <p:cNvPr id="179" name="Freeform 18"/>
              <p:cNvSpPr>
                <a:spLocks/>
              </p:cNvSpPr>
              <p:nvPr>
                <p:custDataLst>
                  <p:tags r:id="rId10"/>
                </p:custDataLst>
              </p:nvPr>
            </p:nvSpPr>
            <p:spPr bwMode="auto">
              <a:xfrm>
                <a:off x="5410639" y="2186449"/>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400" dirty="0">
                  <a:solidFill>
                    <a:srgbClr val="494848"/>
                  </a:solidFill>
                  <a:latin typeface="Fira Sans" panose="020B0503050000020004" pitchFamily="34" charset="0"/>
                </a:endParaRPr>
              </a:p>
            </p:txBody>
          </p:sp>
        </p:grpSp>
        <p:sp>
          <p:nvSpPr>
            <p:cNvPr id="174" name="TextBox 199"/>
            <p:cNvSpPr txBox="1">
              <a:spLocks noChangeArrowheads="1"/>
            </p:cNvSpPr>
            <p:nvPr>
              <p:custDataLst>
                <p:tags r:id="rId5"/>
              </p:custDataLst>
            </p:nvPr>
          </p:nvSpPr>
          <p:spPr bwMode="auto">
            <a:xfrm>
              <a:off x="4469301" y="1915353"/>
              <a:ext cx="1219193" cy="25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cs typeface="Arial" charset="0"/>
                </a:rPr>
                <a:t>EC2 </a:t>
              </a:r>
              <a:r>
                <a:rPr lang="ja-JP" altLang="en-US" sz="1600" dirty="0">
                  <a:solidFill>
                    <a:srgbClr val="494848"/>
                  </a:solidFill>
                  <a:latin typeface="Fira Sans" panose="020B0503050000020004" pitchFamily="34" charset="0"/>
                  <a:cs typeface="Arial" charset="0"/>
                </a:rPr>
                <a:t>“</a:t>
              </a:r>
              <a:r>
                <a:rPr lang="en-US" altLang="ja-JP" sz="1600" dirty="0">
                  <a:solidFill>
                    <a:srgbClr val="494848"/>
                  </a:solidFill>
                  <a:latin typeface="Fira Sans" panose="020B0503050000020004" pitchFamily="34" charset="0"/>
                  <a:cs typeface="Arial" charset="0"/>
                </a:rPr>
                <a:t>Classic</a:t>
              </a:r>
              <a:r>
                <a:rPr lang="ja-JP" altLang="en-US" sz="1600" dirty="0">
                  <a:solidFill>
                    <a:srgbClr val="494848"/>
                  </a:solidFill>
                  <a:latin typeface="Fira Sans" panose="020B0503050000020004" pitchFamily="34" charset="0"/>
                  <a:cs typeface="Arial" charset="0"/>
                </a:rPr>
                <a:t>”</a:t>
              </a:r>
              <a:endParaRPr lang="en-US" sz="1600" dirty="0">
                <a:solidFill>
                  <a:srgbClr val="494848"/>
                </a:solidFill>
                <a:latin typeface="Fira Sans" panose="020B0503050000020004" pitchFamily="34" charset="0"/>
                <a:cs typeface="Arial" charset="0"/>
              </a:endParaRPr>
            </a:p>
          </p:txBody>
        </p:sp>
        <p:sp>
          <p:nvSpPr>
            <p:cNvPr id="175" name="TextBox 200"/>
            <p:cNvSpPr txBox="1">
              <a:spLocks noChangeArrowheads="1"/>
            </p:cNvSpPr>
            <p:nvPr>
              <p:custDataLst>
                <p:tags r:id="rId6"/>
              </p:custDataLst>
            </p:nvPr>
          </p:nvSpPr>
          <p:spPr bwMode="auto">
            <a:xfrm>
              <a:off x="4836262" y="1529197"/>
              <a:ext cx="748708" cy="25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ja-JP" altLang="en-US" sz="1600">
                  <a:solidFill>
                    <a:srgbClr val="494848"/>
                  </a:solidFill>
                  <a:latin typeface="Fira Sans" panose="020B0503050000020004" pitchFamily="34" charset="0"/>
                  <a:cs typeface="Arial" charset="0"/>
                </a:rPr>
                <a:t>“</a:t>
              </a:r>
              <a:r>
                <a:rPr lang="en-US" altLang="ja-JP" sz="1600" dirty="0">
                  <a:solidFill>
                    <a:srgbClr val="494848"/>
                  </a:solidFill>
                  <a:latin typeface="Fira Sans" panose="020B0503050000020004" pitchFamily="34" charset="0"/>
                  <a:cs typeface="Arial" charset="0"/>
                </a:rPr>
                <a:t>Public</a:t>
              </a:r>
              <a:r>
                <a:rPr lang="ja-JP" altLang="en-US" sz="1600">
                  <a:solidFill>
                    <a:srgbClr val="494848"/>
                  </a:solidFill>
                  <a:latin typeface="Fira Sans" panose="020B0503050000020004" pitchFamily="34" charset="0"/>
                  <a:cs typeface="Arial" charset="0"/>
                </a:rPr>
                <a:t>”</a:t>
              </a:r>
              <a:endParaRPr lang="en-US" sz="1600" dirty="0">
                <a:solidFill>
                  <a:srgbClr val="494848"/>
                </a:solidFill>
                <a:latin typeface="Fira Sans" panose="020B0503050000020004" pitchFamily="34" charset="0"/>
                <a:cs typeface="Arial" charset="0"/>
              </a:endParaRPr>
            </a:p>
          </p:txBody>
        </p:sp>
      </p:grpSp>
      <p:sp>
        <p:nvSpPr>
          <p:cNvPr id="184" name="Rectangle 4"/>
          <p:cNvSpPr>
            <a:spLocks noChangeArrowheads="1"/>
          </p:cNvSpPr>
          <p:nvPr/>
        </p:nvSpPr>
        <p:spPr bwMode="auto">
          <a:xfrm flipH="1">
            <a:off x="9133004" y="4269138"/>
            <a:ext cx="70061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600" dirty="0">
                <a:solidFill>
                  <a:srgbClr val="494848"/>
                </a:solidFill>
                <a:latin typeface="Fira Sans" panose="020B0503050000020004" pitchFamily="34" charset="0"/>
                <a:cs typeface="Arial" charset="0"/>
              </a:rPr>
              <a:t>ELB</a:t>
            </a:r>
          </a:p>
        </p:txBody>
      </p:sp>
      <p:sp>
        <p:nvSpPr>
          <p:cNvPr id="187" name="Right Arrow 186"/>
          <p:cNvSpPr/>
          <p:nvPr/>
        </p:nvSpPr>
        <p:spPr>
          <a:xfrm>
            <a:off x="5115984" y="4234401"/>
            <a:ext cx="2029883" cy="823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494848"/>
                </a:solidFill>
                <a:latin typeface="Fira Sans" panose="020B0503050000020004" pitchFamily="34" charset="0"/>
                <a:cs typeface="Arial" pitchFamily="34" charset="0"/>
              </a:rPr>
              <a:t>On-Demand</a:t>
            </a:r>
          </a:p>
        </p:txBody>
      </p:sp>
      <p:sp>
        <p:nvSpPr>
          <p:cNvPr id="188" name="TextBox 230"/>
          <p:cNvSpPr txBox="1">
            <a:spLocks noChangeArrowheads="1"/>
          </p:cNvSpPr>
          <p:nvPr/>
        </p:nvSpPr>
        <p:spPr bwMode="auto">
          <a:xfrm>
            <a:off x="5340351" y="3965584"/>
            <a:ext cx="149111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solidFill>
                  <a:srgbClr val="494848"/>
                </a:solidFill>
                <a:latin typeface="Fira Sans" panose="020B0503050000020004" pitchFamily="34" charset="0"/>
              </a:rPr>
              <a:t>Provision</a:t>
            </a:r>
          </a:p>
        </p:txBody>
      </p:sp>
      <p:pic>
        <p:nvPicPr>
          <p:cNvPr id="189" name="Picture 90" descr="Amazon-Elastic-Load-Balacing.png"/>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8944620" y="3414005"/>
            <a:ext cx="975784"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5" name="Rounded Rectangle 194"/>
          <p:cNvSpPr/>
          <p:nvPr>
            <p:custDataLst>
              <p:tags r:id="rId3"/>
            </p:custDataLst>
          </p:nvPr>
        </p:nvSpPr>
        <p:spPr>
          <a:xfrm>
            <a:off x="0" y="928665"/>
            <a:ext cx="12192000" cy="592933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494848"/>
                </a:solidFill>
                <a:latin typeface="Fira Sans" panose="020B0503050000020004" pitchFamily="34" charset="0"/>
              </a:rPr>
              <a:t> </a:t>
            </a:r>
          </a:p>
        </p:txBody>
      </p:sp>
      <p:sp>
        <p:nvSpPr>
          <p:cNvPr id="207" name="Content Placeholder 2"/>
          <p:cNvSpPr>
            <a:spLocks noGrp="1"/>
          </p:cNvSpPr>
          <p:nvPr>
            <p:ph idx="1"/>
          </p:nvPr>
        </p:nvSpPr>
        <p:spPr>
          <a:xfrm>
            <a:off x="918633" y="970589"/>
            <a:ext cx="10972800" cy="867833"/>
          </a:xfrm>
        </p:spPr>
        <p:txBody>
          <a:bodyPr/>
          <a:lstStyle/>
          <a:p>
            <a:pPr marL="0" indent="0">
              <a:buNone/>
            </a:pPr>
            <a:r>
              <a:rPr lang="en-US" sz="2667" dirty="0"/>
              <a:t>Traditional Infrastructure                              Amazon Web Services</a:t>
            </a:r>
          </a:p>
        </p:txBody>
      </p:sp>
      <p:grpSp>
        <p:nvGrpSpPr>
          <p:cNvPr id="8" name="Group 7"/>
          <p:cNvGrpSpPr/>
          <p:nvPr/>
        </p:nvGrpSpPr>
        <p:grpSpPr>
          <a:xfrm>
            <a:off x="189158" y="4167239"/>
            <a:ext cx="11834684" cy="1177852"/>
            <a:chOff x="170444" y="3125428"/>
            <a:chExt cx="8876013" cy="883389"/>
          </a:xfrm>
        </p:grpSpPr>
        <p:sp>
          <p:nvSpPr>
            <p:cNvPr id="203" name="Round Diagonal Corner Rectangle 202"/>
            <p:cNvSpPr/>
            <p:nvPr/>
          </p:nvSpPr>
          <p:spPr>
            <a:xfrm>
              <a:off x="170444" y="3166574"/>
              <a:ext cx="4340228" cy="83924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dirty="0">
                <a:solidFill>
                  <a:srgbClr val="494848"/>
                </a:solidFill>
                <a:latin typeface="Fira Sans" panose="020B0503050000020004" pitchFamily="34" charset="0"/>
              </a:endParaRPr>
            </a:p>
          </p:txBody>
        </p:sp>
        <p:sp>
          <p:nvSpPr>
            <p:cNvPr id="204" name="Round Diagonal Corner Rectangle 203"/>
            <p:cNvSpPr/>
            <p:nvPr/>
          </p:nvSpPr>
          <p:spPr>
            <a:xfrm>
              <a:off x="4706229" y="3168750"/>
              <a:ext cx="4340228" cy="837071"/>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dirty="0">
                <a:solidFill>
                  <a:srgbClr val="494848"/>
                </a:solidFill>
                <a:latin typeface="Fira Sans" panose="020B0503050000020004" pitchFamily="34" charset="0"/>
              </a:endParaRPr>
            </a:p>
          </p:txBody>
        </p:sp>
        <p:sp>
          <p:nvSpPr>
            <p:cNvPr id="243" name="TextBox 142"/>
            <p:cNvSpPr txBox="1">
              <a:spLocks noChangeArrowheads="1"/>
            </p:cNvSpPr>
            <p:nvPr/>
          </p:nvSpPr>
          <p:spPr bwMode="auto">
            <a:xfrm>
              <a:off x="4083591" y="3404523"/>
              <a:ext cx="1023525" cy="346249"/>
            </a:xfrm>
            <a:prstGeom prst="rect">
              <a:avLst/>
            </a:prstGeom>
            <a:solidFill>
              <a:schemeClr val="bg1"/>
            </a:solidFill>
            <a:ln>
              <a:noFill/>
            </a:ln>
            <a:effectLst>
              <a:glow rad="63500">
                <a:schemeClr val="accent6">
                  <a:satMod val="175000"/>
                  <a:alpha val="40000"/>
                </a:schemeClr>
              </a:glow>
            </a:effectLst>
          </p:spPr>
          <p:txBody>
            <a:bodyPr wrap="square"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dirty="0">
                  <a:solidFill>
                    <a:srgbClr val="494848"/>
                  </a:solidFill>
                  <a:latin typeface="Fira Sans" panose="020B0503050000020004" pitchFamily="34" charset="0"/>
                </a:rPr>
                <a:t>Servers</a:t>
              </a:r>
            </a:p>
          </p:txBody>
        </p:sp>
        <p:pic>
          <p:nvPicPr>
            <p:cNvPr id="267" name="Picture 33"/>
            <p:cNvPicPr>
              <a:picLocks noChangeAspect="1"/>
            </p:cNvPicPr>
            <p:nvPr/>
          </p:nvPicPr>
          <p:blipFill>
            <a:blip r:embed="rId26">
              <a:extLst>
                <a:ext uri="{28A0092B-C50C-407E-A947-70E740481C1C}">
                  <a14:useLocalDpi xmlns:a14="http://schemas.microsoft.com/office/drawing/2010/main"/>
                </a:ext>
              </a:extLst>
            </a:blip>
            <a:srcRect/>
            <a:stretch>
              <a:fillRect/>
            </a:stretch>
          </p:blipFill>
          <p:spPr bwMode="auto">
            <a:xfrm>
              <a:off x="1136879" y="3235728"/>
              <a:ext cx="190500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9" name="Right Arrow 206"/>
            <p:cNvSpPr>
              <a:spLocks noChangeArrowheads="1"/>
            </p:cNvSpPr>
            <p:nvPr/>
          </p:nvSpPr>
          <p:spPr bwMode="auto">
            <a:xfrm>
              <a:off x="6341406" y="3395325"/>
              <a:ext cx="1299804" cy="267884"/>
            </a:xfrm>
            <a:prstGeom prst="rightArrow">
              <a:avLst>
                <a:gd name="adj1" fmla="val 50000"/>
                <a:gd name="adj2" fmla="val 49863"/>
              </a:avLst>
            </a:prstGeom>
            <a:solidFill>
              <a:srgbClr val="FFC000"/>
            </a:solidFill>
            <a:ln w="12700">
              <a:solidFill>
                <a:schemeClr val="tx1"/>
              </a:solidFill>
              <a:round/>
              <a:headEnd/>
              <a:tailEnd/>
            </a:ln>
          </p:spPr>
          <p:txBody>
            <a:bodyPr/>
            <a:lstStyle/>
            <a:p>
              <a:pPr defTabSz="1219170"/>
              <a:endParaRPr lang="en-US" sz="1600" dirty="0">
                <a:solidFill>
                  <a:srgbClr val="494848"/>
                </a:solidFill>
                <a:latin typeface="Fira Sans" panose="020B0503050000020004" pitchFamily="34" charset="0"/>
                <a:sym typeface="Times New Roman" charset="0"/>
              </a:endParaRPr>
            </a:p>
          </p:txBody>
        </p:sp>
        <p:pic>
          <p:nvPicPr>
            <p:cNvPr id="271" name="Picture 91" descr="EC2-AMI.png"/>
            <p:cNvPicPr>
              <a:picLocks noChangeAspect="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5555593" y="3125428"/>
              <a:ext cx="731837"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2" name="TextBox 92"/>
            <p:cNvSpPr txBox="1">
              <a:spLocks noChangeArrowheads="1"/>
            </p:cNvSpPr>
            <p:nvPr/>
          </p:nvSpPr>
          <p:spPr bwMode="auto">
            <a:xfrm>
              <a:off x="5717518" y="3806465"/>
              <a:ext cx="407987"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AMI</a:t>
              </a:r>
            </a:p>
          </p:txBody>
        </p:sp>
        <p:pic>
          <p:nvPicPr>
            <p:cNvPr id="273" name="Picture 93" descr="EC2-Instances.png"/>
            <p:cNvPicPr>
              <a:picLocks noChangeAspect="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7860928" y="3157223"/>
              <a:ext cx="730250"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4" name="TextBox 94"/>
            <p:cNvSpPr txBox="1">
              <a:spLocks noChangeArrowheads="1"/>
            </p:cNvSpPr>
            <p:nvPr/>
          </p:nvSpPr>
          <p:spPr bwMode="auto">
            <a:xfrm>
              <a:off x="7405650" y="3817585"/>
              <a:ext cx="1640807"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Amazon EC2 Instances</a:t>
              </a:r>
            </a:p>
          </p:txBody>
        </p:sp>
        <p:sp>
          <p:nvSpPr>
            <p:cNvPr id="318" name="Isosceles Triangle 317"/>
            <p:cNvSpPr/>
            <p:nvPr/>
          </p:nvSpPr>
          <p:spPr>
            <a:xfrm rot="5400000">
              <a:off x="5034189" y="3450558"/>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319" name="Isosceles Triangle 318"/>
            <p:cNvSpPr/>
            <p:nvPr/>
          </p:nvSpPr>
          <p:spPr>
            <a:xfrm rot="16200000">
              <a:off x="3766430" y="3452735"/>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140" name="TextBox 92"/>
            <p:cNvSpPr txBox="1">
              <a:spLocks noChangeArrowheads="1"/>
            </p:cNvSpPr>
            <p:nvPr/>
          </p:nvSpPr>
          <p:spPr bwMode="auto">
            <a:xfrm>
              <a:off x="1348254" y="3824151"/>
              <a:ext cx="148225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On-Premises Servers</a:t>
              </a:r>
            </a:p>
          </p:txBody>
        </p:sp>
      </p:grpSp>
      <p:grpSp>
        <p:nvGrpSpPr>
          <p:cNvPr id="6" name="Group 5"/>
          <p:cNvGrpSpPr/>
          <p:nvPr/>
        </p:nvGrpSpPr>
        <p:grpSpPr>
          <a:xfrm>
            <a:off x="148579" y="1594160"/>
            <a:ext cx="11834684" cy="1118996"/>
            <a:chOff x="111434" y="1195620"/>
            <a:chExt cx="8876013" cy="839247"/>
          </a:xfrm>
        </p:grpSpPr>
        <p:sp>
          <p:nvSpPr>
            <p:cNvPr id="199" name="Round Diagonal Corner Rectangle 198"/>
            <p:cNvSpPr/>
            <p:nvPr/>
          </p:nvSpPr>
          <p:spPr>
            <a:xfrm>
              <a:off x="111434" y="1195620"/>
              <a:ext cx="4340228" cy="83924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dirty="0">
                <a:solidFill>
                  <a:srgbClr val="494848"/>
                </a:solidFill>
                <a:latin typeface="Fira Sans" panose="020B0503050000020004" pitchFamily="34" charset="0"/>
              </a:endParaRPr>
            </a:p>
          </p:txBody>
        </p:sp>
        <p:sp>
          <p:nvSpPr>
            <p:cNvPr id="200" name="Round Diagonal Corner Rectangle 199"/>
            <p:cNvSpPr/>
            <p:nvPr/>
          </p:nvSpPr>
          <p:spPr>
            <a:xfrm>
              <a:off x="4647219" y="1197796"/>
              <a:ext cx="4340228" cy="837071"/>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dirty="0">
                <a:solidFill>
                  <a:srgbClr val="494848"/>
                </a:solidFill>
                <a:latin typeface="Fira Sans" panose="020B0503050000020004" pitchFamily="34" charset="0"/>
              </a:endParaRPr>
            </a:p>
          </p:txBody>
        </p:sp>
        <p:sp>
          <p:nvSpPr>
            <p:cNvPr id="211" name="TextBox 142"/>
            <p:cNvSpPr txBox="1">
              <a:spLocks noChangeArrowheads="1"/>
            </p:cNvSpPr>
            <p:nvPr/>
          </p:nvSpPr>
          <p:spPr bwMode="auto">
            <a:xfrm>
              <a:off x="4040440" y="1435765"/>
              <a:ext cx="998402" cy="346249"/>
            </a:xfrm>
            <a:prstGeom prst="rect">
              <a:avLst/>
            </a:prstGeom>
            <a:solidFill>
              <a:schemeClr val="bg1"/>
            </a:solidFill>
            <a:ln>
              <a:noFill/>
            </a:ln>
            <a:effectLst>
              <a:glow rad="63500">
                <a:schemeClr val="accent6">
                  <a:satMod val="175000"/>
                  <a:alpha val="40000"/>
                </a:schemeClr>
              </a:glow>
            </a:effectLst>
          </p:spPr>
          <p:txBody>
            <a:bodyPr wrap="square"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dirty="0">
                  <a:solidFill>
                    <a:srgbClr val="494848"/>
                  </a:solidFill>
                  <a:latin typeface="Fira Sans" panose="020B0503050000020004" pitchFamily="34" charset="0"/>
                </a:rPr>
                <a:t>Security</a:t>
              </a:r>
            </a:p>
          </p:txBody>
        </p:sp>
        <p:pic>
          <p:nvPicPr>
            <p:cNvPr id="232" name="Picture 38"/>
            <p:cNvPicPr>
              <a:picLocks noChangeAspect="1"/>
            </p:cNvPicPr>
            <p:nvPr/>
          </p:nvPicPr>
          <p:blipFill>
            <a:blip r:embed="rId20">
              <a:extLst>
                <a:ext uri="{28A0092B-C50C-407E-A947-70E740481C1C}">
                  <a14:useLocalDpi xmlns:a14="http://schemas.microsoft.com/office/drawing/2010/main"/>
                </a:ext>
              </a:extLst>
            </a:blip>
            <a:srcRect/>
            <a:stretch>
              <a:fillRect/>
            </a:stretch>
          </p:blipFill>
          <p:spPr bwMode="auto">
            <a:xfrm>
              <a:off x="1816661" y="1280100"/>
              <a:ext cx="511175" cy="43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3" name="Picture 2"/>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976306" y="1277943"/>
              <a:ext cx="342900"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4" name="Picture 5"/>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2973805" y="1222804"/>
              <a:ext cx="314325"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6" name="Picture 153"/>
            <p:cNvPicPr>
              <a:picLocks noChangeAspect="1"/>
            </p:cNvPicPr>
            <p:nvPr/>
          </p:nvPicPr>
          <p:blipFill>
            <a:blip r:embed="rId20">
              <a:extLst>
                <a:ext uri="{28A0092B-C50C-407E-A947-70E740481C1C}">
                  <a14:useLocalDpi xmlns:a14="http://schemas.microsoft.com/office/drawing/2010/main"/>
                </a:ext>
              </a:extLst>
            </a:blip>
            <a:srcRect/>
            <a:stretch>
              <a:fillRect/>
            </a:stretch>
          </p:blipFill>
          <p:spPr bwMode="auto">
            <a:xfrm>
              <a:off x="7077344" y="1287591"/>
              <a:ext cx="5111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7" name="Picture 2"/>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878513" y="1286303"/>
              <a:ext cx="3429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9" name="TextBox 160"/>
            <p:cNvSpPr txBox="1">
              <a:spLocks noChangeArrowheads="1"/>
            </p:cNvSpPr>
            <p:nvPr/>
          </p:nvSpPr>
          <p:spPr bwMode="auto">
            <a:xfrm>
              <a:off x="5405438" y="1712604"/>
              <a:ext cx="1242167"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cs typeface="Arial" charset="0"/>
                </a:rPr>
                <a:t>Security Groups</a:t>
              </a:r>
            </a:p>
          </p:txBody>
        </p:sp>
        <p:sp>
          <p:nvSpPr>
            <p:cNvPr id="240" name="TextBox 161"/>
            <p:cNvSpPr txBox="1">
              <a:spLocks noChangeArrowheads="1"/>
            </p:cNvSpPr>
            <p:nvPr/>
          </p:nvSpPr>
          <p:spPr bwMode="auto">
            <a:xfrm>
              <a:off x="6707056" y="1712604"/>
              <a:ext cx="1251751"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Network ACLs</a:t>
              </a:r>
            </a:p>
          </p:txBody>
        </p:sp>
        <p:sp>
          <p:nvSpPr>
            <p:cNvPr id="241" name="TextBox 162"/>
            <p:cNvSpPr txBox="1">
              <a:spLocks noChangeArrowheads="1"/>
            </p:cNvSpPr>
            <p:nvPr/>
          </p:nvSpPr>
          <p:spPr bwMode="auto">
            <a:xfrm>
              <a:off x="7911177" y="1712604"/>
              <a:ext cx="732412"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AWS IAM</a:t>
              </a:r>
            </a:p>
          </p:txBody>
        </p:sp>
        <p:sp>
          <p:nvSpPr>
            <p:cNvPr id="314" name="Isosceles Triangle 313"/>
            <p:cNvSpPr/>
            <p:nvPr/>
          </p:nvSpPr>
          <p:spPr>
            <a:xfrm rot="5400000">
              <a:off x="4977374" y="1481777"/>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315" name="Isosceles Triangle 314"/>
            <p:cNvSpPr/>
            <p:nvPr/>
          </p:nvSpPr>
          <p:spPr>
            <a:xfrm rot="16200000">
              <a:off x="3723270" y="1483954"/>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134" name="TextBox 160"/>
            <p:cNvSpPr txBox="1">
              <a:spLocks noChangeArrowheads="1"/>
            </p:cNvSpPr>
            <p:nvPr/>
          </p:nvSpPr>
          <p:spPr bwMode="auto">
            <a:xfrm>
              <a:off x="753257" y="1712604"/>
              <a:ext cx="758861"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cs typeface="Arial" charset="0"/>
                </a:rPr>
                <a:t>Firewalls</a:t>
              </a:r>
            </a:p>
          </p:txBody>
        </p:sp>
        <p:sp>
          <p:nvSpPr>
            <p:cNvPr id="135" name="TextBox 161"/>
            <p:cNvSpPr txBox="1">
              <a:spLocks noChangeArrowheads="1"/>
            </p:cNvSpPr>
            <p:nvPr/>
          </p:nvSpPr>
          <p:spPr bwMode="auto">
            <a:xfrm>
              <a:off x="1792364" y="1712604"/>
              <a:ext cx="461906"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cs typeface="Arial" charset="0"/>
                </a:rPr>
                <a:t>ACLs</a:t>
              </a:r>
            </a:p>
          </p:txBody>
        </p:sp>
        <p:sp>
          <p:nvSpPr>
            <p:cNvPr id="139" name="TextBox 162"/>
            <p:cNvSpPr txBox="1">
              <a:spLocks noChangeArrowheads="1"/>
            </p:cNvSpPr>
            <p:nvPr/>
          </p:nvSpPr>
          <p:spPr bwMode="auto">
            <a:xfrm>
              <a:off x="2543548" y="1712604"/>
              <a:ext cx="1174841"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Administrators</a:t>
              </a:r>
            </a:p>
          </p:txBody>
        </p:sp>
        <p:pic>
          <p:nvPicPr>
            <p:cNvPr id="146" name="Picture 145"/>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8174585" y="1301183"/>
              <a:ext cx="205594" cy="389549"/>
            </a:xfrm>
            <a:prstGeom prst="rect">
              <a:avLst/>
            </a:prstGeom>
          </p:spPr>
        </p:pic>
      </p:grpSp>
      <p:grpSp>
        <p:nvGrpSpPr>
          <p:cNvPr id="3" name="Group 2"/>
          <p:cNvGrpSpPr/>
          <p:nvPr/>
        </p:nvGrpSpPr>
        <p:grpSpPr>
          <a:xfrm>
            <a:off x="209053" y="5502196"/>
            <a:ext cx="11834684" cy="1222357"/>
            <a:chOff x="156789" y="4126648"/>
            <a:chExt cx="8876013" cy="916768"/>
          </a:xfrm>
        </p:grpSpPr>
        <p:grpSp>
          <p:nvGrpSpPr>
            <p:cNvPr id="9" name="Group 8"/>
            <p:cNvGrpSpPr/>
            <p:nvPr/>
          </p:nvGrpSpPr>
          <p:grpSpPr>
            <a:xfrm>
              <a:off x="156789" y="4126648"/>
              <a:ext cx="8876013" cy="900247"/>
              <a:chOff x="156789" y="4126648"/>
              <a:chExt cx="8876013" cy="900247"/>
            </a:xfrm>
          </p:grpSpPr>
          <p:sp>
            <p:nvSpPr>
              <p:cNvPr id="205" name="Round Diagonal Corner Rectangle 204"/>
              <p:cNvSpPr/>
              <p:nvPr/>
            </p:nvSpPr>
            <p:spPr>
              <a:xfrm>
                <a:off x="156789" y="4149878"/>
                <a:ext cx="4340228" cy="83924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dirty="0">
                  <a:solidFill>
                    <a:srgbClr val="494848"/>
                  </a:solidFill>
                  <a:latin typeface="Fira Sans" panose="020B0503050000020004" pitchFamily="34" charset="0"/>
                </a:endParaRPr>
              </a:p>
            </p:txBody>
          </p:sp>
          <p:sp>
            <p:nvSpPr>
              <p:cNvPr id="206" name="Round Diagonal Corner Rectangle 205"/>
              <p:cNvSpPr/>
              <p:nvPr/>
            </p:nvSpPr>
            <p:spPr>
              <a:xfrm>
                <a:off x="4692574" y="4152054"/>
                <a:ext cx="4340228" cy="837071"/>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dirty="0">
                  <a:solidFill>
                    <a:srgbClr val="494848"/>
                  </a:solidFill>
                  <a:latin typeface="Fira Sans" panose="020B0503050000020004" pitchFamily="34" charset="0"/>
                </a:endParaRPr>
              </a:p>
            </p:txBody>
          </p:sp>
          <p:sp>
            <p:nvSpPr>
              <p:cNvPr id="244" name="TextBox 142"/>
              <p:cNvSpPr txBox="1">
                <a:spLocks noChangeArrowheads="1"/>
              </p:cNvSpPr>
              <p:nvPr/>
            </p:nvSpPr>
            <p:spPr bwMode="auto">
              <a:xfrm>
                <a:off x="4003854" y="4126648"/>
                <a:ext cx="1271507" cy="900247"/>
              </a:xfrm>
              <a:prstGeom prst="rect">
                <a:avLst/>
              </a:prstGeom>
              <a:solidFill>
                <a:schemeClr val="bg1"/>
              </a:solidFill>
              <a:ln>
                <a:noFill/>
              </a:ln>
              <a:effectLst>
                <a:glow rad="63500">
                  <a:schemeClr val="accent6">
                    <a:satMod val="175000"/>
                    <a:alpha val="40000"/>
                  </a:schemeClr>
                </a:glow>
              </a:effectLst>
            </p:spPr>
            <p:txBody>
              <a:bodyPr wrap="square"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dirty="0">
                    <a:solidFill>
                      <a:srgbClr val="494848"/>
                    </a:solidFill>
                    <a:latin typeface="Fira Sans" panose="020B0503050000020004" pitchFamily="34" charset="0"/>
                  </a:rPr>
                  <a:t>Storage and Database</a:t>
                </a:r>
              </a:p>
            </p:txBody>
          </p:sp>
          <p:pic>
            <p:nvPicPr>
              <p:cNvPr id="296" name="Picture 295"/>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403018" y="4315479"/>
                <a:ext cx="6604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 name="Rectangle 296"/>
              <p:cNvSpPr>
                <a:spLocks noChangeArrowheads="1"/>
              </p:cNvSpPr>
              <p:nvPr/>
            </p:nvSpPr>
            <p:spPr bwMode="auto">
              <a:xfrm>
                <a:off x="2627105" y="4371041"/>
                <a:ext cx="957263"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a:defRPr/>
                </a:pPr>
                <a:r>
                  <a:rPr lang="en-US" sz="2133" dirty="0">
                    <a:solidFill>
                      <a:srgbClr val="494848"/>
                    </a:solidFill>
                    <a:latin typeface="Fira Sans" panose="020B0503050000020004" pitchFamily="34" charset="0"/>
                    <a:cs typeface="Arial" pitchFamily="34" charset="0"/>
                  </a:rPr>
                  <a:t>RDBMS</a:t>
                </a:r>
              </a:p>
            </p:txBody>
          </p:sp>
          <p:sp>
            <p:nvSpPr>
              <p:cNvPr id="298" name="TextBox 297"/>
              <p:cNvSpPr txBox="1">
                <a:spLocks noChangeArrowheads="1"/>
              </p:cNvSpPr>
              <p:nvPr/>
            </p:nvSpPr>
            <p:spPr bwMode="auto">
              <a:xfrm>
                <a:off x="388547" y="4480579"/>
                <a:ext cx="546063"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2400" dirty="0">
                    <a:solidFill>
                      <a:srgbClr val="494848"/>
                    </a:solidFill>
                    <a:latin typeface="Fira Sans" panose="020B0503050000020004" pitchFamily="34" charset="0"/>
                  </a:rPr>
                  <a:t>DAS</a:t>
                </a:r>
              </a:p>
            </p:txBody>
          </p:sp>
          <p:pic>
            <p:nvPicPr>
              <p:cNvPr id="299" name="Picture 298"/>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1161843" y="4325004"/>
                <a:ext cx="658812"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0" name="TextBox 299"/>
              <p:cNvSpPr txBox="1">
                <a:spLocks noChangeArrowheads="1"/>
              </p:cNvSpPr>
              <p:nvPr/>
            </p:nvSpPr>
            <p:spPr bwMode="auto">
              <a:xfrm>
                <a:off x="1198388" y="4480579"/>
                <a:ext cx="554479"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sz="2400" dirty="0">
                    <a:solidFill>
                      <a:srgbClr val="494848"/>
                    </a:solidFill>
                    <a:latin typeface="Fira Sans" panose="020B0503050000020004" pitchFamily="34" charset="0"/>
                  </a:rPr>
                  <a:t>SAN</a:t>
                </a:r>
              </a:p>
            </p:txBody>
          </p:sp>
          <p:pic>
            <p:nvPicPr>
              <p:cNvPr id="301" name="Picture 300"/>
              <p:cNvPicPr>
                <a:picLocks noChangeAspect="1" noChangeArrowheads="1"/>
              </p:cNvPicPr>
              <p:nvPr/>
            </p:nvPicPr>
            <p:blipFill>
              <a:blip r:embed="rId31">
                <a:extLst>
                  <a:ext uri="{28A0092B-C50C-407E-A947-70E740481C1C}">
                    <a14:useLocalDpi xmlns:a14="http://schemas.microsoft.com/office/drawing/2010/main"/>
                  </a:ext>
                </a:extLst>
              </a:blip>
              <a:srcRect/>
              <a:stretch>
                <a:fillRect/>
              </a:stretch>
            </p:blipFill>
            <p:spPr bwMode="auto">
              <a:xfrm>
                <a:off x="1888918" y="4267854"/>
                <a:ext cx="649287" cy="61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2" name="TextBox 301"/>
              <p:cNvSpPr txBox="1">
                <a:spLocks noChangeArrowheads="1"/>
              </p:cNvSpPr>
              <p:nvPr/>
            </p:nvSpPr>
            <p:spPr bwMode="auto">
              <a:xfrm>
                <a:off x="1865105" y="4467879"/>
                <a:ext cx="700088"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2400" dirty="0">
                    <a:solidFill>
                      <a:srgbClr val="494848"/>
                    </a:solidFill>
                    <a:latin typeface="Fira Sans" panose="020B0503050000020004" pitchFamily="34" charset="0"/>
                  </a:rPr>
                  <a:t>NAS</a:t>
                </a:r>
              </a:p>
            </p:txBody>
          </p:sp>
          <p:pic>
            <p:nvPicPr>
              <p:cNvPr id="303" name="Picture 163"/>
              <p:cNvPicPr>
                <a:picLocks noChangeAspect="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7415152" y="4174813"/>
                <a:ext cx="382588"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4" name="Picture 164"/>
              <p:cNvPicPr>
                <a:picLocks noChangeAspect="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5748389" y="4195016"/>
                <a:ext cx="321685" cy="451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5" name="TextBox 165"/>
              <p:cNvSpPr txBox="1">
                <a:spLocks noChangeArrowheads="1"/>
              </p:cNvSpPr>
              <p:nvPr/>
            </p:nvSpPr>
            <p:spPr bwMode="auto">
              <a:xfrm>
                <a:off x="5556320" y="4584033"/>
                <a:ext cx="702356" cy="43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Amazon</a:t>
                </a:r>
              </a:p>
              <a:p>
                <a:pPr algn="ctr" eaLnBrk="1" hangingPunct="1"/>
                <a:r>
                  <a:rPr lang="en-US" sz="1600" dirty="0">
                    <a:solidFill>
                      <a:srgbClr val="494848"/>
                    </a:solidFill>
                    <a:latin typeface="Fira Sans" panose="020B0503050000020004" pitchFamily="34" charset="0"/>
                    <a:cs typeface="Arial" charset="0"/>
                  </a:rPr>
                  <a:t>EBS</a:t>
                </a:r>
              </a:p>
            </p:txBody>
          </p:sp>
          <p:pic>
            <p:nvPicPr>
              <p:cNvPr id="309" name="Picture 226"/>
              <p:cNvPicPr>
                <a:picLocks noChangeAspect="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8280021" y="4174814"/>
                <a:ext cx="421417" cy="471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1" name="Isosceles Triangle 320"/>
              <p:cNvSpPr/>
              <p:nvPr/>
            </p:nvSpPr>
            <p:spPr>
              <a:xfrm rot="16200000">
                <a:off x="3559391" y="4447496"/>
                <a:ext cx="614556" cy="241419"/>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322" name="Isosceles Triangle 321"/>
              <p:cNvSpPr/>
              <p:nvPr/>
            </p:nvSpPr>
            <p:spPr>
              <a:xfrm rot="5400000">
                <a:off x="5118300" y="4436016"/>
                <a:ext cx="614556" cy="241419"/>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pic>
            <p:nvPicPr>
              <p:cNvPr id="144" name="Picture 143"/>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6525849" y="4174980"/>
                <a:ext cx="392629" cy="471155"/>
              </a:xfrm>
              <a:prstGeom prst="rect">
                <a:avLst/>
              </a:prstGeom>
            </p:spPr>
          </p:pic>
        </p:grpSp>
        <p:sp>
          <p:nvSpPr>
            <p:cNvPr id="153" name="TextBox 165"/>
            <p:cNvSpPr txBox="1">
              <a:spLocks noChangeArrowheads="1"/>
            </p:cNvSpPr>
            <p:nvPr/>
          </p:nvSpPr>
          <p:spPr bwMode="auto">
            <a:xfrm>
              <a:off x="6370985" y="4599641"/>
              <a:ext cx="702356" cy="43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Amazon</a:t>
              </a:r>
            </a:p>
            <a:p>
              <a:pPr algn="ctr" eaLnBrk="1" hangingPunct="1"/>
              <a:r>
                <a:rPr lang="en-US" sz="1600" dirty="0">
                  <a:solidFill>
                    <a:srgbClr val="494848"/>
                  </a:solidFill>
                  <a:latin typeface="Fira Sans" panose="020B0503050000020004" pitchFamily="34" charset="0"/>
                  <a:cs typeface="Arial" charset="0"/>
                </a:rPr>
                <a:t>EFS</a:t>
              </a:r>
            </a:p>
          </p:txBody>
        </p:sp>
        <p:sp>
          <p:nvSpPr>
            <p:cNvPr id="154" name="TextBox 165"/>
            <p:cNvSpPr txBox="1">
              <a:spLocks noChangeArrowheads="1"/>
            </p:cNvSpPr>
            <p:nvPr/>
          </p:nvSpPr>
          <p:spPr bwMode="auto">
            <a:xfrm>
              <a:off x="7255268" y="4604835"/>
              <a:ext cx="702356" cy="43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Amazon</a:t>
              </a:r>
            </a:p>
            <a:p>
              <a:pPr algn="ctr" eaLnBrk="1" hangingPunct="1"/>
              <a:r>
                <a:rPr lang="en-US" sz="1600" dirty="0">
                  <a:solidFill>
                    <a:srgbClr val="494848"/>
                  </a:solidFill>
                  <a:latin typeface="Fira Sans" panose="020B0503050000020004" pitchFamily="34" charset="0"/>
                  <a:cs typeface="Arial" charset="0"/>
                </a:rPr>
                <a:t>S3</a:t>
              </a:r>
            </a:p>
          </p:txBody>
        </p:sp>
        <p:sp>
          <p:nvSpPr>
            <p:cNvPr id="158" name="TextBox 165"/>
            <p:cNvSpPr txBox="1">
              <a:spLocks noChangeArrowheads="1"/>
            </p:cNvSpPr>
            <p:nvPr/>
          </p:nvSpPr>
          <p:spPr bwMode="auto">
            <a:xfrm>
              <a:off x="8139551" y="4575035"/>
              <a:ext cx="702356" cy="43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solidFill>
                    <a:srgbClr val="494848"/>
                  </a:solidFill>
                  <a:latin typeface="Fira Sans" panose="020B0503050000020004" pitchFamily="34" charset="0"/>
                  <a:cs typeface="Arial" charset="0"/>
                </a:rPr>
                <a:t>Amazon</a:t>
              </a:r>
            </a:p>
            <a:p>
              <a:pPr algn="ctr" eaLnBrk="1" hangingPunct="1"/>
              <a:r>
                <a:rPr lang="en-US" sz="1600" dirty="0">
                  <a:solidFill>
                    <a:srgbClr val="494848"/>
                  </a:solidFill>
                  <a:latin typeface="Fira Sans" panose="020B0503050000020004" pitchFamily="34" charset="0"/>
                  <a:cs typeface="Arial" charset="0"/>
                </a:rPr>
                <a:t>RDS</a:t>
              </a:r>
            </a:p>
          </p:txBody>
        </p:sp>
      </p:grpSp>
      <p:grpSp>
        <p:nvGrpSpPr>
          <p:cNvPr id="5" name="Group 4"/>
          <p:cNvGrpSpPr/>
          <p:nvPr/>
        </p:nvGrpSpPr>
        <p:grpSpPr>
          <a:xfrm>
            <a:off x="187919" y="2889923"/>
            <a:ext cx="11834684" cy="1123453"/>
            <a:chOff x="140939" y="2167440"/>
            <a:chExt cx="8876013" cy="842589"/>
          </a:xfrm>
        </p:grpSpPr>
        <p:grpSp>
          <p:nvGrpSpPr>
            <p:cNvPr id="7" name="Group 6"/>
            <p:cNvGrpSpPr/>
            <p:nvPr/>
          </p:nvGrpSpPr>
          <p:grpSpPr>
            <a:xfrm>
              <a:off x="140939" y="2167440"/>
              <a:ext cx="8876013" cy="842589"/>
              <a:chOff x="140939" y="2167440"/>
              <a:chExt cx="8876013" cy="842589"/>
            </a:xfrm>
          </p:grpSpPr>
          <p:sp>
            <p:nvSpPr>
              <p:cNvPr id="201" name="Round Diagonal Corner Rectangle 200"/>
              <p:cNvSpPr/>
              <p:nvPr/>
            </p:nvSpPr>
            <p:spPr>
              <a:xfrm>
                <a:off x="140939" y="2167440"/>
                <a:ext cx="4340228" cy="83924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dirty="0">
                  <a:solidFill>
                    <a:srgbClr val="494848"/>
                  </a:solidFill>
                  <a:latin typeface="Fira Sans" panose="020B0503050000020004" pitchFamily="34" charset="0"/>
                </a:endParaRPr>
              </a:p>
            </p:txBody>
          </p:sp>
          <p:sp>
            <p:nvSpPr>
              <p:cNvPr id="202" name="Round Diagonal Corner Rectangle 201"/>
              <p:cNvSpPr/>
              <p:nvPr/>
            </p:nvSpPr>
            <p:spPr>
              <a:xfrm>
                <a:off x="4676724" y="2169616"/>
                <a:ext cx="4340228" cy="837071"/>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dirty="0">
                  <a:solidFill>
                    <a:srgbClr val="494848"/>
                  </a:solidFill>
                  <a:latin typeface="Fira Sans" panose="020B0503050000020004" pitchFamily="34" charset="0"/>
                </a:endParaRPr>
              </a:p>
            </p:txBody>
          </p:sp>
          <p:sp>
            <p:nvSpPr>
              <p:cNvPr id="242" name="TextBox 142"/>
              <p:cNvSpPr txBox="1">
                <a:spLocks noChangeArrowheads="1"/>
              </p:cNvSpPr>
              <p:nvPr/>
            </p:nvSpPr>
            <p:spPr bwMode="auto">
              <a:xfrm>
                <a:off x="3878767" y="2421231"/>
                <a:ext cx="1419527" cy="346249"/>
              </a:xfrm>
              <a:prstGeom prst="rect">
                <a:avLst/>
              </a:prstGeom>
              <a:solidFill>
                <a:schemeClr val="bg1"/>
              </a:solidFill>
              <a:ln>
                <a:noFill/>
              </a:ln>
              <a:effectLst>
                <a:glow rad="63500">
                  <a:schemeClr val="accent6">
                    <a:satMod val="175000"/>
                    <a:alpha val="40000"/>
                  </a:schemeClr>
                </a:glow>
              </a:effectLst>
            </p:spPr>
            <p:txBody>
              <a:bodyPr wrap="square"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dirty="0">
                    <a:solidFill>
                      <a:srgbClr val="494848"/>
                    </a:solidFill>
                    <a:latin typeface="Fira Sans" panose="020B0503050000020004" pitchFamily="34" charset="0"/>
                  </a:rPr>
                  <a:t>Networking</a:t>
                </a:r>
              </a:p>
            </p:txBody>
          </p:sp>
          <p:pic>
            <p:nvPicPr>
              <p:cNvPr id="245" name="Picture 37"/>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92240" y="2417493"/>
                <a:ext cx="5842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 name="Picture 40"/>
              <p:cNvPicPr>
                <a:picLocks noChangeAspect="1"/>
              </p:cNvPicPr>
              <p:nvPr/>
            </p:nvPicPr>
            <p:blipFill>
              <a:blip r:embed="rId22">
                <a:extLst>
                  <a:ext uri="{28A0092B-C50C-407E-A947-70E740481C1C}">
                    <a14:useLocalDpi xmlns:a14="http://schemas.microsoft.com/office/drawing/2010/main"/>
                  </a:ext>
                </a:extLst>
              </a:blip>
              <a:srcRect/>
              <a:stretch>
                <a:fillRect/>
              </a:stretch>
            </p:blipFill>
            <p:spPr bwMode="auto">
              <a:xfrm>
                <a:off x="2971767" y="2388918"/>
                <a:ext cx="554037"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7" name="Picture 4"/>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1474788" y="2245456"/>
                <a:ext cx="1319213" cy="560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 name="TextBox 255"/>
              <p:cNvSpPr txBox="1"/>
              <p:nvPr>
                <p:custDataLst>
                  <p:tags r:id="rId4"/>
                </p:custDataLst>
              </p:nvPr>
            </p:nvSpPr>
            <p:spPr>
              <a:xfrm flipH="1">
                <a:off x="7543214" y="2756114"/>
                <a:ext cx="538162" cy="253915"/>
              </a:xfrm>
              <a:prstGeom prst="rect">
                <a:avLst/>
              </a:prstGeom>
              <a:noFill/>
              <a:ln>
                <a:noFill/>
              </a:ln>
            </p:spPr>
            <p:txBody>
              <a:bodyPr>
                <a:spAutoFit/>
              </a:bodyPr>
              <a:lstStyle/>
              <a:p>
                <a:pPr>
                  <a:defRPr/>
                </a:pPr>
                <a:r>
                  <a:rPr lang="en-US" sz="1600" dirty="0">
                    <a:solidFill>
                      <a:srgbClr val="494848"/>
                    </a:solidFill>
                    <a:latin typeface="Fira Sans" panose="020B0503050000020004" pitchFamily="34" charset="0"/>
                    <a:cs typeface="Arial"/>
                  </a:rPr>
                  <a:t>VPC</a:t>
                </a:r>
              </a:p>
            </p:txBody>
          </p:sp>
          <p:sp>
            <p:nvSpPr>
              <p:cNvPr id="265" name="Rectangle 4"/>
              <p:cNvSpPr>
                <a:spLocks noChangeArrowheads="1"/>
              </p:cNvSpPr>
              <p:nvPr/>
            </p:nvSpPr>
            <p:spPr bwMode="auto">
              <a:xfrm flipH="1">
                <a:off x="5990754" y="2756114"/>
                <a:ext cx="525462" cy="253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600" dirty="0">
                    <a:solidFill>
                      <a:srgbClr val="494848"/>
                    </a:solidFill>
                    <a:latin typeface="Fira Sans" panose="020B0503050000020004" pitchFamily="34" charset="0"/>
                    <a:cs typeface="Arial" charset="0"/>
                  </a:rPr>
                  <a:t>ELB</a:t>
                </a:r>
              </a:p>
            </p:txBody>
          </p:sp>
          <p:sp>
            <p:nvSpPr>
              <p:cNvPr id="316" name="Isosceles Triangle 315"/>
              <p:cNvSpPr/>
              <p:nvPr/>
            </p:nvSpPr>
            <p:spPr>
              <a:xfrm rot="5400000">
                <a:off x="5239013" y="2494557"/>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317" name="Isosceles Triangle 316"/>
              <p:cNvSpPr/>
              <p:nvPr/>
            </p:nvSpPr>
            <p:spPr>
              <a:xfrm rot="16200000">
                <a:off x="3547949" y="2469420"/>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141" name="TextBox 160"/>
              <p:cNvSpPr txBox="1">
                <a:spLocks noChangeArrowheads="1"/>
              </p:cNvSpPr>
              <p:nvPr/>
            </p:nvSpPr>
            <p:spPr bwMode="auto">
              <a:xfrm>
                <a:off x="661976" y="2754234"/>
                <a:ext cx="608581" cy="253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cs typeface="Arial" charset="0"/>
                  </a:rPr>
                  <a:t>Router</a:t>
                </a:r>
              </a:p>
            </p:txBody>
          </p:sp>
          <p:sp>
            <p:nvSpPr>
              <p:cNvPr id="142" name="TextBox 160"/>
              <p:cNvSpPr txBox="1">
                <a:spLocks noChangeArrowheads="1"/>
              </p:cNvSpPr>
              <p:nvPr/>
            </p:nvSpPr>
            <p:spPr bwMode="auto">
              <a:xfrm>
                <a:off x="1451724" y="2753790"/>
                <a:ext cx="1333538" cy="253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cs typeface="Arial" charset="0"/>
                  </a:rPr>
                  <a:t>Network Pipeline</a:t>
                </a:r>
              </a:p>
            </p:txBody>
          </p:sp>
          <p:sp>
            <p:nvSpPr>
              <p:cNvPr id="143" name="TextBox 160"/>
              <p:cNvSpPr txBox="1">
                <a:spLocks noChangeArrowheads="1"/>
              </p:cNvSpPr>
              <p:nvPr/>
            </p:nvSpPr>
            <p:spPr bwMode="auto">
              <a:xfrm>
                <a:off x="2930429" y="2752650"/>
                <a:ext cx="590546" cy="253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a:solidFill>
                      <a:srgbClr val="494848"/>
                    </a:solidFill>
                    <a:latin typeface="Fira Sans" panose="020B0503050000020004" pitchFamily="34" charset="0"/>
                    <a:cs typeface="Arial" charset="0"/>
                  </a:rPr>
                  <a:t>Switch</a:t>
                </a:r>
              </a:p>
            </p:txBody>
          </p:sp>
          <p:pic>
            <p:nvPicPr>
              <p:cNvPr id="147" name="Picture 146"/>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5990902" y="2198853"/>
                <a:ext cx="525166" cy="630199"/>
              </a:xfrm>
              <a:prstGeom prst="rect">
                <a:avLst/>
              </a:prstGeom>
            </p:spPr>
          </p:pic>
        </p:grpSp>
        <p:pic>
          <p:nvPicPr>
            <p:cNvPr id="145" name="Picture 144"/>
            <p:cNvPicPr>
              <a:picLocks noChangeAspect="1"/>
            </p:cNvPicPr>
            <p:nvPr/>
          </p:nvPicPr>
          <p:blipFill>
            <a:blip r:embed="rId37">
              <a:extLst>
                <a:ext uri="{28A0092B-C50C-407E-A947-70E740481C1C}">
                  <a14:useLocalDpi xmlns:a14="http://schemas.microsoft.com/office/drawing/2010/main"/>
                </a:ext>
              </a:extLst>
            </a:blip>
            <a:stretch>
              <a:fillRect/>
            </a:stretch>
          </p:blipFill>
          <p:spPr>
            <a:xfrm>
              <a:off x="7547267" y="2188939"/>
              <a:ext cx="530057" cy="644902"/>
            </a:xfrm>
            <a:prstGeom prst="rect">
              <a:avLst/>
            </a:prstGeom>
          </p:spPr>
        </p:pic>
      </p:grpSp>
    </p:spTree>
    <p:extLst>
      <p:ext uri="{BB962C8B-B14F-4D97-AF65-F5344CB8AC3E}">
        <p14:creationId xmlns:p14="http://schemas.microsoft.com/office/powerpoint/2010/main" val="38259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solidFill>
                  <a:srgbClr val="2479BE"/>
                </a:solidFill>
              </a:rPr>
              <a:t>Storage Services</a:t>
            </a:r>
            <a:br>
              <a:rPr lang="en-US" dirty="0">
                <a:solidFill>
                  <a:srgbClr val="2479BE"/>
                </a:solidFill>
              </a:rPr>
            </a:br>
            <a:r>
              <a:rPr lang="en-US" dirty="0">
                <a:solidFill>
                  <a:srgbClr val="2479BE"/>
                </a:solidFill>
              </a:rPr>
              <a:t>Amazon S3 and Amazon EBS</a:t>
            </a:r>
          </a:p>
        </p:txBody>
      </p:sp>
    </p:spTree>
    <p:extLst>
      <p:ext uri="{BB962C8B-B14F-4D97-AF65-F5344CB8AC3E}">
        <p14:creationId xmlns:p14="http://schemas.microsoft.com/office/powerpoint/2010/main" val="10743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1114604" y="2058696"/>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9" name="Rounded Rectangle 18"/>
          <p:cNvSpPr/>
          <p:nvPr/>
        </p:nvSpPr>
        <p:spPr bwMode="auto">
          <a:xfrm>
            <a:off x="2866960" y="1648595"/>
            <a:ext cx="8303779" cy="3148664"/>
          </a:xfrm>
          <a:prstGeom prst="roundRect">
            <a:avLst>
              <a:gd name="adj" fmla="val 9818"/>
            </a:avLst>
          </a:prstGeom>
          <a:solidFill>
            <a:schemeClr val="bg1"/>
          </a:solidFill>
          <a:ln w="19050">
            <a:solidFill>
              <a:srgbClr val="2479BE"/>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2" name="Title 1"/>
          <p:cNvSpPr>
            <a:spLocks noGrp="1"/>
          </p:cNvSpPr>
          <p:nvPr>
            <p:ph type="title"/>
          </p:nvPr>
        </p:nvSpPr>
        <p:spPr/>
        <p:txBody>
          <a:bodyPr/>
          <a:lstStyle/>
          <a:p>
            <a:pPr>
              <a:spcBef>
                <a:spcPts val="133"/>
              </a:spcBef>
            </a:pPr>
            <a:r>
              <a:rPr lang="en-US" dirty="0">
                <a:cs typeface="Arial" charset="0"/>
              </a:rPr>
              <a:t>Amazon Simple Storage Service (S3)</a:t>
            </a:r>
          </a:p>
        </p:txBody>
      </p:sp>
      <p:sp>
        <p:nvSpPr>
          <p:cNvPr id="18" name="Content Placeholder 2"/>
          <p:cNvSpPr>
            <a:spLocks noGrp="1"/>
          </p:cNvSpPr>
          <p:nvPr>
            <p:ph idx="1"/>
          </p:nvPr>
        </p:nvSpPr>
        <p:spPr>
          <a:xfrm>
            <a:off x="2936666" y="1852705"/>
            <a:ext cx="8095901" cy="2808943"/>
          </a:xfrm>
        </p:spPr>
        <p:txBody>
          <a:bodyPr>
            <a:normAutofit/>
          </a:bodyPr>
          <a:lstStyle/>
          <a:p>
            <a:pPr marL="457189" indent="-457189">
              <a:buClr>
                <a:srgbClr val="F7C027"/>
              </a:buClr>
            </a:pPr>
            <a:r>
              <a:rPr lang="en-US" sz="2667" dirty="0">
                <a:solidFill>
                  <a:srgbClr val="494848"/>
                </a:solidFill>
              </a:rPr>
              <a:t>Storage for the Internet </a:t>
            </a:r>
          </a:p>
          <a:p>
            <a:pPr marL="457189" indent="-457189">
              <a:buClr>
                <a:srgbClr val="F7C027"/>
              </a:buClr>
            </a:pPr>
            <a:r>
              <a:rPr lang="en-US" sz="2667" dirty="0">
                <a:solidFill>
                  <a:srgbClr val="494848"/>
                </a:solidFill>
              </a:rPr>
              <a:t>Natively online, HTTP access</a:t>
            </a:r>
          </a:p>
          <a:p>
            <a:pPr marL="457189" indent="-457189">
              <a:buClr>
                <a:srgbClr val="F7C027"/>
              </a:buClr>
            </a:pPr>
            <a:r>
              <a:rPr lang="en-US" sz="2667" dirty="0">
                <a:solidFill>
                  <a:srgbClr val="494848"/>
                </a:solidFill>
                <a:sym typeface="Chalkduster" charset="0"/>
              </a:rPr>
              <a:t>Storage that allows you to store and retrieve </a:t>
            </a:r>
            <a:r>
              <a:rPr lang="en-US" sz="2667" b="1" dirty="0">
                <a:solidFill>
                  <a:srgbClr val="494848"/>
                </a:solidFill>
                <a:sym typeface="Chalkduster" charset="0"/>
              </a:rPr>
              <a:t>any amount of data</a:t>
            </a:r>
            <a:r>
              <a:rPr lang="en-US" sz="2667" dirty="0">
                <a:solidFill>
                  <a:srgbClr val="494848"/>
                </a:solidFill>
                <a:sym typeface="Chalkduster" charset="0"/>
              </a:rPr>
              <a:t>, any time, from anywhere on the web</a:t>
            </a:r>
          </a:p>
          <a:p>
            <a:pPr marL="457189" indent="-457189">
              <a:buClr>
                <a:srgbClr val="F7C027"/>
              </a:buClr>
            </a:pPr>
            <a:r>
              <a:rPr lang="en-US" sz="2667" b="1" dirty="0">
                <a:solidFill>
                  <a:srgbClr val="494848"/>
                </a:solidFill>
                <a:sym typeface="Chalkduster" charset="0"/>
              </a:rPr>
              <a:t>Highly scalable</a:t>
            </a:r>
            <a:r>
              <a:rPr lang="en-US" sz="2667" dirty="0">
                <a:solidFill>
                  <a:srgbClr val="494848"/>
                </a:solidFill>
                <a:sym typeface="Chalkduster" charset="0"/>
              </a:rPr>
              <a:t>, reliable, fast and durable </a:t>
            </a:r>
          </a:p>
          <a:p>
            <a:endParaRPr lang="en-US" sz="2133" dirty="0"/>
          </a:p>
        </p:txBody>
      </p:sp>
      <p:sp>
        <p:nvSpPr>
          <p:cNvPr id="21" name="Rectangle 18"/>
          <p:cNvSpPr>
            <a:spLocks/>
          </p:cNvSpPr>
          <p:nvPr/>
        </p:nvSpPr>
        <p:spPr bwMode="auto">
          <a:xfrm>
            <a:off x="933459" y="3397850"/>
            <a:ext cx="1822061" cy="69460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anchor="ctr"/>
          <a:lstStyle/>
          <a:p>
            <a:pPr algn="ctr">
              <a:defRPr/>
            </a:pPr>
            <a:r>
              <a:rPr lang="en-US" sz="2133" dirty="0">
                <a:latin typeface="Fira Sans" panose="020B0503050000020004" pitchFamily="34" charset="0"/>
                <a:cs typeface="Chalkduster" charset="0"/>
                <a:sym typeface="Chalkduster" charset="0"/>
              </a:rPr>
              <a:t>Amazon S3</a:t>
            </a:r>
          </a:p>
        </p:txBody>
      </p:sp>
      <p:pic>
        <p:nvPicPr>
          <p:cNvPr id="22" name="Picture 1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430225" y="2212514"/>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58081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33"/>
              </a:spcBef>
            </a:pPr>
            <a:r>
              <a:rPr lang="en-US" dirty="0">
                <a:cs typeface="Arial" charset="0"/>
              </a:rPr>
              <a:t>Amazon</a:t>
            </a:r>
            <a:r>
              <a:rPr lang="en-US" dirty="0">
                <a:latin typeface="Arial" charset="0"/>
                <a:cs typeface="Arial" charset="0"/>
              </a:rPr>
              <a:t> S3 Facts</a:t>
            </a:r>
          </a:p>
        </p:txBody>
      </p:sp>
      <p:sp>
        <p:nvSpPr>
          <p:cNvPr id="3" name="Content Placeholder 2"/>
          <p:cNvSpPr>
            <a:spLocks noGrp="1"/>
          </p:cNvSpPr>
          <p:nvPr>
            <p:ph idx="1"/>
          </p:nvPr>
        </p:nvSpPr>
        <p:spPr>
          <a:xfrm>
            <a:off x="448806" y="1020684"/>
            <a:ext cx="10117904" cy="4738568"/>
          </a:xfrm>
        </p:spPr>
        <p:txBody>
          <a:bodyPr>
            <a:normAutofit fontScale="92500" lnSpcReduction="10000"/>
          </a:bodyPr>
          <a:lstStyle/>
          <a:p>
            <a:pPr marL="457189" indent="-457189">
              <a:buClr>
                <a:srgbClr val="FFC000"/>
              </a:buClr>
            </a:pPr>
            <a:r>
              <a:rPr lang="en-US" dirty="0">
                <a:solidFill>
                  <a:srgbClr val="494848"/>
                </a:solidFill>
              </a:rPr>
              <a:t>Can store an </a:t>
            </a:r>
            <a:r>
              <a:rPr lang="en-US" b="1" dirty="0">
                <a:solidFill>
                  <a:srgbClr val="494848"/>
                </a:solidFill>
              </a:rPr>
              <a:t>unlimited number of objects </a:t>
            </a:r>
            <a:r>
              <a:rPr lang="en-US" dirty="0">
                <a:solidFill>
                  <a:srgbClr val="494848"/>
                </a:solidFill>
              </a:rPr>
              <a:t>in a bucket</a:t>
            </a:r>
          </a:p>
          <a:p>
            <a:pPr marL="457189" indent="-457189">
              <a:buClr>
                <a:srgbClr val="FFC000"/>
              </a:buClr>
            </a:pPr>
            <a:r>
              <a:rPr lang="en-US" dirty="0">
                <a:solidFill>
                  <a:srgbClr val="494848"/>
                </a:solidFill>
              </a:rPr>
              <a:t>Objects can be </a:t>
            </a:r>
            <a:r>
              <a:rPr lang="en-US" b="1" dirty="0">
                <a:solidFill>
                  <a:srgbClr val="494848"/>
                </a:solidFill>
              </a:rPr>
              <a:t>up to 5 TB</a:t>
            </a:r>
            <a:r>
              <a:rPr lang="en-US" dirty="0">
                <a:solidFill>
                  <a:srgbClr val="494848"/>
                </a:solidFill>
              </a:rPr>
              <a:t>; no bucket size limit</a:t>
            </a:r>
          </a:p>
          <a:p>
            <a:pPr marL="457189" indent="-457189">
              <a:buClr>
                <a:srgbClr val="FFC000"/>
              </a:buClr>
            </a:pPr>
            <a:r>
              <a:rPr lang="en-US" dirty="0">
                <a:solidFill>
                  <a:srgbClr val="494848"/>
                </a:solidFill>
              </a:rPr>
              <a:t>Designed for </a:t>
            </a:r>
            <a:r>
              <a:rPr lang="en-US" b="1" dirty="0">
                <a:solidFill>
                  <a:srgbClr val="494848"/>
                </a:solidFill>
              </a:rPr>
              <a:t>99.999999999%</a:t>
            </a:r>
            <a:r>
              <a:rPr lang="en-US" dirty="0">
                <a:solidFill>
                  <a:srgbClr val="494848"/>
                </a:solidFill>
              </a:rPr>
              <a:t> durability and </a:t>
            </a:r>
            <a:r>
              <a:rPr lang="en-US" b="1" dirty="0">
                <a:solidFill>
                  <a:srgbClr val="494848"/>
                </a:solidFill>
              </a:rPr>
              <a:t>99.99% </a:t>
            </a:r>
            <a:r>
              <a:rPr lang="en-US" dirty="0">
                <a:solidFill>
                  <a:srgbClr val="494848"/>
                </a:solidFill>
              </a:rPr>
              <a:t>availability of objects over a given year </a:t>
            </a:r>
          </a:p>
          <a:p>
            <a:pPr marL="457189" indent="-457189">
              <a:buClr>
                <a:srgbClr val="FFC000"/>
              </a:buClr>
            </a:pPr>
            <a:r>
              <a:rPr lang="en-US" dirty="0">
                <a:solidFill>
                  <a:srgbClr val="494848"/>
                </a:solidFill>
              </a:rPr>
              <a:t>Can use </a:t>
            </a:r>
            <a:r>
              <a:rPr lang="en-US" b="1" dirty="0">
                <a:solidFill>
                  <a:srgbClr val="494848"/>
                </a:solidFill>
              </a:rPr>
              <a:t>HTTP/S</a:t>
            </a:r>
            <a:r>
              <a:rPr lang="en-US" dirty="0">
                <a:solidFill>
                  <a:srgbClr val="494848"/>
                </a:solidFill>
              </a:rPr>
              <a:t> endpoints to store and retrieve any amount of data, at any time, from anywhere on the web</a:t>
            </a:r>
          </a:p>
          <a:p>
            <a:pPr marL="457189" indent="-457189">
              <a:buClr>
                <a:srgbClr val="FFC000"/>
              </a:buClr>
            </a:pPr>
            <a:r>
              <a:rPr lang="en-US" dirty="0">
                <a:solidFill>
                  <a:srgbClr val="494848"/>
                </a:solidFill>
              </a:rPr>
              <a:t>Is highly scalable, reliable, fast, and inexpensive</a:t>
            </a:r>
          </a:p>
          <a:p>
            <a:pPr marL="457189" indent="-457189">
              <a:buClr>
                <a:srgbClr val="FFC000"/>
              </a:buClr>
            </a:pPr>
            <a:r>
              <a:rPr lang="en-US" dirty="0">
                <a:solidFill>
                  <a:srgbClr val="494848"/>
                </a:solidFill>
              </a:rPr>
              <a:t>Can use optional server-side </a:t>
            </a:r>
            <a:r>
              <a:rPr lang="en-US" b="1" dirty="0">
                <a:solidFill>
                  <a:srgbClr val="494848"/>
                </a:solidFill>
              </a:rPr>
              <a:t>encryption</a:t>
            </a:r>
            <a:r>
              <a:rPr lang="en-US" dirty="0">
                <a:solidFill>
                  <a:srgbClr val="494848"/>
                </a:solidFill>
              </a:rPr>
              <a:t> using AWS or customer-managed provided client-side encryption </a:t>
            </a:r>
          </a:p>
          <a:p>
            <a:pPr marL="457189" indent="-457189">
              <a:buClr>
                <a:srgbClr val="FFC000"/>
              </a:buClr>
            </a:pPr>
            <a:r>
              <a:rPr lang="en-US" dirty="0">
                <a:solidFill>
                  <a:srgbClr val="494848"/>
                </a:solidFill>
              </a:rPr>
              <a:t>Auditing is provided by access logs</a:t>
            </a:r>
          </a:p>
          <a:p>
            <a:pPr marL="457189" indent="-457189">
              <a:buClr>
                <a:srgbClr val="FFC000"/>
              </a:buClr>
            </a:pPr>
            <a:r>
              <a:rPr lang="en-US" dirty="0">
                <a:solidFill>
                  <a:srgbClr val="494848"/>
                </a:solidFill>
              </a:rPr>
              <a:t>Provides standards-based </a:t>
            </a:r>
            <a:r>
              <a:rPr lang="en-US" b="1" dirty="0">
                <a:solidFill>
                  <a:srgbClr val="494848"/>
                </a:solidFill>
              </a:rPr>
              <a:t>REST</a:t>
            </a:r>
            <a:r>
              <a:rPr lang="en-US" dirty="0">
                <a:solidFill>
                  <a:srgbClr val="494848"/>
                </a:solidFill>
              </a:rPr>
              <a:t> and SOAP interfaces</a:t>
            </a:r>
          </a:p>
          <a:p>
            <a:pPr marL="0" indent="0">
              <a:buNone/>
            </a:pPr>
            <a:endParaRPr lang="en-US" dirty="0">
              <a:solidFill>
                <a:srgbClr val="494848"/>
              </a:solidFill>
            </a:endParaRPr>
          </a:p>
        </p:txBody>
      </p:sp>
      <p:sp>
        <p:nvSpPr>
          <p:cNvPr id="9" name="Rounded Rectangle 3">
            <a:extLst>
              <a:ext uri="{FF2B5EF4-FFF2-40B4-BE49-F238E27FC236}">
                <a16:creationId xmlns:a16="http://schemas.microsoft.com/office/drawing/2014/main" id="{A536D697-4612-4925-BC59-87A2DD47DD9A}"/>
              </a:ext>
            </a:extLst>
          </p:cNvPr>
          <p:cNvSpPr/>
          <p:nvPr/>
        </p:nvSpPr>
        <p:spPr bwMode="auto">
          <a:xfrm>
            <a:off x="10566710" y="1020684"/>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16">
            <a:extLst>
              <a:ext uri="{FF2B5EF4-FFF2-40B4-BE49-F238E27FC236}">
                <a16:creationId xmlns:a16="http://schemas.microsoft.com/office/drawing/2014/main" id="{843D320E-161D-426B-8FE8-AB0C53717E9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7355" y="1179569"/>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64373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934315"/>
            <a:ext cx="10515600" cy="4351338"/>
          </a:xfrm>
        </p:spPr>
        <p:txBody>
          <a:bodyPr/>
          <a:lstStyle/>
          <a:p>
            <a:pPr marL="457189" indent="-457189">
              <a:buClr>
                <a:srgbClr val="F7C027"/>
              </a:buClr>
            </a:pPr>
            <a:r>
              <a:rPr lang="en-US" dirty="0">
                <a:solidFill>
                  <a:srgbClr val="494848"/>
                </a:solidFill>
              </a:rPr>
              <a:t>Storage and backup </a:t>
            </a:r>
          </a:p>
          <a:p>
            <a:pPr marL="457189" indent="-457189">
              <a:buClr>
                <a:srgbClr val="F7C027"/>
              </a:buClr>
            </a:pPr>
            <a:r>
              <a:rPr lang="en-US" dirty="0">
                <a:solidFill>
                  <a:srgbClr val="494848"/>
                </a:solidFill>
              </a:rPr>
              <a:t>Application file hosting</a:t>
            </a:r>
          </a:p>
          <a:p>
            <a:pPr marL="457189" indent="-457189">
              <a:buClr>
                <a:srgbClr val="F7C027"/>
              </a:buClr>
            </a:pPr>
            <a:r>
              <a:rPr lang="en-US" dirty="0">
                <a:solidFill>
                  <a:srgbClr val="494848"/>
                </a:solidFill>
              </a:rPr>
              <a:t>Media hosting</a:t>
            </a:r>
          </a:p>
          <a:p>
            <a:pPr marL="457189" indent="-457189">
              <a:buClr>
                <a:srgbClr val="F7C027"/>
              </a:buClr>
            </a:pPr>
            <a:r>
              <a:rPr lang="en-US" dirty="0">
                <a:solidFill>
                  <a:srgbClr val="494848"/>
                </a:solidFill>
              </a:rPr>
              <a:t>Software delivery</a:t>
            </a:r>
          </a:p>
          <a:p>
            <a:pPr marL="457189" indent="-457189">
              <a:buClr>
                <a:srgbClr val="F7C027"/>
              </a:buClr>
            </a:pPr>
            <a:r>
              <a:rPr lang="en-US" dirty="0">
                <a:solidFill>
                  <a:srgbClr val="494848"/>
                </a:solidFill>
              </a:rPr>
              <a:t>Store AMIs and snapshots</a:t>
            </a:r>
          </a:p>
        </p:txBody>
      </p:sp>
      <p:sp>
        <p:nvSpPr>
          <p:cNvPr id="2" name="Title 1"/>
          <p:cNvSpPr>
            <a:spLocks noGrp="1"/>
          </p:cNvSpPr>
          <p:nvPr>
            <p:ph type="title"/>
          </p:nvPr>
        </p:nvSpPr>
        <p:spPr/>
        <p:txBody>
          <a:bodyPr/>
          <a:lstStyle/>
          <a:p>
            <a:r>
              <a:rPr lang="en-US" dirty="0"/>
              <a:t>Common Use Scenarios</a:t>
            </a:r>
          </a:p>
        </p:txBody>
      </p:sp>
      <p:sp>
        <p:nvSpPr>
          <p:cNvPr id="6" name="Rectangle 5"/>
          <p:cNvSpPr/>
          <p:nvPr/>
        </p:nvSpPr>
        <p:spPr>
          <a:xfrm>
            <a:off x="3048000" y="2998114"/>
            <a:ext cx="6096000" cy="461665"/>
          </a:xfrm>
          <a:prstGeom prst="rect">
            <a:avLst/>
          </a:prstGeom>
        </p:spPr>
        <p:txBody>
          <a:bodyPr>
            <a:spAutoFit/>
          </a:bodyPr>
          <a:lstStyle/>
          <a:p>
            <a:endParaRPr lang="en-US" sz="2400" dirty="0"/>
          </a:p>
        </p:txBody>
      </p:sp>
      <p:sp>
        <p:nvSpPr>
          <p:cNvPr id="11" name="Rounded Rectangle 3">
            <a:extLst>
              <a:ext uri="{FF2B5EF4-FFF2-40B4-BE49-F238E27FC236}">
                <a16:creationId xmlns:a16="http://schemas.microsoft.com/office/drawing/2014/main" id="{9C1845B6-71D9-4608-B13D-29D45D6C60A4}"/>
              </a:ext>
            </a:extLst>
          </p:cNvPr>
          <p:cNvSpPr/>
          <p:nvPr/>
        </p:nvSpPr>
        <p:spPr bwMode="auto">
          <a:xfrm>
            <a:off x="10566710" y="1020684"/>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2" name="Picture 16">
            <a:extLst>
              <a:ext uri="{FF2B5EF4-FFF2-40B4-BE49-F238E27FC236}">
                <a16:creationId xmlns:a16="http://schemas.microsoft.com/office/drawing/2014/main" id="{2CAA91B0-F3E6-4047-B022-5772E4F6ABB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7355" y="1179569"/>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418397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33"/>
              </a:spcBef>
            </a:pPr>
            <a:r>
              <a:rPr lang="en-US" dirty="0">
                <a:latin typeface="Arial" charset="0"/>
                <a:cs typeface="Arial" charset="0"/>
              </a:rPr>
              <a:t>Amazon S3 Concepts </a:t>
            </a:r>
          </a:p>
        </p:txBody>
      </p:sp>
      <p:sp>
        <p:nvSpPr>
          <p:cNvPr id="29" name="Content Placeholder 2"/>
          <p:cNvSpPr>
            <a:spLocks noGrp="1"/>
          </p:cNvSpPr>
          <p:nvPr>
            <p:ph idx="1"/>
          </p:nvPr>
        </p:nvSpPr>
        <p:spPr>
          <a:xfrm>
            <a:off x="235853" y="1020684"/>
            <a:ext cx="5523578" cy="4738568"/>
          </a:xfrm>
        </p:spPr>
        <p:txBody>
          <a:bodyPr>
            <a:normAutofit/>
          </a:bodyPr>
          <a:lstStyle/>
          <a:p>
            <a:pPr marL="457189" indent="-457189">
              <a:buClr>
                <a:srgbClr val="F7C027"/>
              </a:buClr>
            </a:pPr>
            <a:r>
              <a:rPr lang="en-US" sz="2667" dirty="0">
                <a:solidFill>
                  <a:srgbClr val="494848"/>
                </a:solidFill>
              </a:rPr>
              <a:t>Amazon S3 stores data as objects within </a:t>
            </a:r>
            <a:r>
              <a:rPr lang="en-US" sz="2667" b="1" dirty="0">
                <a:solidFill>
                  <a:srgbClr val="494848"/>
                </a:solidFill>
              </a:rPr>
              <a:t>buckets</a:t>
            </a:r>
          </a:p>
          <a:p>
            <a:pPr marL="457189" indent="-457189">
              <a:buClr>
                <a:srgbClr val="F7C027"/>
              </a:buClr>
            </a:pPr>
            <a:r>
              <a:rPr lang="en-US" sz="2667" dirty="0">
                <a:solidFill>
                  <a:srgbClr val="494848"/>
                </a:solidFill>
              </a:rPr>
              <a:t>An object is composed of a file and optionally any </a:t>
            </a:r>
            <a:r>
              <a:rPr lang="en-US" sz="2667" b="1" dirty="0">
                <a:solidFill>
                  <a:srgbClr val="494848"/>
                </a:solidFill>
              </a:rPr>
              <a:t>metadata</a:t>
            </a:r>
            <a:r>
              <a:rPr lang="en-US" sz="2667" dirty="0">
                <a:solidFill>
                  <a:srgbClr val="494848"/>
                </a:solidFill>
              </a:rPr>
              <a:t> that describes that file</a:t>
            </a:r>
          </a:p>
          <a:p>
            <a:pPr marL="457189" indent="-457189">
              <a:buClr>
                <a:srgbClr val="F7C027"/>
              </a:buClr>
            </a:pPr>
            <a:r>
              <a:rPr lang="en-US" sz="2667" dirty="0">
                <a:solidFill>
                  <a:srgbClr val="494848"/>
                </a:solidFill>
              </a:rPr>
              <a:t>You can have </a:t>
            </a:r>
            <a:r>
              <a:rPr lang="en-US" sz="2667" b="1" dirty="0">
                <a:solidFill>
                  <a:srgbClr val="494848"/>
                </a:solidFill>
              </a:rPr>
              <a:t>up to 100 buckets </a:t>
            </a:r>
            <a:r>
              <a:rPr lang="en-US" sz="2667" dirty="0">
                <a:solidFill>
                  <a:srgbClr val="494848"/>
                </a:solidFill>
              </a:rPr>
              <a:t>in each account</a:t>
            </a:r>
          </a:p>
          <a:p>
            <a:pPr marL="457189" indent="-457189">
              <a:buClr>
                <a:srgbClr val="F7C027"/>
              </a:buClr>
            </a:pPr>
            <a:r>
              <a:rPr lang="en-US" sz="2667" dirty="0">
                <a:solidFill>
                  <a:srgbClr val="494848"/>
                </a:solidFill>
              </a:rPr>
              <a:t>You can </a:t>
            </a:r>
            <a:r>
              <a:rPr lang="en-US" sz="2667" b="1" dirty="0">
                <a:solidFill>
                  <a:srgbClr val="494848"/>
                </a:solidFill>
              </a:rPr>
              <a:t>control access </a:t>
            </a:r>
            <a:r>
              <a:rPr lang="en-US" sz="2667" dirty="0">
                <a:solidFill>
                  <a:srgbClr val="494848"/>
                </a:solidFill>
              </a:rPr>
              <a:t>to the bucket and its objects</a:t>
            </a:r>
          </a:p>
        </p:txBody>
      </p:sp>
      <p:grpSp>
        <p:nvGrpSpPr>
          <p:cNvPr id="30" name="Group 1"/>
          <p:cNvGrpSpPr>
            <a:grpSpLocks/>
          </p:cNvGrpSpPr>
          <p:nvPr/>
        </p:nvGrpSpPr>
        <p:grpSpPr bwMode="auto">
          <a:xfrm>
            <a:off x="5908953" y="1666072"/>
            <a:ext cx="4588933" cy="3082367"/>
            <a:chOff x="5060913" y="2104274"/>
            <a:chExt cx="3441550" cy="2312599"/>
          </a:xfrm>
        </p:grpSpPr>
        <p:pic>
          <p:nvPicPr>
            <p:cNvPr id="31" name="Picture 31" descr="S3.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23370" y="2104274"/>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46"/>
            <p:cNvSpPr txBox="1">
              <a:spLocks noChangeArrowheads="1"/>
            </p:cNvSpPr>
            <p:nvPr/>
          </p:nvSpPr>
          <p:spPr bwMode="auto">
            <a:xfrm>
              <a:off x="6468250" y="2982170"/>
              <a:ext cx="720596" cy="431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67" dirty="0">
                  <a:solidFill>
                    <a:srgbClr val="494848"/>
                  </a:solidFill>
                  <a:latin typeface="Fira Sans" panose="020B0503050000020004" pitchFamily="34" charset="0"/>
                  <a:cs typeface="Arial" charset="0"/>
                </a:rPr>
                <a:t>Amazon S3</a:t>
              </a:r>
            </a:p>
          </p:txBody>
        </p:sp>
        <p:cxnSp>
          <p:nvCxnSpPr>
            <p:cNvPr id="33" name="Shape 14"/>
            <p:cNvCxnSpPr/>
            <p:nvPr/>
          </p:nvCxnSpPr>
          <p:spPr bwMode="auto">
            <a:xfrm rot="5400000">
              <a:off x="6051438" y="2212538"/>
              <a:ext cx="157218" cy="1379478"/>
            </a:xfrm>
            <a:prstGeom prst="bentConnector3">
              <a:avLst>
                <a:gd name="adj1" fmla="val 50000"/>
              </a:avLst>
            </a:prstGeom>
            <a:ln w="28575">
              <a:solidFill>
                <a:srgbClr val="6DAEE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4" name="Shape 14"/>
            <p:cNvCxnSpPr/>
            <p:nvPr/>
          </p:nvCxnSpPr>
          <p:spPr bwMode="auto">
            <a:xfrm rot="16200000" flipV="1">
              <a:off x="7399962" y="2243493"/>
              <a:ext cx="157218" cy="1317568"/>
            </a:xfrm>
            <a:prstGeom prst="bentConnector3">
              <a:avLst>
                <a:gd name="adj1" fmla="val 50000"/>
              </a:avLst>
            </a:prstGeom>
            <a:ln w="28575">
              <a:solidFill>
                <a:srgbClr val="6DAEE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5" name="TextBox 50"/>
            <p:cNvSpPr txBox="1">
              <a:spLocks noChangeArrowheads="1"/>
            </p:cNvSpPr>
            <p:nvPr/>
          </p:nvSpPr>
          <p:spPr bwMode="auto">
            <a:xfrm>
              <a:off x="5060913" y="3770167"/>
              <a:ext cx="794798" cy="646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67" dirty="0">
                  <a:solidFill>
                    <a:srgbClr val="494848"/>
                  </a:solidFill>
                  <a:latin typeface="Fira Sans" panose="020B0503050000020004" pitchFamily="34" charset="0"/>
                  <a:cs typeface="Arial" charset="0"/>
                </a:rPr>
                <a:t>Bucket with Objects</a:t>
              </a:r>
            </a:p>
          </p:txBody>
        </p:sp>
        <p:pic>
          <p:nvPicPr>
            <p:cNvPr id="36" name="Picture 51" descr="S3-Bucket.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70943" y="2989162"/>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Box 52"/>
            <p:cNvSpPr txBox="1">
              <a:spLocks noChangeArrowheads="1"/>
            </p:cNvSpPr>
            <p:nvPr/>
          </p:nvSpPr>
          <p:spPr bwMode="auto">
            <a:xfrm>
              <a:off x="7833205" y="3735098"/>
              <a:ext cx="623898" cy="215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67" dirty="0">
                  <a:solidFill>
                    <a:srgbClr val="494848"/>
                  </a:solidFill>
                  <a:latin typeface="Fira Sans" panose="020B0503050000020004" pitchFamily="34" charset="0"/>
                  <a:cs typeface="Arial" charset="0"/>
                </a:rPr>
                <a:t>Bucket</a:t>
              </a:r>
            </a:p>
          </p:txBody>
        </p:sp>
        <p:cxnSp>
          <p:nvCxnSpPr>
            <p:cNvPr id="38" name="Shape 14"/>
            <p:cNvCxnSpPr/>
            <p:nvPr/>
          </p:nvCxnSpPr>
          <p:spPr bwMode="auto">
            <a:xfrm>
              <a:off x="5727634" y="3446190"/>
              <a:ext cx="844513" cy="443070"/>
            </a:xfrm>
            <a:prstGeom prst="bentConnector3">
              <a:avLst>
                <a:gd name="adj1" fmla="val 50000"/>
              </a:avLst>
            </a:prstGeom>
            <a:ln w="28575">
              <a:solidFill>
                <a:srgbClr val="6DAEE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39" name="Picture 49" descr="S3-Bucket-with-objects.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092552" y="2969215"/>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55" descr="S3-Object.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454375" y="3523226"/>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Box 56"/>
            <p:cNvSpPr txBox="1">
              <a:spLocks noChangeArrowheads="1"/>
            </p:cNvSpPr>
            <p:nvPr/>
          </p:nvSpPr>
          <p:spPr bwMode="auto">
            <a:xfrm>
              <a:off x="6565917" y="4153697"/>
              <a:ext cx="588972" cy="215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67" dirty="0">
                  <a:solidFill>
                    <a:srgbClr val="494848"/>
                  </a:solidFill>
                  <a:latin typeface="Fira Sans" panose="020B0503050000020004" pitchFamily="34" charset="0"/>
                  <a:cs typeface="Arial" charset="0"/>
                </a:rPr>
                <a:t>Object</a:t>
              </a:r>
            </a:p>
          </p:txBody>
        </p:sp>
      </p:grpSp>
      <p:sp>
        <p:nvSpPr>
          <p:cNvPr id="21" name="Rounded Rectangle 3">
            <a:extLst>
              <a:ext uri="{FF2B5EF4-FFF2-40B4-BE49-F238E27FC236}">
                <a16:creationId xmlns:a16="http://schemas.microsoft.com/office/drawing/2014/main" id="{597ACCF9-48AB-4A06-A244-3A67EDCF0814}"/>
              </a:ext>
            </a:extLst>
          </p:cNvPr>
          <p:cNvSpPr/>
          <p:nvPr/>
        </p:nvSpPr>
        <p:spPr bwMode="auto">
          <a:xfrm>
            <a:off x="10566710" y="1020684"/>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3" name="Picture 16">
            <a:extLst>
              <a:ext uri="{FF2B5EF4-FFF2-40B4-BE49-F238E27FC236}">
                <a16:creationId xmlns:a16="http://schemas.microsoft.com/office/drawing/2014/main" id="{95C3E192-7B06-4D0A-92FD-E324680995D4}"/>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0887355" y="1179569"/>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00858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Keys</a:t>
            </a:r>
          </a:p>
        </p:txBody>
      </p:sp>
      <p:sp>
        <p:nvSpPr>
          <p:cNvPr id="3" name="Content Placeholder 2"/>
          <p:cNvSpPr>
            <a:spLocks noGrp="1"/>
          </p:cNvSpPr>
          <p:nvPr>
            <p:ph idx="1"/>
          </p:nvPr>
        </p:nvSpPr>
        <p:spPr>
          <a:xfrm>
            <a:off x="838200" y="2431452"/>
            <a:ext cx="10515600" cy="4351338"/>
          </a:xfrm>
        </p:spPr>
        <p:txBody>
          <a:bodyPr/>
          <a:lstStyle/>
          <a:p>
            <a:pPr marL="0" indent="0">
              <a:buNone/>
            </a:pPr>
            <a:r>
              <a:rPr lang="en-US" dirty="0">
                <a:solidFill>
                  <a:srgbClr val="2479BE"/>
                </a:solidFill>
              </a:rPr>
              <a:t>An object key is the unique identifier for an object in a bucket.</a:t>
            </a:r>
          </a:p>
        </p:txBody>
      </p:sp>
      <p:sp>
        <p:nvSpPr>
          <p:cNvPr id="4" name="Rectangle 3"/>
          <p:cNvSpPr/>
          <p:nvPr>
            <p:custDataLst>
              <p:tags r:id="rId1"/>
            </p:custDataLst>
          </p:nvPr>
        </p:nvSpPr>
        <p:spPr bwMode="auto">
          <a:xfrm>
            <a:off x="1974643" y="3229248"/>
            <a:ext cx="8333140" cy="461665"/>
          </a:xfrm>
          <a:prstGeom prst="rect">
            <a:avLst/>
          </a:prstGeom>
          <a:solidFill>
            <a:schemeClr val="bg1">
              <a:alpha val="96000"/>
            </a:schemeClr>
          </a:solidFill>
        </p:spPr>
        <p:txBody>
          <a:bodyPr wrap="square">
            <a:spAutoFit/>
          </a:bodyPr>
          <a:lstStyle/>
          <a:p>
            <a:pPr algn="ctr">
              <a:defRPr/>
            </a:pPr>
            <a:r>
              <a:rPr lang="en-US" sz="2400" dirty="0">
                <a:solidFill>
                  <a:prstClr val="black">
                    <a:lumMod val="85000"/>
                    <a:lumOff val="15000"/>
                  </a:prstClr>
                </a:solidFill>
                <a:latin typeface="Fira Sans" panose="020B0503050000020004" pitchFamily="34" charset="0"/>
                <a:cs typeface="Arial"/>
              </a:rPr>
              <a:t>http://</a:t>
            </a:r>
            <a:r>
              <a:rPr lang="en-US" sz="2400" dirty="0">
                <a:solidFill>
                  <a:schemeClr val="accent1"/>
                </a:solidFill>
                <a:latin typeface="Fira Sans" panose="020B0503050000020004" pitchFamily="34" charset="0"/>
                <a:cs typeface="Arial"/>
              </a:rPr>
              <a:t>doc</a:t>
            </a:r>
            <a:r>
              <a:rPr lang="en-US" sz="2400" dirty="0">
                <a:solidFill>
                  <a:prstClr val="black">
                    <a:lumMod val="85000"/>
                    <a:lumOff val="15000"/>
                  </a:prstClr>
                </a:solidFill>
                <a:latin typeface="Fira Sans" panose="020B0503050000020004" pitchFamily="34" charset="0"/>
                <a:cs typeface="Arial"/>
              </a:rPr>
              <a:t>.s3.amazonaws.com/</a:t>
            </a:r>
            <a:r>
              <a:rPr lang="en-US" sz="2400" dirty="0">
                <a:solidFill>
                  <a:srgbClr val="008000"/>
                </a:solidFill>
                <a:latin typeface="Fira Sans" panose="020B0503050000020004" pitchFamily="34" charset="0"/>
                <a:cs typeface="Arial"/>
              </a:rPr>
              <a:t>2006-03-01/AmazonS3.html </a:t>
            </a:r>
          </a:p>
        </p:txBody>
      </p:sp>
      <p:sp>
        <p:nvSpPr>
          <p:cNvPr id="5" name="Rectangle 36"/>
          <p:cNvSpPr>
            <a:spLocks noChangeArrowheads="1"/>
          </p:cNvSpPr>
          <p:nvPr/>
        </p:nvSpPr>
        <p:spPr bwMode="auto">
          <a:xfrm>
            <a:off x="1067313" y="3975372"/>
            <a:ext cx="11769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2400" dirty="0">
                <a:solidFill>
                  <a:srgbClr val="F79646"/>
                </a:solidFill>
                <a:latin typeface="Chalkduster" charset="0"/>
                <a:cs typeface="Chalkduster" charset="0"/>
                <a:sym typeface="Chalkduster" charset="0"/>
              </a:rPr>
              <a:t>Bucket</a:t>
            </a:r>
            <a:endParaRPr lang="en-US" sz="2400" dirty="0">
              <a:solidFill>
                <a:srgbClr val="F79646"/>
              </a:solidFill>
              <a:cs typeface="Chalkduster" charset="0"/>
            </a:endParaRPr>
          </a:p>
        </p:txBody>
      </p:sp>
      <p:sp>
        <p:nvSpPr>
          <p:cNvPr id="6" name="Rectangle 37"/>
          <p:cNvSpPr>
            <a:spLocks noChangeArrowheads="1"/>
          </p:cNvSpPr>
          <p:nvPr/>
        </p:nvSpPr>
        <p:spPr bwMode="auto">
          <a:xfrm>
            <a:off x="5428323" y="4032588"/>
            <a:ext cx="18806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2400" dirty="0">
                <a:solidFill>
                  <a:srgbClr val="008000"/>
                </a:solidFill>
                <a:latin typeface="Chalkduster" charset="0"/>
                <a:cs typeface="Chalkduster" charset="0"/>
                <a:sym typeface="Chalkduster" charset="0"/>
              </a:rPr>
              <a:t>Object/Key</a:t>
            </a:r>
            <a:endParaRPr lang="en-US" sz="2400" dirty="0">
              <a:solidFill>
                <a:srgbClr val="008000"/>
              </a:solidFill>
              <a:cs typeface="Chalkduster" charset="0"/>
            </a:endParaRPr>
          </a:p>
        </p:txBody>
      </p:sp>
      <p:pic>
        <p:nvPicPr>
          <p:cNvPr id="7"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9348609">
            <a:off x="2357715" y="3873415"/>
            <a:ext cx="988483" cy="222249"/>
          </a:xfrm>
          <a:prstGeom prst="rect">
            <a:avLst/>
          </a:prstGeom>
          <a:noFill/>
          <a:ln>
            <a:noFill/>
          </a:ln>
          <a:effectLst>
            <a:outerShdw blurRad="254000" dist="126999" dir="2700000" algn="ctr" rotWithShape="0">
              <a:schemeClr val="bg2">
                <a:alpha val="89998"/>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9348609">
            <a:off x="7259959" y="3942563"/>
            <a:ext cx="988484" cy="220133"/>
          </a:xfrm>
          <a:prstGeom prst="rect">
            <a:avLst/>
          </a:prstGeom>
          <a:noFill/>
          <a:ln>
            <a:noFill/>
          </a:ln>
          <a:effectLst>
            <a:outerShdw blurRad="254000" dist="126999" dir="2700000" algn="ctr" rotWithShape="0">
              <a:schemeClr val="bg2">
                <a:alpha val="89998"/>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ounded Rectangle 3">
            <a:extLst>
              <a:ext uri="{FF2B5EF4-FFF2-40B4-BE49-F238E27FC236}">
                <a16:creationId xmlns:a16="http://schemas.microsoft.com/office/drawing/2014/main" id="{26C3ACE4-2E53-4E1D-84C1-8E1098C51459}"/>
              </a:ext>
            </a:extLst>
          </p:cNvPr>
          <p:cNvSpPr/>
          <p:nvPr/>
        </p:nvSpPr>
        <p:spPr bwMode="auto">
          <a:xfrm>
            <a:off x="10566710" y="1020684"/>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5" name="Picture 16">
            <a:extLst>
              <a:ext uri="{FF2B5EF4-FFF2-40B4-BE49-F238E27FC236}">
                <a16:creationId xmlns:a16="http://schemas.microsoft.com/office/drawing/2014/main" id="{D8F7455A-248C-4691-9099-9F78112D9C16}"/>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0887355" y="1179569"/>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589166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Security</a:t>
            </a:r>
          </a:p>
        </p:txBody>
      </p:sp>
      <p:sp>
        <p:nvSpPr>
          <p:cNvPr id="3" name="Content Placeholder 2"/>
          <p:cNvSpPr>
            <a:spLocks noGrp="1"/>
          </p:cNvSpPr>
          <p:nvPr>
            <p:ph idx="1"/>
          </p:nvPr>
        </p:nvSpPr>
        <p:spPr>
          <a:xfrm>
            <a:off x="334107" y="961388"/>
            <a:ext cx="10515600" cy="4351338"/>
          </a:xfrm>
        </p:spPr>
        <p:txBody>
          <a:bodyPr>
            <a:normAutofit/>
          </a:bodyPr>
          <a:lstStyle/>
          <a:p>
            <a:pPr marL="457189" indent="-457189">
              <a:buClr>
                <a:srgbClr val="FFC000"/>
              </a:buClr>
            </a:pPr>
            <a:r>
              <a:rPr lang="en-US" dirty="0">
                <a:solidFill>
                  <a:srgbClr val="494848"/>
                </a:solidFill>
              </a:rPr>
              <a:t>You can </a:t>
            </a:r>
            <a:r>
              <a:rPr lang="en-US" b="1" dirty="0">
                <a:solidFill>
                  <a:srgbClr val="494848"/>
                </a:solidFill>
              </a:rPr>
              <a:t>control access </a:t>
            </a:r>
            <a:r>
              <a:rPr lang="en-US" dirty="0">
                <a:solidFill>
                  <a:srgbClr val="494848"/>
                </a:solidFill>
              </a:rPr>
              <a:t>to buckets and objects with:</a:t>
            </a:r>
          </a:p>
          <a:p>
            <a:pPr lvl="1">
              <a:buClr>
                <a:srgbClr val="FFC000"/>
              </a:buClr>
            </a:pPr>
            <a:r>
              <a:rPr lang="en-US" dirty="0">
                <a:solidFill>
                  <a:srgbClr val="494848"/>
                </a:solidFill>
              </a:rPr>
              <a:t>Access Control Lists (ACLs)</a:t>
            </a:r>
          </a:p>
          <a:p>
            <a:pPr lvl="1">
              <a:buClr>
                <a:srgbClr val="FFC000"/>
              </a:buClr>
            </a:pPr>
            <a:r>
              <a:rPr lang="en-US" dirty="0">
                <a:solidFill>
                  <a:srgbClr val="494848"/>
                </a:solidFill>
              </a:rPr>
              <a:t>Bucket policies</a:t>
            </a:r>
          </a:p>
          <a:p>
            <a:pPr lvl="1">
              <a:buClr>
                <a:srgbClr val="FFC000"/>
              </a:buClr>
            </a:pPr>
            <a:r>
              <a:rPr lang="en-US" dirty="0">
                <a:solidFill>
                  <a:srgbClr val="494848"/>
                </a:solidFill>
              </a:rPr>
              <a:t>Identity and Access Management (IAM) policies</a:t>
            </a:r>
          </a:p>
          <a:p>
            <a:pPr marL="457189" indent="-457189">
              <a:buClr>
                <a:srgbClr val="FFC000"/>
              </a:buClr>
            </a:pPr>
            <a:r>
              <a:rPr lang="en-US" dirty="0">
                <a:solidFill>
                  <a:srgbClr val="494848"/>
                </a:solidFill>
              </a:rPr>
              <a:t>You can upload or download data to Amazon S3 via </a:t>
            </a:r>
            <a:r>
              <a:rPr lang="en-US" b="1" dirty="0">
                <a:solidFill>
                  <a:srgbClr val="494848"/>
                </a:solidFill>
              </a:rPr>
              <a:t>SSL</a:t>
            </a:r>
            <a:r>
              <a:rPr lang="en-US" dirty="0">
                <a:solidFill>
                  <a:srgbClr val="494848"/>
                </a:solidFill>
              </a:rPr>
              <a:t> encrypted endpoints. </a:t>
            </a:r>
            <a:endParaRPr lang="en-US" sz="1067" dirty="0">
              <a:solidFill>
                <a:srgbClr val="494848"/>
              </a:solidFill>
            </a:endParaRPr>
          </a:p>
          <a:p>
            <a:pPr marL="457189" indent="-457189">
              <a:buClr>
                <a:srgbClr val="FFC000"/>
              </a:buClr>
            </a:pPr>
            <a:r>
              <a:rPr lang="en-US" dirty="0">
                <a:solidFill>
                  <a:srgbClr val="494848"/>
                </a:solidFill>
              </a:rPr>
              <a:t>You can </a:t>
            </a:r>
            <a:r>
              <a:rPr lang="en-US" b="1" dirty="0">
                <a:solidFill>
                  <a:srgbClr val="494848"/>
                </a:solidFill>
              </a:rPr>
              <a:t>encrypt data </a:t>
            </a:r>
            <a:r>
              <a:rPr lang="en-US" dirty="0">
                <a:solidFill>
                  <a:srgbClr val="494848"/>
                </a:solidFill>
              </a:rPr>
              <a:t>using AWS SDKs.</a:t>
            </a:r>
          </a:p>
          <a:p>
            <a:pPr marL="457189" indent="-457189"/>
            <a:endParaRPr lang="en-US" dirty="0"/>
          </a:p>
        </p:txBody>
      </p:sp>
      <p:sp>
        <p:nvSpPr>
          <p:cNvPr id="9" name="Rounded Rectangle 3">
            <a:extLst>
              <a:ext uri="{FF2B5EF4-FFF2-40B4-BE49-F238E27FC236}">
                <a16:creationId xmlns:a16="http://schemas.microsoft.com/office/drawing/2014/main" id="{015CB405-5ED9-4AF4-9B75-C60A7577A6B7}"/>
              </a:ext>
            </a:extLst>
          </p:cNvPr>
          <p:cNvSpPr/>
          <p:nvPr/>
        </p:nvSpPr>
        <p:spPr bwMode="auto">
          <a:xfrm>
            <a:off x="10566710" y="1020684"/>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16">
            <a:extLst>
              <a:ext uri="{FF2B5EF4-FFF2-40B4-BE49-F238E27FC236}">
                <a16:creationId xmlns:a16="http://schemas.microsoft.com/office/drawing/2014/main" id="{BAA4ADDD-08D4-4F89-93A4-DF4DD27A697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7355" y="1179569"/>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646855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413" y="1063769"/>
            <a:ext cx="10515600" cy="4351338"/>
          </a:xfrm>
        </p:spPr>
        <p:txBody>
          <a:bodyPr/>
          <a:lstStyle/>
          <a:p>
            <a:r>
              <a:rPr lang="en-US" dirty="0"/>
              <a:t>Protects from accidental overwrites and deletes with no performance penalty.</a:t>
            </a:r>
          </a:p>
          <a:p>
            <a:r>
              <a:rPr lang="en-US" dirty="0"/>
              <a:t>Generates a new version with every upload.</a:t>
            </a:r>
          </a:p>
          <a:p>
            <a:r>
              <a:rPr lang="en-US" dirty="0"/>
              <a:t>Allows easily retrieval of deleted objects or roll back to previous versions.</a:t>
            </a:r>
          </a:p>
          <a:p>
            <a:r>
              <a:rPr lang="en-US" dirty="0"/>
              <a:t>Three states of an Amazon S3 bucket</a:t>
            </a:r>
          </a:p>
          <a:p>
            <a:pPr lvl="1"/>
            <a:r>
              <a:rPr lang="en-US" dirty="0"/>
              <a:t>Un-versioned (default)</a:t>
            </a:r>
          </a:p>
          <a:p>
            <a:pPr lvl="1"/>
            <a:r>
              <a:rPr lang="en-US" dirty="0"/>
              <a:t>Versioning-enabled</a:t>
            </a:r>
          </a:p>
          <a:p>
            <a:pPr lvl="1"/>
            <a:r>
              <a:rPr lang="en-US" dirty="0"/>
              <a:t>Versioning-suspended</a:t>
            </a:r>
          </a:p>
        </p:txBody>
      </p:sp>
      <p:sp>
        <p:nvSpPr>
          <p:cNvPr id="2" name="Title 1"/>
          <p:cNvSpPr>
            <a:spLocks noGrp="1"/>
          </p:cNvSpPr>
          <p:nvPr>
            <p:ph type="title"/>
          </p:nvPr>
        </p:nvSpPr>
        <p:spPr/>
        <p:txBody>
          <a:bodyPr/>
          <a:lstStyle/>
          <a:p>
            <a:r>
              <a:rPr lang="en-US" dirty="0"/>
              <a:t>Amazon S3 Versioning</a:t>
            </a:r>
          </a:p>
        </p:txBody>
      </p:sp>
      <p:grpSp>
        <p:nvGrpSpPr>
          <p:cNvPr id="21" name="Group 20"/>
          <p:cNvGrpSpPr/>
          <p:nvPr/>
        </p:nvGrpSpPr>
        <p:grpSpPr>
          <a:xfrm>
            <a:off x="8784096" y="3421049"/>
            <a:ext cx="1840753" cy="2284193"/>
            <a:chOff x="7362362" y="2595282"/>
            <a:chExt cx="1380565" cy="1713145"/>
          </a:xfrm>
        </p:grpSpPr>
        <p:sp>
          <p:nvSpPr>
            <p:cNvPr id="4" name="Can 3"/>
            <p:cNvSpPr/>
            <p:nvPr/>
          </p:nvSpPr>
          <p:spPr>
            <a:xfrm>
              <a:off x="7362362" y="2595282"/>
              <a:ext cx="1372040" cy="169419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Can 4"/>
            <p:cNvSpPr/>
            <p:nvPr/>
          </p:nvSpPr>
          <p:spPr>
            <a:xfrm>
              <a:off x="7362362" y="3698604"/>
              <a:ext cx="1380565" cy="60982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p>
          </p:txBody>
        </p:sp>
        <p:sp>
          <p:nvSpPr>
            <p:cNvPr id="7" name="Can 6"/>
            <p:cNvSpPr/>
            <p:nvPr/>
          </p:nvSpPr>
          <p:spPr>
            <a:xfrm>
              <a:off x="7362362" y="3235107"/>
              <a:ext cx="1380565" cy="609823"/>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p>
          </p:txBody>
        </p:sp>
      </p:grpSp>
      <p:sp>
        <p:nvSpPr>
          <p:cNvPr id="8" name="TextBox 7"/>
          <p:cNvSpPr txBox="1"/>
          <p:nvPr/>
        </p:nvSpPr>
        <p:spPr>
          <a:xfrm>
            <a:off x="8263007" y="5705242"/>
            <a:ext cx="2698431" cy="461665"/>
          </a:xfrm>
          <a:prstGeom prst="rect">
            <a:avLst/>
          </a:prstGeom>
          <a:noFill/>
        </p:spPr>
        <p:txBody>
          <a:bodyPr wrap="none" rtlCol="0">
            <a:spAutoFit/>
          </a:bodyPr>
          <a:lstStyle/>
          <a:p>
            <a:r>
              <a:rPr lang="en-US" sz="2400" dirty="0">
                <a:solidFill>
                  <a:srgbClr val="494848"/>
                </a:solidFill>
              </a:rPr>
              <a:t>Versioning </a:t>
            </a:r>
            <a:r>
              <a:rPr lang="en-US" sz="2400" dirty="0">
                <a:solidFill>
                  <a:srgbClr val="494848"/>
                </a:solidFill>
                <a:latin typeface="Fira Sans" panose="020B0503050000020004" pitchFamily="34" charset="0"/>
              </a:rPr>
              <a:t>Enabled</a:t>
            </a:r>
          </a:p>
        </p:txBody>
      </p:sp>
      <p:sp>
        <p:nvSpPr>
          <p:cNvPr id="12" name="TextBox 11"/>
          <p:cNvSpPr txBox="1"/>
          <p:nvPr/>
        </p:nvSpPr>
        <p:spPr>
          <a:xfrm>
            <a:off x="8907459" y="4402251"/>
            <a:ext cx="1535228" cy="666977"/>
          </a:xfrm>
          <a:prstGeom prst="rect">
            <a:avLst/>
          </a:prstGeom>
          <a:noFill/>
        </p:spPr>
        <p:txBody>
          <a:bodyPr wrap="none" rtlCol="0">
            <a:spAutoFit/>
          </a:bodyPr>
          <a:lstStyle/>
          <a:p>
            <a:r>
              <a:rPr lang="en-US" sz="1867" dirty="0">
                <a:solidFill>
                  <a:schemeClr val="bg1"/>
                </a:solidFill>
              </a:rPr>
              <a:t>Key: photo.gif</a:t>
            </a:r>
          </a:p>
          <a:p>
            <a:r>
              <a:rPr lang="en-US" sz="1867" dirty="0">
                <a:solidFill>
                  <a:schemeClr val="bg1"/>
                </a:solidFill>
              </a:rPr>
              <a:t>ID: 121212</a:t>
            </a:r>
          </a:p>
        </p:txBody>
      </p:sp>
      <p:sp>
        <p:nvSpPr>
          <p:cNvPr id="13" name="TextBox 12"/>
          <p:cNvSpPr txBox="1"/>
          <p:nvPr/>
        </p:nvSpPr>
        <p:spPr>
          <a:xfrm>
            <a:off x="8907459" y="5042291"/>
            <a:ext cx="1535228" cy="666977"/>
          </a:xfrm>
          <a:prstGeom prst="rect">
            <a:avLst/>
          </a:prstGeom>
          <a:noFill/>
        </p:spPr>
        <p:txBody>
          <a:bodyPr wrap="none" rtlCol="0">
            <a:spAutoFit/>
          </a:bodyPr>
          <a:lstStyle/>
          <a:p>
            <a:r>
              <a:rPr lang="en-US" sz="1867" dirty="0"/>
              <a:t>Key: photo.gif</a:t>
            </a:r>
          </a:p>
          <a:p>
            <a:r>
              <a:rPr lang="en-US" sz="1867" dirty="0"/>
              <a:t>ID: 111111</a:t>
            </a:r>
          </a:p>
        </p:txBody>
      </p:sp>
      <p:sp>
        <p:nvSpPr>
          <p:cNvPr id="17" name="Rounded Rectangle 3">
            <a:extLst>
              <a:ext uri="{FF2B5EF4-FFF2-40B4-BE49-F238E27FC236}">
                <a16:creationId xmlns:a16="http://schemas.microsoft.com/office/drawing/2014/main" id="{1135B220-D251-4B09-8E8D-1CE9F2BB2C90}"/>
              </a:ext>
            </a:extLst>
          </p:cNvPr>
          <p:cNvSpPr/>
          <p:nvPr/>
        </p:nvSpPr>
        <p:spPr bwMode="auto">
          <a:xfrm>
            <a:off x="10497886" y="1020684"/>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8" name="Picture 16">
            <a:extLst>
              <a:ext uri="{FF2B5EF4-FFF2-40B4-BE49-F238E27FC236}">
                <a16:creationId xmlns:a16="http://schemas.microsoft.com/office/drawing/2014/main" id="{494D16AB-5A4C-47E2-B5C1-6825F4301E7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18531" y="1179569"/>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745246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334107" y="1020684"/>
            <a:ext cx="10515600" cy="4351338"/>
          </a:xfrm>
        </p:spPr>
        <p:txBody>
          <a:bodyPr/>
          <a:lstStyle/>
          <a:p>
            <a:r>
              <a:rPr lang="en-US" dirty="0"/>
              <a:t>Lifecycle management defines how Amazon S3 manages objects during their lifetime. Some objects that you store in an Amazon S3 bucket might have a well-defined lifecycle: </a:t>
            </a:r>
          </a:p>
          <a:p>
            <a:r>
              <a:rPr lang="en-US" dirty="0"/>
              <a:t>Log files</a:t>
            </a:r>
          </a:p>
          <a:p>
            <a:r>
              <a:rPr lang="en-US" dirty="0"/>
              <a:t>Archive documents</a:t>
            </a:r>
          </a:p>
          <a:p>
            <a:r>
              <a:rPr lang="en-US" dirty="0"/>
              <a:t>Digital media archives</a:t>
            </a:r>
          </a:p>
          <a:p>
            <a:r>
              <a:rPr lang="en-US" dirty="0"/>
              <a:t>Financial and healthcare records</a:t>
            </a:r>
          </a:p>
          <a:p>
            <a:r>
              <a:rPr lang="en-US" dirty="0"/>
              <a:t>Raw genomics sequence data</a:t>
            </a:r>
          </a:p>
          <a:p>
            <a:r>
              <a:rPr lang="en-US" dirty="0"/>
              <a:t>Long-term database backups</a:t>
            </a:r>
          </a:p>
          <a:p>
            <a:r>
              <a:rPr lang="en-US" dirty="0"/>
              <a:t>Data that must be retained for regulatory compliance</a:t>
            </a:r>
          </a:p>
        </p:txBody>
      </p:sp>
      <p:sp>
        <p:nvSpPr>
          <p:cNvPr id="2" name="Title 1"/>
          <p:cNvSpPr>
            <a:spLocks noGrp="1"/>
          </p:cNvSpPr>
          <p:nvPr>
            <p:ph type="title"/>
          </p:nvPr>
        </p:nvSpPr>
        <p:spPr/>
        <p:txBody>
          <a:bodyPr/>
          <a:lstStyle/>
          <a:p>
            <a:r>
              <a:rPr lang="en-US"/>
              <a:t>Amazon S3 Object Lifecycle</a:t>
            </a:r>
            <a:endParaRPr lang="en-US" dirty="0"/>
          </a:p>
        </p:txBody>
      </p:sp>
      <p:sp>
        <p:nvSpPr>
          <p:cNvPr id="4" name="Rounded Rectangle 3"/>
          <p:cNvSpPr/>
          <p:nvPr/>
        </p:nvSpPr>
        <p:spPr bwMode="auto">
          <a:xfrm>
            <a:off x="10566710" y="1020684"/>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 name="Picture 1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7355" y="1179569"/>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71389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1020684"/>
            <a:ext cx="10515600" cy="4351338"/>
          </a:xfrm>
        </p:spPr>
        <p:txBody>
          <a:bodyPr/>
          <a:lstStyle/>
          <a:p>
            <a:r>
              <a:rPr lang="en-US" dirty="0"/>
              <a:t> Pay only for what you use</a:t>
            </a:r>
          </a:p>
          <a:p>
            <a:r>
              <a:rPr lang="en-US" dirty="0"/>
              <a:t> No minimum fee</a:t>
            </a:r>
          </a:p>
          <a:p>
            <a:r>
              <a:rPr lang="en-US" dirty="0"/>
              <a:t> Prices based on location of your Amazon S3 bucket</a:t>
            </a:r>
          </a:p>
          <a:p>
            <a:r>
              <a:rPr lang="en-US" dirty="0"/>
              <a:t> Estimate monthly bill using the AWS Simple Monthly Calculator</a:t>
            </a:r>
          </a:p>
          <a:p>
            <a:r>
              <a:rPr lang="en-US" dirty="0"/>
              <a:t> Pricing is available as:</a:t>
            </a:r>
          </a:p>
          <a:p>
            <a:pPr lvl="1"/>
            <a:r>
              <a:rPr lang="en-US" dirty="0"/>
              <a:t> Storage Pricing</a:t>
            </a:r>
          </a:p>
          <a:p>
            <a:pPr lvl="1"/>
            <a:r>
              <a:rPr lang="en-US" dirty="0"/>
              <a:t> Request Pricing</a:t>
            </a:r>
          </a:p>
          <a:p>
            <a:pPr lvl="1"/>
            <a:r>
              <a:rPr lang="en-US" dirty="0"/>
              <a:t> Data Transfer Pricing: data transferred out of Amazon S3</a:t>
            </a:r>
          </a:p>
          <a:p>
            <a:endParaRPr lang="en-US" dirty="0"/>
          </a:p>
        </p:txBody>
      </p:sp>
      <p:sp>
        <p:nvSpPr>
          <p:cNvPr id="2" name="Title 1"/>
          <p:cNvSpPr>
            <a:spLocks noGrp="1"/>
          </p:cNvSpPr>
          <p:nvPr>
            <p:ph type="title"/>
          </p:nvPr>
        </p:nvSpPr>
        <p:spPr/>
        <p:txBody>
          <a:bodyPr/>
          <a:lstStyle/>
          <a:p>
            <a:r>
              <a:rPr lang="en-US"/>
              <a:t>Amazon S3 Pricing</a:t>
            </a:r>
            <a:endParaRPr lang="en-US" dirty="0"/>
          </a:p>
        </p:txBody>
      </p:sp>
      <p:sp>
        <p:nvSpPr>
          <p:cNvPr id="10" name="Rounded Rectangle 3">
            <a:extLst>
              <a:ext uri="{FF2B5EF4-FFF2-40B4-BE49-F238E27FC236}">
                <a16:creationId xmlns:a16="http://schemas.microsoft.com/office/drawing/2014/main" id="{BE13FABD-3E51-4370-B760-28466CC265D9}"/>
              </a:ext>
            </a:extLst>
          </p:cNvPr>
          <p:cNvSpPr/>
          <p:nvPr/>
        </p:nvSpPr>
        <p:spPr bwMode="auto">
          <a:xfrm>
            <a:off x="10566710" y="1020684"/>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1" name="Picture 16">
            <a:extLst>
              <a:ext uri="{FF2B5EF4-FFF2-40B4-BE49-F238E27FC236}">
                <a16:creationId xmlns:a16="http://schemas.microsoft.com/office/drawing/2014/main" id="{B263452F-0DCE-4318-89CD-A373E8329EF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7355" y="1179569"/>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0937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ounded Rectangle 244"/>
          <p:cNvSpPr/>
          <p:nvPr>
            <p:custDataLst>
              <p:tags r:id="rId1"/>
            </p:custDataLst>
          </p:nvPr>
        </p:nvSpPr>
        <p:spPr>
          <a:xfrm>
            <a:off x="0" y="928665"/>
            <a:ext cx="12192000" cy="592933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 </a:t>
            </a:r>
          </a:p>
        </p:txBody>
      </p:sp>
      <p:grpSp>
        <p:nvGrpSpPr>
          <p:cNvPr id="307" name="Group 306"/>
          <p:cNvGrpSpPr/>
          <p:nvPr/>
        </p:nvGrpSpPr>
        <p:grpSpPr>
          <a:xfrm>
            <a:off x="124134" y="6053402"/>
            <a:ext cx="11380599" cy="704133"/>
            <a:chOff x="93100" y="4193653"/>
            <a:chExt cx="8535449" cy="528100"/>
          </a:xfrm>
          <a:solidFill>
            <a:schemeClr val="bg1"/>
          </a:solidFill>
        </p:grpSpPr>
        <p:sp>
          <p:nvSpPr>
            <p:cNvPr id="308" name="TextBox 307"/>
            <p:cNvSpPr txBox="1"/>
            <p:nvPr/>
          </p:nvSpPr>
          <p:spPr>
            <a:xfrm>
              <a:off x="93100" y="4313380"/>
              <a:ext cx="1259097" cy="253916"/>
            </a:xfrm>
            <a:prstGeom prst="rect">
              <a:avLst/>
            </a:prstGeom>
            <a:noFill/>
          </p:spPr>
          <p:txBody>
            <a:bodyPr wrap="square" rtlCol="0">
              <a:spAutoFit/>
            </a:bodyPr>
            <a:lstStyle/>
            <a:p>
              <a:pPr algn="r" defTabSz="609585" fontAlgn="base">
                <a:spcBef>
                  <a:spcPct val="0"/>
                </a:spcBef>
                <a:spcAft>
                  <a:spcPct val="0"/>
                </a:spcAft>
              </a:pPr>
              <a:r>
                <a:rPr lang="en-US" sz="1600" b="1" dirty="0">
                  <a:solidFill>
                    <a:srgbClr val="88A57F"/>
                  </a:solidFill>
                  <a:latin typeface="Arial"/>
                  <a:cs typeface="Arial"/>
                </a:rPr>
                <a:t>Infrastructure</a:t>
              </a:r>
            </a:p>
          </p:txBody>
        </p:sp>
        <p:sp>
          <p:nvSpPr>
            <p:cNvPr id="309" name="Rectangle 308"/>
            <p:cNvSpPr/>
            <p:nvPr/>
          </p:nvSpPr>
          <p:spPr>
            <a:xfrm>
              <a:off x="1404491" y="4193653"/>
              <a:ext cx="7224058" cy="528100"/>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FFFFFF"/>
                </a:solidFill>
                <a:latin typeface="Calibri"/>
              </a:endParaRPr>
            </a:p>
          </p:txBody>
        </p:sp>
        <p:grpSp>
          <p:nvGrpSpPr>
            <p:cNvPr id="310" name="Group 309"/>
            <p:cNvGrpSpPr/>
            <p:nvPr/>
          </p:nvGrpSpPr>
          <p:grpSpPr>
            <a:xfrm>
              <a:off x="1993984" y="4311714"/>
              <a:ext cx="1701831" cy="269760"/>
              <a:chOff x="1993984" y="4281830"/>
              <a:chExt cx="1701831" cy="269760"/>
            </a:xfrm>
            <a:grpFill/>
          </p:grpSpPr>
          <p:sp>
            <p:nvSpPr>
              <p:cNvPr id="352" name="TextBox 351"/>
              <p:cNvSpPr txBox="1"/>
              <p:nvPr/>
            </p:nvSpPr>
            <p:spPr>
              <a:xfrm>
                <a:off x="2784433" y="4285905"/>
                <a:ext cx="911382" cy="238575"/>
              </a:xfrm>
              <a:prstGeom prst="rect">
                <a:avLst/>
              </a:prstGeom>
              <a:grpFill/>
            </p:spPr>
            <p:txBody>
              <a:bodyPr wrap="square" rtlCol="0">
                <a:spAutoFit/>
              </a:bodyPr>
              <a:lstStyle/>
              <a:p>
                <a:pPr defTabSz="609585" fontAlgn="base">
                  <a:spcBef>
                    <a:spcPct val="0"/>
                  </a:spcBef>
                  <a:spcAft>
                    <a:spcPct val="0"/>
                  </a:spcAft>
                </a:pPr>
                <a:r>
                  <a:rPr lang="en-US" sz="1467" dirty="0">
                    <a:solidFill>
                      <a:srgbClr val="636466"/>
                    </a:solidFill>
                    <a:latin typeface="Arial"/>
                    <a:cs typeface="Arial"/>
                  </a:rPr>
                  <a:t>Regions</a:t>
                </a:r>
              </a:p>
            </p:txBody>
          </p:sp>
          <p:grpSp>
            <p:nvGrpSpPr>
              <p:cNvPr id="353" name="Group 937"/>
              <p:cNvGrpSpPr/>
              <p:nvPr/>
            </p:nvGrpSpPr>
            <p:grpSpPr>
              <a:xfrm>
                <a:off x="1993984" y="4281830"/>
                <a:ext cx="269760" cy="269760"/>
                <a:chOff x="0" y="0"/>
                <a:chExt cx="723900" cy="723900"/>
              </a:xfrm>
              <a:grpFill/>
            </p:grpSpPr>
            <p:sp>
              <p:nvSpPr>
                <p:cNvPr id="354" name="Shape 919"/>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55" name="Shape 920"/>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56" name="Shape 921"/>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57" name="Shape 922"/>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58" name="Shape 923"/>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59" name="Shape 924"/>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0" name="Shape 925"/>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1" name="Shape 926"/>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2" name="Shape 927"/>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3" name="Shape 928"/>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4" name="Shape 929"/>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5" name="Shape 930"/>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6" name="Shape 931"/>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7" name="Shape 932"/>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8" name="Shape 933"/>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69" name="Shape 934"/>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70" name="Shape 935"/>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71" name="Shape 936"/>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grpSp>
        <p:grpSp>
          <p:nvGrpSpPr>
            <p:cNvPr id="311" name="Group 310"/>
            <p:cNvGrpSpPr/>
            <p:nvPr/>
          </p:nvGrpSpPr>
          <p:grpSpPr>
            <a:xfrm>
              <a:off x="5912642" y="4311714"/>
              <a:ext cx="2184468" cy="269760"/>
              <a:chOff x="5912642" y="4281830"/>
              <a:chExt cx="2184468" cy="269760"/>
            </a:xfrm>
            <a:grpFill/>
          </p:grpSpPr>
          <p:sp>
            <p:nvSpPr>
              <p:cNvPr id="326" name="TextBox 325"/>
              <p:cNvSpPr txBox="1"/>
              <p:nvPr/>
            </p:nvSpPr>
            <p:spPr>
              <a:xfrm>
                <a:off x="6762605" y="4285904"/>
                <a:ext cx="1334505" cy="238575"/>
              </a:xfrm>
              <a:prstGeom prst="rect">
                <a:avLst/>
              </a:prstGeom>
              <a:grpFill/>
            </p:spPr>
            <p:txBody>
              <a:bodyPr wrap="square" rtlCol="0">
                <a:spAutoFit/>
              </a:bodyPr>
              <a:lstStyle/>
              <a:p>
                <a:pPr defTabSz="609585" fontAlgn="base">
                  <a:spcBef>
                    <a:spcPct val="0"/>
                  </a:spcBef>
                  <a:spcAft>
                    <a:spcPct val="0"/>
                  </a:spcAft>
                </a:pPr>
                <a:r>
                  <a:rPr lang="en-US" sz="1467" dirty="0">
                    <a:solidFill>
                      <a:srgbClr val="636466"/>
                    </a:solidFill>
                    <a:latin typeface="Arial"/>
                    <a:cs typeface="Arial"/>
                  </a:rPr>
                  <a:t>Edge Locations</a:t>
                </a:r>
              </a:p>
            </p:txBody>
          </p:sp>
          <p:grpSp>
            <p:nvGrpSpPr>
              <p:cNvPr id="327" name="Group 1239"/>
              <p:cNvGrpSpPr/>
              <p:nvPr/>
            </p:nvGrpSpPr>
            <p:grpSpPr>
              <a:xfrm>
                <a:off x="5912642" y="4281830"/>
                <a:ext cx="269760" cy="269760"/>
                <a:chOff x="0" y="0"/>
                <a:chExt cx="723901" cy="723901"/>
              </a:xfrm>
              <a:grpFill/>
            </p:grpSpPr>
            <p:sp>
              <p:nvSpPr>
                <p:cNvPr id="328"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29"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0"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1"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2"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3"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4"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5"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6"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7"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8"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39"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0"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1"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2"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3"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4"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5"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6"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7"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8"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49"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grpSp>
        <p:grpSp>
          <p:nvGrpSpPr>
            <p:cNvPr id="312" name="Group 311"/>
            <p:cNvGrpSpPr/>
            <p:nvPr/>
          </p:nvGrpSpPr>
          <p:grpSpPr>
            <a:xfrm>
              <a:off x="3796057" y="4311714"/>
              <a:ext cx="2102574" cy="269760"/>
              <a:chOff x="3796057" y="4281830"/>
              <a:chExt cx="2102574" cy="269760"/>
            </a:xfrm>
            <a:grpFill/>
          </p:grpSpPr>
          <p:sp>
            <p:nvSpPr>
              <p:cNvPr id="313" name="TextBox 312"/>
              <p:cNvSpPr txBox="1"/>
              <p:nvPr/>
            </p:nvSpPr>
            <p:spPr>
              <a:xfrm>
                <a:off x="4513811" y="4285905"/>
                <a:ext cx="1384820" cy="238575"/>
              </a:xfrm>
              <a:prstGeom prst="rect">
                <a:avLst/>
              </a:prstGeom>
              <a:grpFill/>
            </p:spPr>
            <p:txBody>
              <a:bodyPr wrap="square" rtlCol="0">
                <a:spAutoFit/>
              </a:bodyPr>
              <a:lstStyle/>
              <a:p>
                <a:pPr defTabSz="609585" fontAlgn="base">
                  <a:spcBef>
                    <a:spcPct val="0"/>
                  </a:spcBef>
                  <a:spcAft>
                    <a:spcPct val="0"/>
                  </a:spcAft>
                </a:pPr>
                <a:r>
                  <a:rPr lang="en-US" sz="1467" dirty="0">
                    <a:solidFill>
                      <a:srgbClr val="636466"/>
                    </a:solidFill>
                    <a:latin typeface="Arial"/>
                    <a:cs typeface="Arial"/>
                  </a:rPr>
                  <a:t>Availability Zones</a:t>
                </a:r>
              </a:p>
            </p:txBody>
          </p:sp>
          <p:grpSp>
            <p:nvGrpSpPr>
              <p:cNvPr id="314" name="Group 1251"/>
              <p:cNvGrpSpPr/>
              <p:nvPr/>
            </p:nvGrpSpPr>
            <p:grpSpPr>
              <a:xfrm>
                <a:off x="3796057" y="4281830"/>
                <a:ext cx="269760" cy="269760"/>
                <a:chOff x="0" y="0"/>
                <a:chExt cx="723900" cy="723900"/>
              </a:xfrm>
              <a:grpFill/>
            </p:grpSpPr>
            <p:sp>
              <p:nvSpPr>
                <p:cNvPr id="315" name="Shape 1240"/>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10760" y="21600"/>
                        <a:pt x="10760" y="21600"/>
                        <a:pt x="10760" y="21600"/>
                      </a:cubicBezTo>
                      <a:cubicBezTo>
                        <a:pt x="20048" y="21600"/>
                        <a:pt x="20048" y="21600"/>
                        <a:pt x="20048" y="21600"/>
                      </a:cubicBezTo>
                      <a:cubicBezTo>
                        <a:pt x="20904" y="21600"/>
                        <a:pt x="21600" y="20904"/>
                        <a:pt x="21600" y="20048"/>
                      </a:cubicBezTo>
                      <a:cubicBezTo>
                        <a:pt x="21600" y="19271"/>
                        <a:pt x="21600" y="19271"/>
                        <a:pt x="21600" y="19271"/>
                      </a:cubicBezTo>
                      <a:cubicBezTo>
                        <a:pt x="21600" y="18790"/>
                        <a:pt x="21600" y="18790"/>
                        <a:pt x="21600" y="18790"/>
                      </a:cubicBezTo>
                      <a:cubicBezTo>
                        <a:pt x="21600" y="18683"/>
                        <a:pt x="21600" y="18683"/>
                        <a:pt x="21600" y="18683"/>
                      </a:cubicBezTo>
                      <a:cubicBezTo>
                        <a:pt x="21600" y="10760"/>
                        <a:pt x="21600" y="10760"/>
                        <a:pt x="21600" y="10760"/>
                      </a:cubicBezTo>
                      <a:cubicBezTo>
                        <a:pt x="21600" y="9877"/>
                        <a:pt x="21600" y="9877"/>
                        <a:pt x="21600" y="9877"/>
                      </a:cubicBezTo>
                      <a:cubicBezTo>
                        <a:pt x="21600" y="9850"/>
                        <a:pt x="21600" y="9850"/>
                        <a:pt x="21600" y="9850"/>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256" y="15685"/>
                        <a:pt x="4256" y="15685"/>
                        <a:pt x="4256" y="15685"/>
                      </a:cubicBezTo>
                      <a:cubicBezTo>
                        <a:pt x="4336" y="15765"/>
                        <a:pt x="4336" y="15765"/>
                        <a:pt x="4336" y="1576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16" name="Shape 1241"/>
                <p:cNvSpPr/>
                <p:nvPr/>
              </p:nvSpPr>
              <p:spPr>
                <a:xfrm>
                  <a:off x="92622" y="147285"/>
                  <a:ext cx="539795" cy="41073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513" y="21600"/>
                        <a:pt x="10190" y="21553"/>
                        <a:pt x="9939" y="21553"/>
                      </a:cubicBezTo>
                      <a:cubicBezTo>
                        <a:pt x="9688" y="21553"/>
                        <a:pt x="9508" y="21270"/>
                        <a:pt x="9508" y="20940"/>
                      </a:cubicBezTo>
                      <a:cubicBezTo>
                        <a:pt x="9544" y="20657"/>
                        <a:pt x="9724" y="20421"/>
                        <a:pt x="9975" y="20421"/>
                      </a:cubicBezTo>
                      <a:cubicBezTo>
                        <a:pt x="10513" y="20468"/>
                        <a:pt x="11051" y="20468"/>
                        <a:pt x="11589" y="20421"/>
                      </a:cubicBezTo>
                      <a:cubicBezTo>
                        <a:pt x="11841" y="20421"/>
                        <a:pt x="12056" y="20657"/>
                        <a:pt x="12056" y="20940"/>
                      </a:cubicBezTo>
                      <a:cubicBezTo>
                        <a:pt x="12092" y="21270"/>
                        <a:pt x="11912" y="21506"/>
                        <a:pt x="11661" y="21553"/>
                      </a:cubicBezTo>
                      <a:cubicBezTo>
                        <a:pt x="11374" y="21553"/>
                        <a:pt x="11087" y="21600"/>
                        <a:pt x="10800" y="21600"/>
                      </a:cubicBezTo>
                      <a:close/>
                      <a:moveTo>
                        <a:pt x="8288" y="21270"/>
                      </a:moveTo>
                      <a:cubicBezTo>
                        <a:pt x="8252" y="21270"/>
                        <a:pt x="8217" y="21270"/>
                        <a:pt x="8181" y="21270"/>
                      </a:cubicBezTo>
                      <a:cubicBezTo>
                        <a:pt x="7607" y="21128"/>
                        <a:pt x="7068" y="20940"/>
                        <a:pt x="6494" y="20704"/>
                      </a:cubicBezTo>
                      <a:cubicBezTo>
                        <a:pt x="6279" y="20610"/>
                        <a:pt x="6171" y="20279"/>
                        <a:pt x="6243" y="19997"/>
                      </a:cubicBezTo>
                      <a:cubicBezTo>
                        <a:pt x="6315" y="19714"/>
                        <a:pt x="6566" y="19525"/>
                        <a:pt x="6781" y="19619"/>
                      </a:cubicBezTo>
                      <a:cubicBezTo>
                        <a:pt x="7284" y="19855"/>
                        <a:pt x="7822" y="20044"/>
                        <a:pt x="8360" y="20138"/>
                      </a:cubicBezTo>
                      <a:cubicBezTo>
                        <a:pt x="8575" y="20232"/>
                        <a:pt x="8755" y="20515"/>
                        <a:pt x="8683" y="20798"/>
                      </a:cubicBezTo>
                      <a:cubicBezTo>
                        <a:pt x="8647" y="21081"/>
                        <a:pt x="8468" y="21270"/>
                        <a:pt x="8288" y="21270"/>
                      </a:cubicBezTo>
                      <a:close/>
                      <a:moveTo>
                        <a:pt x="13312" y="21270"/>
                      </a:moveTo>
                      <a:cubicBezTo>
                        <a:pt x="13096" y="21270"/>
                        <a:pt x="12917" y="21081"/>
                        <a:pt x="12881" y="20798"/>
                      </a:cubicBezTo>
                      <a:cubicBezTo>
                        <a:pt x="12845" y="20515"/>
                        <a:pt x="12989" y="20232"/>
                        <a:pt x="13240" y="20138"/>
                      </a:cubicBezTo>
                      <a:cubicBezTo>
                        <a:pt x="13778" y="20044"/>
                        <a:pt x="14280" y="19855"/>
                        <a:pt x="14819" y="19619"/>
                      </a:cubicBezTo>
                      <a:cubicBezTo>
                        <a:pt x="15034" y="19525"/>
                        <a:pt x="15285" y="19666"/>
                        <a:pt x="15357" y="19997"/>
                      </a:cubicBezTo>
                      <a:cubicBezTo>
                        <a:pt x="15429" y="20279"/>
                        <a:pt x="15285" y="20610"/>
                        <a:pt x="15070" y="20704"/>
                      </a:cubicBezTo>
                      <a:cubicBezTo>
                        <a:pt x="14532" y="20940"/>
                        <a:pt x="13957" y="21128"/>
                        <a:pt x="13383" y="21270"/>
                      </a:cubicBezTo>
                      <a:cubicBezTo>
                        <a:pt x="13348" y="21270"/>
                        <a:pt x="13348" y="21270"/>
                        <a:pt x="13312" y="21270"/>
                      </a:cubicBezTo>
                      <a:close/>
                      <a:moveTo>
                        <a:pt x="5095" y="19902"/>
                      </a:moveTo>
                      <a:cubicBezTo>
                        <a:pt x="5023" y="19902"/>
                        <a:pt x="4951" y="19902"/>
                        <a:pt x="4880" y="19855"/>
                      </a:cubicBezTo>
                      <a:cubicBezTo>
                        <a:pt x="4342" y="19478"/>
                        <a:pt x="3839" y="19100"/>
                        <a:pt x="3373" y="18676"/>
                      </a:cubicBezTo>
                      <a:cubicBezTo>
                        <a:pt x="3193" y="18487"/>
                        <a:pt x="3157" y="18110"/>
                        <a:pt x="3301" y="17874"/>
                      </a:cubicBezTo>
                      <a:cubicBezTo>
                        <a:pt x="3409" y="17638"/>
                        <a:pt x="3696" y="17544"/>
                        <a:pt x="3875" y="17733"/>
                      </a:cubicBezTo>
                      <a:cubicBezTo>
                        <a:pt x="4306" y="18157"/>
                        <a:pt x="4772" y="18487"/>
                        <a:pt x="5274" y="18817"/>
                      </a:cubicBezTo>
                      <a:cubicBezTo>
                        <a:pt x="5490" y="18959"/>
                        <a:pt x="5561" y="19289"/>
                        <a:pt x="5454" y="19572"/>
                      </a:cubicBezTo>
                      <a:cubicBezTo>
                        <a:pt x="5382" y="19761"/>
                        <a:pt x="5239" y="19902"/>
                        <a:pt x="5095" y="19902"/>
                      </a:cubicBezTo>
                      <a:close/>
                      <a:moveTo>
                        <a:pt x="16505" y="19902"/>
                      </a:moveTo>
                      <a:cubicBezTo>
                        <a:pt x="16326" y="19902"/>
                        <a:pt x="16182" y="19761"/>
                        <a:pt x="16110" y="19572"/>
                      </a:cubicBezTo>
                      <a:cubicBezTo>
                        <a:pt x="16003" y="19289"/>
                        <a:pt x="16074" y="18959"/>
                        <a:pt x="16290" y="18817"/>
                      </a:cubicBezTo>
                      <a:cubicBezTo>
                        <a:pt x="16792" y="18487"/>
                        <a:pt x="17258" y="18110"/>
                        <a:pt x="17689" y="17733"/>
                      </a:cubicBezTo>
                      <a:cubicBezTo>
                        <a:pt x="17868" y="17544"/>
                        <a:pt x="18155" y="17591"/>
                        <a:pt x="18299" y="17874"/>
                      </a:cubicBezTo>
                      <a:cubicBezTo>
                        <a:pt x="18443" y="18110"/>
                        <a:pt x="18371" y="18487"/>
                        <a:pt x="18191" y="18629"/>
                      </a:cubicBezTo>
                      <a:cubicBezTo>
                        <a:pt x="17725" y="19100"/>
                        <a:pt x="17223" y="19478"/>
                        <a:pt x="16684" y="19855"/>
                      </a:cubicBezTo>
                      <a:cubicBezTo>
                        <a:pt x="16613" y="19855"/>
                        <a:pt x="16577" y="19902"/>
                        <a:pt x="16505" y="19902"/>
                      </a:cubicBezTo>
                      <a:close/>
                      <a:moveTo>
                        <a:pt x="2368" y="17308"/>
                      </a:moveTo>
                      <a:cubicBezTo>
                        <a:pt x="2260" y="17308"/>
                        <a:pt x="2153" y="17261"/>
                        <a:pt x="2045" y="17167"/>
                      </a:cubicBezTo>
                      <a:cubicBezTo>
                        <a:pt x="1615" y="16554"/>
                        <a:pt x="1256" y="15941"/>
                        <a:pt x="969" y="15280"/>
                      </a:cubicBezTo>
                      <a:cubicBezTo>
                        <a:pt x="825" y="15045"/>
                        <a:pt x="897" y="14667"/>
                        <a:pt x="1112" y="14526"/>
                      </a:cubicBezTo>
                      <a:cubicBezTo>
                        <a:pt x="1328" y="14337"/>
                        <a:pt x="1579" y="14431"/>
                        <a:pt x="1686" y="14714"/>
                      </a:cubicBezTo>
                      <a:cubicBezTo>
                        <a:pt x="1973" y="15280"/>
                        <a:pt x="2296" y="15846"/>
                        <a:pt x="2655" y="16365"/>
                      </a:cubicBezTo>
                      <a:cubicBezTo>
                        <a:pt x="2835" y="16601"/>
                        <a:pt x="2835" y="16931"/>
                        <a:pt x="2655" y="17167"/>
                      </a:cubicBezTo>
                      <a:cubicBezTo>
                        <a:pt x="2583" y="17261"/>
                        <a:pt x="2476" y="17308"/>
                        <a:pt x="2368" y="17308"/>
                      </a:cubicBezTo>
                      <a:close/>
                      <a:moveTo>
                        <a:pt x="19232" y="17308"/>
                      </a:moveTo>
                      <a:cubicBezTo>
                        <a:pt x="19124" y="17308"/>
                        <a:pt x="19017" y="17261"/>
                        <a:pt x="18909" y="17167"/>
                      </a:cubicBezTo>
                      <a:cubicBezTo>
                        <a:pt x="18730" y="16931"/>
                        <a:pt x="18730" y="16554"/>
                        <a:pt x="18909" y="16365"/>
                      </a:cubicBezTo>
                      <a:cubicBezTo>
                        <a:pt x="19268" y="15846"/>
                        <a:pt x="19591" y="15280"/>
                        <a:pt x="19878" y="14714"/>
                      </a:cubicBezTo>
                      <a:cubicBezTo>
                        <a:pt x="19985" y="14431"/>
                        <a:pt x="20272" y="14337"/>
                        <a:pt x="20452" y="14526"/>
                      </a:cubicBezTo>
                      <a:cubicBezTo>
                        <a:pt x="20667" y="14667"/>
                        <a:pt x="20739" y="14997"/>
                        <a:pt x="20595" y="15280"/>
                      </a:cubicBezTo>
                      <a:cubicBezTo>
                        <a:pt x="20308" y="15941"/>
                        <a:pt x="19950" y="16554"/>
                        <a:pt x="19519" y="17120"/>
                      </a:cubicBezTo>
                      <a:cubicBezTo>
                        <a:pt x="19447" y="17261"/>
                        <a:pt x="19340" y="17308"/>
                        <a:pt x="19232" y="17308"/>
                      </a:cubicBezTo>
                      <a:close/>
                      <a:moveTo>
                        <a:pt x="646" y="13535"/>
                      </a:moveTo>
                      <a:cubicBezTo>
                        <a:pt x="466" y="13535"/>
                        <a:pt x="287" y="13394"/>
                        <a:pt x="251" y="13158"/>
                      </a:cubicBezTo>
                      <a:cubicBezTo>
                        <a:pt x="72" y="12403"/>
                        <a:pt x="0" y="11602"/>
                        <a:pt x="0" y="10800"/>
                      </a:cubicBezTo>
                      <a:cubicBezTo>
                        <a:pt x="0" y="10470"/>
                        <a:pt x="179" y="10234"/>
                        <a:pt x="395" y="10234"/>
                      </a:cubicBezTo>
                      <a:cubicBezTo>
                        <a:pt x="395" y="10234"/>
                        <a:pt x="431" y="10234"/>
                        <a:pt x="431" y="10234"/>
                      </a:cubicBezTo>
                      <a:cubicBezTo>
                        <a:pt x="646" y="10234"/>
                        <a:pt x="861" y="10470"/>
                        <a:pt x="861" y="10800"/>
                      </a:cubicBezTo>
                      <a:cubicBezTo>
                        <a:pt x="861" y="11460"/>
                        <a:pt x="933" y="12168"/>
                        <a:pt x="1076" y="12828"/>
                      </a:cubicBezTo>
                      <a:cubicBezTo>
                        <a:pt x="1148" y="13111"/>
                        <a:pt x="1005" y="13441"/>
                        <a:pt x="789" y="13535"/>
                      </a:cubicBezTo>
                      <a:cubicBezTo>
                        <a:pt x="718" y="13535"/>
                        <a:pt x="682" y="13535"/>
                        <a:pt x="646" y="13535"/>
                      </a:cubicBezTo>
                      <a:close/>
                      <a:moveTo>
                        <a:pt x="20918" y="13535"/>
                      </a:moveTo>
                      <a:cubicBezTo>
                        <a:pt x="20882" y="13535"/>
                        <a:pt x="20847" y="13535"/>
                        <a:pt x="20811" y="13488"/>
                      </a:cubicBezTo>
                      <a:cubicBezTo>
                        <a:pt x="20559" y="13441"/>
                        <a:pt x="20452" y="13111"/>
                        <a:pt x="20488" y="12828"/>
                      </a:cubicBezTo>
                      <a:cubicBezTo>
                        <a:pt x="20631" y="12168"/>
                        <a:pt x="20739" y="11460"/>
                        <a:pt x="20739" y="10800"/>
                      </a:cubicBezTo>
                      <a:cubicBezTo>
                        <a:pt x="20739" y="10753"/>
                        <a:pt x="20739" y="10753"/>
                        <a:pt x="20739" y="10753"/>
                      </a:cubicBezTo>
                      <a:cubicBezTo>
                        <a:pt x="20739" y="10423"/>
                        <a:pt x="20918" y="10187"/>
                        <a:pt x="21169" y="10187"/>
                      </a:cubicBezTo>
                      <a:cubicBezTo>
                        <a:pt x="21385" y="10187"/>
                        <a:pt x="21600" y="10423"/>
                        <a:pt x="21600" y="10753"/>
                      </a:cubicBezTo>
                      <a:cubicBezTo>
                        <a:pt x="21600" y="10753"/>
                        <a:pt x="21600" y="10753"/>
                        <a:pt x="21600" y="10753"/>
                      </a:cubicBezTo>
                      <a:cubicBezTo>
                        <a:pt x="21600" y="11555"/>
                        <a:pt x="21492" y="12356"/>
                        <a:pt x="21313" y="13111"/>
                      </a:cubicBezTo>
                      <a:cubicBezTo>
                        <a:pt x="21277" y="13394"/>
                        <a:pt x="21098" y="13535"/>
                        <a:pt x="20918" y="13535"/>
                      </a:cubicBezTo>
                      <a:close/>
                      <a:moveTo>
                        <a:pt x="646" y="9197"/>
                      </a:moveTo>
                      <a:cubicBezTo>
                        <a:pt x="610" y="9197"/>
                        <a:pt x="574" y="9197"/>
                        <a:pt x="538" y="9149"/>
                      </a:cubicBezTo>
                      <a:cubicBezTo>
                        <a:pt x="287" y="9055"/>
                        <a:pt x="179" y="8772"/>
                        <a:pt x="215" y="8442"/>
                      </a:cubicBezTo>
                      <a:cubicBezTo>
                        <a:pt x="395" y="7734"/>
                        <a:pt x="646" y="6980"/>
                        <a:pt x="933" y="6320"/>
                      </a:cubicBezTo>
                      <a:cubicBezTo>
                        <a:pt x="1076" y="6037"/>
                        <a:pt x="1328" y="5942"/>
                        <a:pt x="1543" y="6131"/>
                      </a:cubicBezTo>
                      <a:cubicBezTo>
                        <a:pt x="1758" y="6272"/>
                        <a:pt x="1794" y="6603"/>
                        <a:pt x="1686" y="6886"/>
                      </a:cubicBezTo>
                      <a:cubicBezTo>
                        <a:pt x="1399" y="7499"/>
                        <a:pt x="1184" y="8112"/>
                        <a:pt x="1076" y="8772"/>
                      </a:cubicBezTo>
                      <a:cubicBezTo>
                        <a:pt x="1005" y="9008"/>
                        <a:pt x="825" y="9197"/>
                        <a:pt x="646" y="9197"/>
                      </a:cubicBezTo>
                      <a:close/>
                      <a:moveTo>
                        <a:pt x="20918" y="9149"/>
                      </a:moveTo>
                      <a:cubicBezTo>
                        <a:pt x="20739" y="9149"/>
                        <a:pt x="20559" y="8961"/>
                        <a:pt x="20488" y="8725"/>
                      </a:cubicBezTo>
                      <a:cubicBezTo>
                        <a:pt x="20344" y="8065"/>
                        <a:pt x="20129" y="7452"/>
                        <a:pt x="19842" y="6838"/>
                      </a:cubicBezTo>
                      <a:cubicBezTo>
                        <a:pt x="19734" y="6555"/>
                        <a:pt x="19806" y="6225"/>
                        <a:pt x="19985" y="6084"/>
                      </a:cubicBezTo>
                      <a:cubicBezTo>
                        <a:pt x="20201" y="5895"/>
                        <a:pt x="20452" y="5990"/>
                        <a:pt x="20595" y="6272"/>
                      </a:cubicBezTo>
                      <a:cubicBezTo>
                        <a:pt x="20918" y="6933"/>
                        <a:pt x="21169" y="7640"/>
                        <a:pt x="21313" y="8395"/>
                      </a:cubicBezTo>
                      <a:cubicBezTo>
                        <a:pt x="21385" y="8725"/>
                        <a:pt x="21241" y="9008"/>
                        <a:pt x="21026" y="9102"/>
                      </a:cubicBezTo>
                      <a:cubicBezTo>
                        <a:pt x="20990" y="9102"/>
                        <a:pt x="20954" y="9149"/>
                        <a:pt x="20918" y="9149"/>
                      </a:cubicBezTo>
                      <a:close/>
                      <a:moveTo>
                        <a:pt x="2332" y="5424"/>
                      </a:moveTo>
                      <a:cubicBezTo>
                        <a:pt x="2225" y="5424"/>
                        <a:pt x="2117" y="5329"/>
                        <a:pt x="2045" y="5235"/>
                      </a:cubicBezTo>
                      <a:cubicBezTo>
                        <a:pt x="1866" y="5046"/>
                        <a:pt x="1866" y="4669"/>
                        <a:pt x="2045" y="4433"/>
                      </a:cubicBezTo>
                      <a:cubicBezTo>
                        <a:pt x="2440" y="3914"/>
                        <a:pt x="2870" y="3396"/>
                        <a:pt x="3373" y="2924"/>
                      </a:cubicBezTo>
                      <a:cubicBezTo>
                        <a:pt x="3552" y="2735"/>
                        <a:pt x="3839" y="2783"/>
                        <a:pt x="3947" y="3066"/>
                      </a:cubicBezTo>
                      <a:cubicBezTo>
                        <a:pt x="4090" y="3301"/>
                        <a:pt x="4054" y="3679"/>
                        <a:pt x="3875" y="3867"/>
                      </a:cubicBezTo>
                      <a:cubicBezTo>
                        <a:pt x="3409" y="4292"/>
                        <a:pt x="3014" y="4716"/>
                        <a:pt x="2655" y="5235"/>
                      </a:cubicBezTo>
                      <a:cubicBezTo>
                        <a:pt x="2583" y="5329"/>
                        <a:pt x="2440" y="5424"/>
                        <a:pt x="2332" y="5424"/>
                      </a:cubicBezTo>
                      <a:close/>
                      <a:moveTo>
                        <a:pt x="19196" y="5376"/>
                      </a:moveTo>
                      <a:cubicBezTo>
                        <a:pt x="19088" y="5376"/>
                        <a:pt x="18981" y="5282"/>
                        <a:pt x="18873" y="5188"/>
                      </a:cubicBezTo>
                      <a:cubicBezTo>
                        <a:pt x="18514" y="4716"/>
                        <a:pt x="18120" y="4245"/>
                        <a:pt x="17653" y="3820"/>
                      </a:cubicBezTo>
                      <a:cubicBezTo>
                        <a:pt x="17474" y="3631"/>
                        <a:pt x="17438" y="3301"/>
                        <a:pt x="17581" y="3018"/>
                      </a:cubicBezTo>
                      <a:cubicBezTo>
                        <a:pt x="17689" y="2783"/>
                        <a:pt x="17976" y="2735"/>
                        <a:pt x="18155" y="2877"/>
                      </a:cubicBezTo>
                      <a:cubicBezTo>
                        <a:pt x="18658" y="3348"/>
                        <a:pt x="19124" y="3867"/>
                        <a:pt x="19519" y="4386"/>
                      </a:cubicBezTo>
                      <a:cubicBezTo>
                        <a:pt x="19662" y="4622"/>
                        <a:pt x="19662" y="4999"/>
                        <a:pt x="19483" y="5188"/>
                      </a:cubicBezTo>
                      <a:cubicBezTo>
                        <a:pt x="19411" y="5329"/>
                        <a:pt x="19304" y="5376"/>
                        <a:pt x="19196" y="5376"/>
                      </a:cubicBezTo>
                      <a:close/>
                      <a:moveTo>
                        <a:pt x="5059" y="2830"/>
                      </a:moveTo>
                      <a:cubicBezTo>
                        <a:pt x="4916" y="2830"/>
                        <a:pt x="4736" y="2688"/>
                        <a:pt x="4664" y="2500"/>
                      </a:cubicBezTo>
                      <a:cubicBezTo>
                        <a:pt x="4557" y="2217"/>
                        <a:pt x="4664" y="1886"/>
                        <a:pt x="4880" y="1745"/>
                      </a:cubicBezTo>
                      <a:cubicBezTo>
                        <a:pt x="5382" y="1415"/>
                        <a:pt x="5920" y="1132"/>
                        <a:pt x="6494" y="849"/>
                      </a:cubicBezTo>
                      <a:cubicBezTo>
                        <a:pt x="6710" y="755"/>
                        <a:pt x="6961" y="943"/>
                        <a:pt x="7033" y="1226"/>
                      </a:cubicBezTo>
                      <a:cubicBezTo>
                        <a:pt x="7104" y="1509"/>
                        <a:pt x="6961" y="1839"/>
                        <a:pt x="6746" y="1934"/>
                      </a:cubicBezTo>
                      <a:cubicBezTo>
                        <a:pt x="6243" y="2169"/>
                        <a:pt x="5741" y="2452"/>
                        <a:pt x="5239" y="2735"/>
                      </a:cubicBezTo>
                      <a:cubicBezTo>
                        <a:pt x="5203" y="2783"/>
                        <a:pt x="5131" y="2830"/>
                        <a:pt x="5059" y="2830"/>
                      </a:cubicBezTo>
                      <a:close/>
                      <a:moveTo>
                        <a:pt x="16469" y="2783"/>
                      </a:moveTo>
                      <a:cubicBezTo>
                        <a:pt x="16397" y="2783"/>
                        <a:pt x="16326" y="2783"/>
                        <a:pt x="16290" y="2735"/>
                      </a:cubicBezTo>
                      <a:cubicBezTo>
                        <a:pt x="15787" y="2405"/>
                        <a:pt x="15285" y="2169"/>
                        <a:pt x="14783" y="1934"/>
                      </a:cubicBezTo>
                      <a:cubicBezTo>
                        <a:pt x="14532" y="1839"/>
                        <a:pt x="14424" y="1509"/>
                        <a:pt x="14496" y="1226"/>
                      </a:cubicBezTo>
                      <a:cubicBezTo>
                        <a:pt x="14567" y="896"/>
                        <a:pt x="14819" y="755"/>
                        <a:pt x="15034" y="849"/>
                      </a:cubicBezTo>
                      <a:cubicBezTo>
                        <a:pt x="15608" y="1085"/>
                        <a:pt x="16146" y="1368"/>
                        <a:pt x="16649" y="1698"/>
                      </a:cubicBezTo>
                      <a:cubicBezTo>
                        <a:pt x="16864" y="1839"/>
                        <a:pt x="16971" y="2217"/>
                        <a:pt x="16864" y="2452"/>
                      </a:cubicBezTo>
                      <a:cubicBezTo>
                        <a:pt x="16792" y="2688"/>
                        <a:pt x="16613" y="2783"/>
                        <a:pt x="16469" y="2783"/>
                      </a:cubicBezTo>
                      <a:close/>
                      <a:moveTo>
                        <a:pt x="8252" y="1415"/>
                      </a:moveTo>
                      <a:cubicBezTo>
                        <a:pt x="8037" y="1415"/>
                        <a:pt x="7858" y="1226"/>
                        <a:pt x="7822" y="943"/>
                      </a:cubicBezTo>
                      <a:cubicBezTo>
                        <a:pt x="7786" y="660"/>
                        <a:pt x="7930" y="377"/>
                        <a:pt x="8181" y="283"/>
                      </a:cubicBezTo>
                      <a:cubicBezTo>
                        <a:pt x="8719" y="141"/>
                        <a:pt x="9293" y="47"/>
                        <a:pt x="9903" y="0"/>
                      </a:cubicBezTo>
                      <a:cubicBezTo>
                        <a:pt x="10118" y="0"/>
                        <a:pt x="10334" y="236"/>
                        <a:pt x="10334" y="566"/>
                      </a:cubicBezTo>
                      <a:cubicBezTo>
                        <a:pt x="10369" y="849"/>
                        <a:pt x="10190" y="1132"/>
                        <a:pt x="9939" y="1132"/>
                      </a:cubicBezTo>
                      <a:cubicBezTo>
                        <a:pt x="9401" y="1179"/>
                        <a:pt x="8862" y="1273"/>
                        <a:pt x="8324" y="1415"/>
                      </a:cubicBezTo>
                      <a:cubicBezTo>
                        <a:pt x="8288" y="1415"/>
                        <a:pt x="8288" y="1415"/>
                        <a:pt x="8252" y="1415"/>
                      </a:cubicBezTo>
                      <a:close/>
                      <a:moveTo>
                        <a:pt x="13276" y="1415"/>
                      </a:moveTo>
                      <a:cubicBezTo>
                        <a:pt x="13240" y="1415"/>
                        <a:pt x="13240" y="1415"/>
                        <a:pt x="13204" y="1415"/>
                      </a:cubicBezTo>
                      <a:cubicBezTo>
                        <a:pt x="12666" y="1273"/>
                        <a:pt x="12128" y="1179"/>
                        <a:pt x="11589" y="1132"/>
                      </a:cubicBezTo>
                      <a:cubicBezTo>
                        <a:pt x="11338" y="1132"/>
                        <a:pt x="11159" y="849"/>
                        <a:pt x="11159" y="566"/>
                      </a:cubicBezTo>
                      <a:cubicBezTo>
                        <a:pt x="11195" y="236"/>
                        <a:pt x="11410" y="0"/>
                        <a:pt x="11625" y="0"/>
                      </a:cubicBezTo>
                      <a:cubicBezTo>
                        <a:pt x="12199" y="47"/>
                        <a:pt x="12773" y="141"/>
                        <a:pt x="13348" y="283"/>
                      </a:cubicBezTo>
                      <a:cubicBezTo>
                        <a:pt x="13599" y="330"/>
                        <a:pt x="13742" y="660"/>
                        <a:pt x="13706" y="943"/>
                      </a:cubicBezTo>
                      <a:cubicBezTo>
                        <a:pt x="13670" y="1226"/>
                        <a:pt x="13491" y="1415"/>
                        <a:pt x="13276" y="141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17" name="Shape 1242"/>
                <p:cNvSpPr/>
                <p:nvPr/>
              </p:nvSpPr>
              <p:spPr>
                <a:xfrm>
                  <a:off x="65671" y="111223"/>
                  <a:ext cx="204226" cy="204606"/>
                </a:xfrm>
                <a:custGeom>
                  <a:avLst/>
                  <a:gdLst/>
                  <a:ahLst/>
                  <a:cxnLst>
                    <a:cxn ang="0">
                      <a:pos x="wd2" y="hd2"/>
                    </a:cxn>
                    <a:cxn ang="5400000">
                      <a:pos x="wd2" y="hd2"/>
                    </a:cxn>
                    <a:cxn ang="10800000">
                      <a:pos x="wd2" y="hd2"/>
                    </a:cxn>
                    <a:cxn ang="16200000">
                      <a:pos x="wd2" y="hd2"/>
                    </a:cxn>
                  </a:cxnLst>
                  <a:rect l="0" t="0" r="r" b="b"/>
                  <a:pathLst>
                    <a:path w="21600" h="21600" extrusionOk="0">
                      <a:moveTo>
                        <a:pt x="1705" y="21600"/>
                      </a:moveTo>
                      <a:cubicBezTo>
                        <a:pt x="758" y="21600"/>
                        <a:pt x="0" y="20842"/>
                        <a:pt x="0" y="19895"/>
                      </a:cubicBezTo>
                      <a:cubicBezTo>
                        <a:pt x="0" y="1705"/>
                        <a:pt x="0" y="1705"/>
                        <a:pt x="0" y="1705"/>
                      </a:cubicBezTo>
                      <a:cubicBezTo>
                        <a:pt x="0" y="758"/>
                        <a:pt x="758" y="0"/>
                        <a:pt x="1705" y="0"/>
                      </a:cubicBezTo>
                      <a:cubicBezTo>
                        <a:pt x="19895" y="0"/>
                        <a:pt x="19895" y="0"/>
                        <a:pt x="19895" y="0"/>
                      </a:cubicBezTo>
                      <a:cubicBezTo>
                        <a:pt x="20842" y="0"/>
                        <a:pt x="21600" y="758"/>
                        <a:pt x="21600" y="1705"/>
                      </a:cubicBezTo>
                      <a:cubicBezTo>
                        <a:pt x="21600" y="19895"/>
                        <a:pt x="21600" y="19895"/>
                        <a:pt x="21600" y="19895"/>
                      </a:cubicBezTo>
                      <a:cubicBezTo>
                        <a:pt x="21600" y="20842"/>
                        <a:pt x="20842" y="21600"/>
                        <a:pt x="19895" y="21600"/>
                      </a:cubicBezTo>
                      <a:lnTo>
                        <a:pt x="1705"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18" name="Shape 1243"/>
                <p:cNvSpPr/>
                <p:nvPr/>
              </p:nvSpPr>
              <p:spPr>
                <a:xfrm>
                  <a:off x="60356" y="105908"/>
                  <a:ext cx="215235" cy="215235"/>
                </a:xfrm>
                <a:custGeom>
                  <a:avLst/>
                  <a:gdLst/>
                  <a:ahLst/>
                  <a:cxnLst>
                    <a:cxn ang="0">
                      <a:pos x="wd2" y="hd2"/>
                    </a:cxn>
                    <a:cxn ang="5400000">
                      <a:pos x="wd2" y="hd2"/>
                    </a:cxn>
                    <a:cxn ang="10800000">
                      <a:pos x="wd2" y="hd2"/>
                    </a:cxn>
                    <a:cxn ang="16200000">
                      <a:pos x="wd2" y="hd2"/>
                    </a:cxn>
                  </a:cxnLst>
                  <a:rect l="0" t="0" r="r" b="b"/>
                  <a:pathLst>
                    <a:path w="21600" h="21600" extrusionOk="0">
                      <a:moveTo>
                        <a:pt x="19440" y="1080"/>
                      </a:moveTo>
                      <a:cubicBezTo>
                        <a:pt x="20070" y="1080"/>
                        <a:pt x="20520" y="1530"/>
                        <a:pt x="20520" y="2160"/>
                      </a:cubicBezTo>
                      <a:cubicBezTo>
                        <a:pt x="20520" y="19440"/>
                        <a:pt x="20520" y="19440"/>
                        <a:pt x="20520" y="19440"/>
                      </a:cubicBezTo>
                      <a:cubicBezTo>
                        <a:pt x="20520" y="20070"/>
                        <a:pt x="20070" y="20520"/>
                        <a:pt x="19440" y="20520"/>
                      </a:cubicBezTo>
                      <a:cubicBezTo>
                        <a:pt x="2160" y="20520"/>
                        <a:pt x="2160" y="20520"/>
                        <a:pt x="2160" y="20520"/>
                      </a:cubicBezTo>
                      <a:cubicBezTo>
                        <a:pt x="1530" y="20520"/>
                        <a:pt x="1080" y="20070"/>
                        <a:pt x="1080" y="19440"/>
                      </a:cubicBezTo>
                      <a:cubicBezTo>
                        <a:pt x="1080" y="2160"/>
                        <a:pt x="1080" y="2160"/>
                        <a:pt x="1080" y="2160"/>
                      </a:cubicBezTo>
                      <a:cubicBezTo>
                        <a:pt x="1080" y="1530"/>
                        <a:pt x="1530" y="1080"/>
                        <a:pt x="2160" y="1080"/>
                      </a:cubicBezTo>
                      <a:cubicBezTo>
                        <a:pt x="19440" y="1080"/>
                        <a:pt x="19440" y="1080"/>
                        <a:pt x="19440" y="1080"/>
                      </a:cubicBezTo>
                      <a:moveTo>
                        <a:pt x="19440" y="0"/>
                      </a:moveTo>
                      <a:cubicBezTo>
                        <a:pt x="2160" y="0"/>
                        <a:pt x="2160" y="0"/>
                        <a:pt x="2160" y="0"/>
                      </a:cubicBezTo>
                      <a:cubicBezTo>
                        <a:pt x="990" y="0"/>
                        <a:pt x="0" y="990"/>
                        <a:pt x="0" y="2160"/>
                      </a:cubicBezTo>
                      <a:cubicBezTo>
                        <a:pt x="0" y="19440"/>
                        <a:pt x="0" y="19440"/>
                        <a:pt x="0" y="19440"/>
                      </a:cubicBezTo>
                      <a:cubicBezTo>
                        <a:pt x="0" y="20610"/>
                        <a:pt x="990" y="21600"/>
                        <a:pt x="2160" y="21600"/>
                      </a:cubicBezTo>
                      <a:cubicBezTo>
                        <a:pt x="19440" y="21600"/>
                        <a:pt x="19440" y="21600"/>
                        <a:pt x="19440" y="21600"/>
                      </a:cubicBezTo>
                      <a:cubicBezTo>
                        <a:pt x="20610" y="21600"/>
                        <a:pt x="21600" y="20610"/>
                        <a:pt x="21600" y="19440"/>
                      </a:cubicBezTo>
                      <a:cubicBezTo>
                        <a:pt x="21600" y="2160"/>
                        <a:pt x="21600" y="2160"/>
                        <a:pt x="21600" y="2160"/>
                      </a:cubicBezTo>
                      <a:cubicBezTo>
                        <a:pt x="21600" y="990"/>
                        <a:pt x="20610" y="0"/>
                        <a:pt x="1944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19" name="Shape 1244"/>
                <p:cNvSpPr/>
                <p:nvPr/>
              </p:nvSpPr>
              <p:spPr>
                <a:xfrm>
                  <a:off x="56560" y="102492"/>
                  <a:ext cx="222448" cy="222447"/>
                </a:xfrm>
                <a:custGeom>
                  <a:avLst/>
                  <a:gdLst/>
                  <a:ahLst/>
                  <a:cxnLst>
                    <a:cxn ang="0">
                      <a:pos x="wd2" y="hd2"/>
                    </a:cxn>
                    <a:cxn ang="5400000">
                      <a:pos x="wd2" y="hd2"/>
                    </a:cxn>
                    <a:cxn ang="10800000">
                      <a:pos x="wd2" y="hd2"/>
                    </a:cxn>
                    <a:cxn ang="16200000">
                      <a:pos x="wd2" y="hd2"/>
                    </a:cxn>
                  </a:cxnLst>
                  <a:rect l="0" t="0" r="r" b="b"/>
                  <a:pathLst>
                    <a:path w="21600" h="21600" extrusionOk="0">
                      <a:moveTo>
                        <a:pt x="19161" y="21600"/>
                      </a:moveTo>
                      <a:cubicBezTo>
                        <a:pt x="2439" y="21600"/>
                        <a:pt x="2439" y="21600"/>
                        <a:pt x="2439" y="21600"/>
                      </a:cubicBezTo>
                      <a:cubicBezTo>
                        <a:pt x="1132" y="21600"/>
                        <a:pt x="0" y="20468"/>
                        <a:pt x="0" y="19161"/>
                      </a:cubicBezTo>
                      <a:cubicBezTo>
                        <a:pt x="0" y="2439"/>
                        <a:pt x="0" y="2439"/>
                        <a:pt x="0" y="2439"/>
                      </a:cubicBezTo>
                      <a:cubicBezTo>
                        <a:pt x="0" y="1132"/>
                        <a:pt x="1132" y="0"/>
                        <a:pt x="2439" y="0"/>
                      </a:cubicBezTo>
                      <a:cubicBezTo>
                        <a:pt x="19161" y="0"/>
                        <a:pt x="19161" y="0"/>
                        <a:pt x="19161" y="0"/>
                      </a:cubicBezTo>
                      <a:cubicBezTo>
                        <a:pt x="20468" y="0"/>
                        <a:pt x="21600" y="1132"/>
                        <a:pt x="21600" y="2439"/>
                      </a:cubicBezTo>
                      <a:cubicBezTo>
                        <a:pt x="21600" y="19161"/>
                        <a:pt x="21600" y="19161"/>
                        <a:pt x="21600" y="19161"/>
                      </a:cubicBezTo>
                      <a:cubicBezTo>
                        <a:pt x="21600" y="20468"/>
                        <a:pt x="20468" y="21600"/>
                        <a:pt x="19161" y="21600"/>
                      </a:cubicBezTo>
                      <a:close/>
                      <a:moveTo>
                        <a:pt x="2439" y="697"/>
                      </a:moveTo>
                      <a:cubicBezTo>
                        <a:pt x="1481" y="697"/>
                        <a:pt x="697" y="1481"/>
                        <a:pt x="697" y="2439"/>
                      </a:cubicBezTo>
                      <a:cubicBezTo>
                        <a:pt x="697" y="19161"/>
                        <a:pt x="697" y="19161"/>
                        <a:pt x="697" y="19161"/>
                      </a:cubicBezTo>
                      <a:cubicBezTo>
                        <a:pt x="697" y="20119"/>
                        <a:pt x="1481" y="20903"/>
                        <a:pt x="2439" y="20903"/>
                      </a:cubicBezTo>
                      <a:cubicBezTo>
                        <a:pt x="19161" y="20903"/>
                        <a:pt x="19161" y="20903"/>
                        <a:pt x="19161" y="20903"/>
                      </a:cubicBezTo>
                      <a:cubicBezTo>
                        <a:pt x="20119" y="20903"/>
                        <a:pt x="20903" y="20119"/>
                        <a:pt x="20903" y="19161"/>
                      </a:cubicBezTo>
                      <a:cubicBezTo>
                        <a:pt x="20903" y="2439"/>
                        <a:pt x="20903" y="2439"/>
                        <a:pt x="20903" y="2439"/>
                      </a:cubicBezTo>
                      <a:cubicBezTo>
                        <a:pt x="20903" y="1481"/>
                        <a:pt x="20119" y="697"/>
                        <a:pt x="19161" y="697"/>
                      </a:cubicBezTo>
                      <a:lnTo>
                        <a:pt x="2439" y="6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20" name="Shape 1245"/>
                <p:cNvSpPr/>
                <p:nvPr/>
              </p:nvSpPr>
              <p:spPr>
                <a:xfrm>
                  <a:off x="459317" y="111223"/>
                  <a:ext cx="204227" cy="204606"/>
                </a:xfrm>
                <a:custGeom>
                  <a:avLst/>
                  <a:gdLst/>
                  <a:ahLst/>
                  <a:cxnLst>
                    <a:cxn ang="0">
                      <a:pos x="wd2" y="hd2"/>
                    </a:cxn>
                    <a:cxn ang="5400000">
                      <a:pos x="wd2" y="hd2"/>
                    </a:cxn>
                    <a:cxn ang="10800000">
                      <a:pos x="wd2" y="hd2"/>
                    </a:cxn>
                    <a:cxn ang="16200000">
                      <a:pos x="wd2" y="hd2"/>
                    </a:cxn>
                  </a:cxnLst>
                  <a:rect l="0" t="0" r="r" b="b"/>
                  <a:pathLst>
                    <a:path w="21600" h="21600" extrusionOk="0">
                      <a:moveTo>
                        <a:pt x="1705" y="21600"/>
                      </a:moveTo>
                      <a:cubicBezTo>
                        <a:pt x="758" y="21600"/>
                        <a:pt x="0" y="20842"/>
                        <a:pt x="0" y="19895"/>
                      </a:cubicBezTo>
                      <a:cubicBezTo>
                        <a:pt x="0" y="1705"/>
                        <a:pt x="0" y="1705"/>
                        <a:pt x="0" y="1705"/>
                      </a:cubicBezTo>
                      <a:cubicBezTo>
                        <a:pt x="0" y="758"/>
                        <a:pt x="758" y="0"/>
                        <a:pt x="1705" y="0"/>
                      </a:cubicBezTo>
                      <a:cubicBezTo>
                        <a:pt x="19895" y="0"/>
                        <a:pt x="19895" y="0"/>
                        <a:pt x="19895" y="0"/>
                      </a:cubicBezTo>
                      <a:cubicBezTo>
                        <a:pt x="20842" y="0"/>
                        <a:pt x="21600" y="758"/>
                        <a:pt x="21600" y="1705"/>
                      </a:cubicBezTo>
                      <a:cubicBezTo>
                        <a:pt x="21600" y="19895"/>
                        <a:pt x="21600" y="19895"/>
                        <a:pt x="21600" y="19895"/>
                      </a:cubicBezTo>
                      <a:cubicBezTo>
                        <a:pt x="21600" y="20842"/>
                        <a:pt x="20842" y="21600"/>
                        <a:pt x="19895" y="21600"/>
                      </a:cubicBezTo>
                      <a:lnTo>
                        <a:pt x="1705"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21" name="Shape 1246"/>
                <p:cNvSpPr/>
                <p:nvPr/>
              </p:nvSpPr>
              <p:spPr>
                <a:xfrm>
                  <a:off x="454003" y="105908"/>
                  <a:ext cx="214855" cy="215235"/>
                </a:xfrm>
                <a:custGeom>
                  <a:avLst/>
                  <a:gdLst/>
                  <a:ahLst/>
                  <a:cxnLst>
                    <a:cxn ang="0">
                      <a:pos x="wd2" y="hd2"/>
                    </a:cxn>
                    <a:cxn ang="5400000">
                      <a:pos x="wd2" y="hd2"/>
                    </a:cxn>
                    <a:cxn ang="10800000">
                      <a:pos x="wd2" y="hd2"/>
                    </a:cxn>
                    <a:cxn ang="16200000">
                      <a:pos x="wd2" y="hd2"/>
                    </a:cxn>
                  </a:cxnLst>
                  <a:rect l="0" t="0" r="r" b="b"/>
                  <a:pathLst>
                    <a:path w="21600" h="21600" extrusionOk="0">
                      <a:moveTo>
                        <a:pt x="19440" y="1080"/>
                      </a:moveTo>
                      <a:cubicBezTo>
                        <a:pt x="20070" y="1080"/>
                        <a:pt x="20520" y="1530"/>
                        <a:pt x="20520" y="2160"/>
                      </a:cubicBezTo>
                      <a:cubicBezTo>
                        <a:pt x="20520" y="19440"/>
                        <a:pt x="20520" y="19440"/>
                        <a:pt x="20520" y="19440"/>
                      </a:cubicBezTo>
                      <a:cubicBezTo>
                        <a:pt x="20520" y="20070"/>
                        <a:pt x="20070" y="20520"/>
                        <a:pt x="19440" y="20520"/>
                      </a:cubicBezTo>
                      <a:cubicBezTo>
                        <a:pt x="2160" y="20520"/>
                        <a:pt x="2160" y="20520"/>
                        <a:pt x="2160" y="20520"/>
                      </a:cubicBezTo>
                      <a:cubicBezTo>
                        <a:pt x="1530" y="20520"/>
                        <a:pt x="1080" y="20070"/>
                        <a:pt x="1080" y="19440"/>
                      </a:cubicBezTo>
                      <a:cubicBezTo>
                        <a:pt x="1080" y="2160"/>
                        <a:pt x="1080" y="2160"/>
                        <a:pt x="1080" y="2160"/>
                      </a:cubicBezTo>
                      <a:cubicBezTo>
                        <a:pt x="1080" y="1530"/>
                        <a:pt x="1530" y="1080"/>
                        <a:pt x="2160" y="1080"/>
                      </a:cubicBezTo>
                      <a:cubicBezTo>
                        <a:pt x="19440" y="1080"/>
                        <a:pt x="19440" y="1080"/>
                        <a:pt x="19440" y="1080"/>
                      </a:cubicBezTo>
                      <a:moveTo>
                        <a:pt x="19440" y="0"/>
                      </a:moveTo>
                      <a:cubicBezTo>
                        <a:pt x="2160" y="0"/>
                        <a:pt x="2160" y="0"/>
                        <a:pt x="2160" y="0"/>
                      </a:cubicBezTo>
                      <a:cubicBezTo>
                        <a:pt x="990" y="0"/>
                        <a:pt x="0" y="990"/>
                        <a:pt x="0" y="2160"/>
                      </a:cubicBezTo>
                      <a:cubicBezTo>
                        <a:pt x="0" y="19440"/>
                        <a:pt x="0" y="19440"/>
                        <a:pt x="0" y="19440"/>
                      </a:cubicBezTo>
                      <a:cubicBezTo>
                        <a:pt x="0" y="20610"/>
                        <a:pt x="990" y="21600"/>
                        <a:pt x="2160" y="21600"/>
                      </a:cubicBezTo>
                      <a:cubicBezTo>
                        <a:pt x="19440" y="21600"/>
                        <a:pt x="19440" y="21600"/>
                        <a:pt x="19440" y="21600"/>
                      </a:cubicBezTo>
                      <a:cubicBezTo>
                        <a:pt x="20610" y="21600"/>
                        <a:pt x="21600" y="20610"/>
                        <a:pt x="21600" y="19440"/>
                      </a:cubicBezTo>
                      <a:cubicBezTo>
                        <a:pt x="21600" y="2160"/>
                        <a:pt x="21600" y="2160"/>
                        <a:pt x="21600" y="2160"/>
                      </a:cubicBezTo>
                      <a:cubicBezTo>
                        <a:pt x="21600" y="990"/>
                        <a:pt x="20610" y="0"/>
                        <a:pt x="1944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22" name="Shape 1247"/>
                <p:cNvSpPr/>
                <p:nvPr/>
              </p:nvSpPr>
              <p:spPr>
                <a:xfrm>
                  <a:off x="450207" y="102492"/>
                  <a:ext cx="222447" cy="222447"/>
                </a:xfrm>
                <a:custGeom>
                  <a:avLst/>
                  <a:gdLst/>
                  <a:ahLst/>
                  <a:cxnLst>
                    <a:cxn ang="0">
                      <a:pos x="wd2" y="hd2"/>
                    </a:cxn>
                    <a:cxn ang="5400000">
                      <a:pos x="wd2" y="hd2"/>
                    </a:cxn>
                    <a:cxn ang="10800000">
                      <a:pos x="wd2" y="hd2"/>
                    </a:cxn>
                    <a:cxn ang="16200000">
                      <a:pos x="wd2" y="hd2"/>
                    </a:cxn>
                  </a:cxnLst>
                  <a:rect l="0" t="0" r="r" b="b"/>
                  <a:pathLst>
                    <a:path w="21600" h="21600" extrusionOk="0">
                      <a:moveTo>
                        <a:pt x="19161" y="21600"/>
                      </a:moveTo>
                      <a:cubicBezTo>
                        <a:pt x="2439" y="21600"/>
                        <a:pt x="2439" y="21600"/>
                        <a:pt x="2439" y="21600"/>
                      </a:cubicBezTo>
                      <a:cubicBezTo>
                        <a:pt x="1132" y="21600"/>
                        <a:pt x="0" y="20468"/>
                        <a:pt x="0" y="19161"/>
                      </a:cubicBezTo>
                      <a:cubicBezTo>
                        <a:pt x="0" y="2439"/>
                        <a:pt x="0" y="2439"/>
                        <a:pt x="0" y="2439"/>
                      </a:cubicBezTo>
                      <a:cubicBezTo>
                        <a:pt x="0" y="1132"/>
                        <a:pt x="1132" y="0"/>
                        <a:pt x="2439" y="0"/>
                      </a:cubicBezTo>
                      <a:cubicBezTo>
                        <a:pt x="19161" y="0"/>
                        <a:pt x="19161" y="0"/>
                        <a:pt x="19161" y="0"/>
                      </a:cubicBezTo>
                      <a:cubicBezTo>
                        <a:pt x="20468" y="0"/>
                        <a:pt x="21600" y="1132"/>
                        <a:pt x="21600" y="2439"/>
                      </a:cubicBezTo>
                      <a:cubicBezTo>
                        <a:pt x="21600" y="19161"/>
                        <a:pt x="21600" y="19161"/>
                        <a:pt x="21600" y="19161"/>
                      </a:cubicBezTo>
                      <a:cubicBezTo>
                        <a:pt x="21600" y="20468"/>
                        <a:pt x="20468" y="21600"/>
                        <a:pt x="19161" y="21600"/>
                      </a:cubicBezTo>
                      <a:close/>
                      <a:moveTo>
                        <a:pt x="2439" y="697"/>
                      </a:moveTo>
                      <a:cubicBezTo>
                        <a:pt x="1481" y="697"/>
                        <a:pt x="697" y="1481"/>
                        <a:pt x="697" y="2439"/>
                      </a:cubicBezTo>
                      <a:cubicBezTo>
                        <a:pt x="697" y="19161"/>
                        <a:pt x="697" y="19161"/>
                        <a:pt x="697" y="19161"/>
                      </a:cubicBezTo>
                      <a:cubicBezTo>
                        <a:pt x="697" y="20119"/>
                        <a:pt x="1481" y="20903"/>
                        <a:pt x="2439" y="20903"/>
                      </a:cubicBezTo>
                      <a:cubicBezTo>
                        <a:pt x="19161" y="20903"/>
                        <a:pt x="19161" y="20903"/>
                        <a:pt x="19161" y="20903"/>
                      </a:cubicBezTo>
                      <a:cubicBezTo>
                        <a:pt x="20119" y="20903"/>
                        <a:pt x="20903" y="20119"/>
                        <a:pt x="20903" y="19161"/>
                      </a:cubicBezTo>
                      <a:cubicBezTo>
                        <a:pt x="20903" y="2439"/>
                        <a:pt x="20903" y="2439"/>
                        <a:pt x="20903" y="2439"/>
                      </a:cubicBezTo>
                      <a:cubicBezTo>
                        <a:pt x="20903" y="1481"/>
                        <a:pt x="20119" y="697"/>
                        <a:pt x="19161" y="697"/>
                      </a:cubicBezTo>
                      <a:lnTo>
                        <a:pt x="2439" y="6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23" name="Shape 1248"/>
                <p:cNvSpPr/>
                <p:nvPr/>
              </p:nvSpPr>
              <p:spPr>
                <a:xfrm>
                  <a:off x="253194" y="417181"/>
                  <a:ext cx="216753" cy="216754"/>
                </a:xfrm>
                <a:custGeom>
                  <a:avLst/>
                  <a:gdLst/>
                  <a:ahLst/>
                  <a:cxnLst>
                    <a:cxn ang="0">
                      <a:pos x="wd2" y="hd2"/>
                    </a:cxn>
                    <a:cxn ang="5400000">
                      <a:pos x="wd2" y="hd2"/>
                    </a:cxn>
                    <a:cxn ang="10800000">
                      <a:pos x="wd2" y="hd2"/>
                    </a:cxn>
                    <a:cxn ang="16200000">
                      <a:pos x="wd2" y="hd2"/>
                    </a:cxn>
                  </a:cxnLst>
                  <a:rect l="0" t="0" r="r" b="b"/>
                  <a:pathLst>
                    <a:path w="21600" h="21600" extrusionOk="0">
                      <a:moveTo>
                        <a:pt x="1607" y="21600"/>
                      </a:moveTo>
                      <a:cubicBezTo>
                        <a:pt x="714" y="21600"/>
                        <a:pt x="0" y="20886"/>
                        <a:pt x="0" y="19993"/>
                      </a:cubicBezTo>
                      <a:cubicBezTo>
                        <a:pt x="0" y="1607"/>
                        <a:pt x="0" y="1607"/>
                        <a:pt x="0" y="1607"/>
                      </a:cubicBezTo>
                      <a:cubicBezTo>
                        <a:pt x="0" y="714"/>
                        <a:pt x="714" y="0"/>
                        <a:pt x="1607" y="0"/>
                      </a:cubicBezTo>
                      <a:cubicBezTo>
                        <a:pt x="19993" y="0"/>
                        <a:pt x="19993" y="0"/>
                        <a:pt x="19993" y="0"/>
                      </a:cubicBezTo>
                      <a:cubicBezTo>
                        <a:pt x="20886" y="0"/>
                        <a:pt x="21600" y="714"/>
                        <a:pt x="21600" y="1607"/>
                      </a:cubicBezTo>
                      <a:cubicBezTo>
                        <a:pt x="21600" y="19993"/>
                        <a:pt x="21600" y="19993"/>
                        <a:pt x="21600" y="19993"/>
                      </a:cubicBezTo>
                      <a:cubicBezTo>
                        <a:pt x="21600" y="20886"/>
                        <a:pt x="20886" y="21600"/>
                        <a:pt x="19993" y="21600"/>
                      </a:cubicBezTo>
                      <a:lnTo>
                        <a:pt x="1607"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24" name="Shape 1249"/>
                <p:cNvSpPr/>
                <p:nvPr/>
              </p:nvSpPr>
              <p:spPr>
                <a:xfrm>
                  <a:off x="247500" y="411867"/>
                  <a:ext cx="227762" cy="227762"/>
                </a:xfrm>
                <a:custGeom>
                  <a:avLst/>
                  <a:gdLst/>
                  <a:ahLst/>
                  <a:cxnLst>
                    <a:cxn ang="0">
                      <a:pos x="wd2" y="hd2"/>
                    </a:cxn>
                    <a:cxn ang="5400000">
                      <a:pos x="wd2" y="hd2"/>
                    </a:cxn>
                    <a:cxn ang="10800000">
                      <a:pos x="wd2" y="hd2"/>
                    </a:cxn>
                    <a:cxn ang="16200000">
                      <a:pos x="wd2" y="hd2"/>
                    </a:cxn>
                  </a:cxnLst>
                  <a:rect l="0" t="0" r="r" b="b"/>
                  <a:pathLst>
                    <a:path w="21600" h="21600" extrusionOk="0">
                      <a:moveTo>
                        <a:pt x="19559" y="1020"/>
                      </a:moveTo>
                      <a:cubicBezTo>
                        <a:pt x="20069" y="1020"/>
                        <a:pt x="20580" y="1531"/>
                        <a:pt x="20580" y="2041"/>
                      </a:cubicBezTo>
                      <a:cubicBezTo>
                        <a:pt x="20580" y="19559"/>
                        <a:pt x="20580" y="19559"/>
                        <a:pt x="20580" y="19559"/>
                      </a:cubicBezTo>
                      <a:cubicBezTo>
                        <a:pt x="20580" y="20069"/>
                        <a:pt x="20069" y="20580"/>
                        <a:pt x="19559" y="20580"/>
                      </a:cubicBezTo>
                      <a:cubicBezTo>
                        <a:pt x="2041" y="20580"/>
                        <a:pt x="2041" y="20580"/>
                        <a:pt x="2041" y="20580"/>
                      </a:cubicBezTo>
                      <a:cubicBezTo>
                        <a:pt x="1531" y="20580"/>
                        <a:pt x="1020" y="20069"/>
                        <a:pt x="1020" y="19559"/>
                      </a:cubicBezTo>
                      <a:cubicBezTo>
                        <a:pt x="1020" y="2041"/>
                        <a:pt x="1020" y="2041"/>
                        <a:pt x="1020" y="2041"/>
                      </a:cubicBezTo>
                      <a:cubicBezTo>
                        <a:pt x="1020" y="1531"/>
                        <a:pt x="1531" y="1020"/>
                        <a:pt x="2041" y="1020"/>
                      </a:cubicBezTo>
                      <a:cubicBezTo>
                        <a:pt x="19559" y="1020"/>
                        <a:pt x="19559" y="1020"/>
                        <a:pt x="19559" y="1020"/>
                      </a:cubicBezTo>
                      <a:moveTo>
                        <a:pt x="19559" y="0"/>
                      </a:moveTo>
                      <a:cubicBezTo>
                        <a:pt x="2041" y="0"/>
                        <a:pt x="2041" y="0"/>
                        <a:pt x="2041" y="0"/>
                      </a:cubicBezTo>
                      <a:cubicBezTo>
                        <a:pt x="935" y="0"/>
                        <a:pt x="0" y="935"/>
                        <a:pt x="0" y="2041"/>
                      </a:cubicBezTo>
                      <a:cubicBezTo>
                        <a:pt x="0" y="19559"/>
                        <a:pt x="0" y="19559"/>
                        <a:pt x="0" y="19559"/>
                      </a:cubicBezTo>
                      <a:cubicBezTo>
                        <a:pt x="0" y="20665"/>
                        <a:pt x="935" y="21600"/>
                        <a:pt x="2041" y="21600"/>
                      </a:cubicBezTo>
                      <a:cubicBezTo>
                        <a:pt x="19559" y="21600"/>
                        <a:pt x="19559" y="21600"/>
                        <a:pt x="19559" y="21600"/>
                      </a:cubicBezTo>
                      <a:cubicBezTo>
                        <a:pt x="20665" y="21600"/>
                        <a:pt x="21600" y="20665"/>
                        <a:pt x="21600" y="19559"/>
                      </a:cubicBezTo>
                      <a:cubicBezTo>
                        <a:pt x="21600" y="2041"/>
                        <a:pt x="21600" y="2041"/>
                        <a:pt x="21600" y="2041"/>
                      </a:cubicBezTo>
                      <a:cubicBezTo>
                        <a:pt x="21600" y="935"/>
                        <a:pt x="20665" y="0"/>
                        <a:pt x="19559"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25" name="Shape 1250"/>
                <p:cNvSpPr/>
                <p:nvPr/>
              </p:nvSpPr>
              <p:spPr>
                <a:xfrm>
                  <a:off x="244083" y="408071"/>
                  <a:ext cx="234975" cy="234974"/>
                </a:xfrm>
                <a:custGeom>
                  <a:avLst/>
                  <a:gdLst/>
                  <a:ahLst/>
                  <a:cxnLst>
                    <a:cxn ang="0">
                      <a:pos x="wd2" y="hd2"/>
                    </a:cxn>
                    <a:cxn ang="5400000">
                      <a:pos x="wd2" y="hd2"/>
                    </a:cxn>
                    <a:cxn ang="10800000">
                      <a:pos x="wd2" y="hd2"/>
                    </a:cxn>
                    <a:cxn ang="16200000">
                      <a:pos x="wd2" y="hd2"/>
                    </a:cxn>
                  </a:cxnLst>
                  <a:rect l="0" t="0" r="r" b="b"/>
                  <a:pathLst>
                    <a:path w="21600" h="21600" extrusionOk="0">
                      <a:moveTo>
                        <a:pt x="19292" y="21600"/>
                      </a:moveTo>
                      <a:cubicBezTo>
                        <a:pt x="2308" y="21600"/>
                        <a:pt x="2308" y="21600"/>
                        <a:pt x="2308" y="21600"/>
                      </a:cubicBezTo>
                      <a:cubicBezTo>
                        <a:pt x="1072" y="21600"/>
                        <a:pt x="0" y="20528"/>
                        <a:pt x="0" y="19292"/>
                      </a:cubicBezTo>
                      <a:cubicBezTo>
                        <a:pt x="0" y="2308"/>
                        <a:pt x="0" y="2308"/>
                        <a:pt x="0" y="2308"/>
                      </a:cubicBezTo>
                      <a:cubicBezTo>
                        <a:pt x="0" y="1072"/>
                        <a:pt x="1072" y="0"/>
                        <a:pt x="2308" y="0"/>
                      </a:cubicBezTo>
                      <a:cubicBezTo>
                        <a:pt x="19292" y="0"/>
                        <a:pt x="19292" y="0"/>
                        <a:pt x="19292" y="0"/>
                      </a:cubicBezTo>
                      <a:cubicBezTo>
                        <a:pt x="20528" y="0"/>
                        <a:pt x="21600" y="1072"/>
                        <a:pt x="21600" y="2308"/>
                      </a:cubicBezTo>
                      <a:cubicBezTo>
                        <a:pt x="21600" y="19292"/>
                        <a:pt x="21600" y="19292"/>
                        <a:pt x="21600" y="19292"/>
                      </a:cubicBezTo>
                      <a:cubicBezTo>
                        <a:pt x="21600" y="20528"/>
                        <a:pt x="20528" y="21600"/>
                        <a:pt x="19292" y="21600"/>
                      </a:cubicBezTo>
                      <a:close/>
                      <a:moveTo>
                        <a:pt x="2308" y="660"/>
                      </a:moveTo>
                      <a:cubicBezTo>
                        <a:pt x="1402" y="660"/>
                        <a:pt x="660" y="1402"/>
                        <a:pt x="660" y="2308"/>
                      </a:cubicBezTo>
                      <a:cubicBezTo>
                        <a:pt x="660" y="19292"/>
                        <a:pt x="660" y="19292"/>
                        <a:pt x="660" y="19292"/>
                      </a:cubicBezTo>
                      <a:cubicBezTo>
                        <a:pt x="660" y="20198"/>
                        <a:pt x="1402" y="20940"/>
                        <a:pt x="2308" y="20940"/>
                      </a:cubicBezTo>
                      <a:cubicBezTo>
                        <a:pt x="19292" y="20940"/>
                        <a:pt x="19292" y="20940"/>
                        <a:pt x="19292" y="20940"/>
                      </a:cubicBezTo>
                      <a:cubicBezTo>
                        <a:pt x="20198" y="20940"/>
                        <a:pt x="20940" y="20198"/>
                        <a:pt x="20940" y="19292"/>
                      </a:cubicBezTo>
                      <a:cubicBezTo>
                        <a:pt x="20940" y="2308"/>
                        <a:pt x="20940" y="2308"/>
                        <a:pt x="20940" y="2308"/>
                      </a:cubicBezTo>
                      <a:cubicBezTo>
                        <a:pt x="20940" y="1402"/>
                        <a:pt x="20198" y="660"/>
                        <a:pt x="19292" y="660"/>
                      </a:cubicBezTo>
                      <a:lnTo>
                        <a:pt x="2308" y="6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grpSp>
      </p:grpSp>
      <p:grpSp>
        <p:nvGrpSpPr>
          <p:cNvPr id="248" name="Group 247"/>
          <p:cNvGrpSpPr/>
          <p:nvPr/>
        </p:nvGrpSpPr>
        <p:grpSpPr>
          <a:xfrm>
            <a:off x="425163" y="5002386"/>
            <a:ext cx="11096333" cy="908997"/>
            <a:chOff x="306299" y="3405385"/>
            <a:chExt cx="8322250" cy="681747"/>
          </a:xfrm>
          <a:solidFill>
            <a:schemeClr val="bg1"/>
          </a:solidFill>
        </p:grpSpPr>
        <p:sp>
          <p:nvSpPr>
            <p:cNvPr id="249" name="TextBox 248"/>
            <p:cNvSpPr txBox="1"/>
            <p:nvPr/>
          </p:nvSpPr>
          <p:spPr>
            <a:xfrm>
              <a:off x="306299" y="3527097"/>
              <a:ext cx="1045898" cy="438581"/>
            </a:xfrm>
            <a:prstGeom prst="rect">
              <a:avLst/>
            </a:prstGeom>
            <a:noFill/>
          </p:spPr>
          <p:txBody>
            <a:bodyPr wrap="square" rtlCol="0">
              <a:spAutoFit/>
            </a:bodyPr>
            <a:lstStyle/>
            <a:p>
              <a:pPr algn="r" defTabSz="609585" fontAlgn="base">
                <a:spcBef>
                  <a:spcPct val="0"/>
                </a:spcBef>
                <a:spcAft>
                  <a:spcPct val="0"/>
                </a:spcAft>
              </a:pPr>
              <a:r>
                <a:rPr lang="en-US" sz="1600" b="1" dirty="0">
                  <a:solidFill>
                    <a:srgbClr val="7B9AC8"/>
                  </a:solidFill>
                  <a:latin typeface="Arial"/>
                  <a:cs typeface="Arial"/>
                </a:rPr>
                <a:t>Foundation</a:t>
              </a:r>
            </a:p>
            <a:p>
              <a:pPr algn="r" defTabSz="609585" fontAlgn="base">
                <a:spcBef>
                  <a:spcPct val="0"/>
                </a:spcBef>
                <a:spcAft>
                  <a:spcPct val="0"/>
                </a:spcAft>
              </a:pPr>
              <a:r>
                <a:rPr lang="en-US" sz="1600" b="1" dirty="0">
                  <a:solidFill>
                    <a:srgbClr val="7B9AC8"/>
                  </a:solidFill>
                  <a:latin typeface="Arial"/>
                  <a:cs typeface="Arial"/>
                </a:rPr>
                <a:t>Services</a:t>
              </a:r>
            </a:p>
          </p:txBody>
        </p:sp>
        <p:grpSp>
          <p:nvGrpSpPr>
            <p:cNvPr id="250" name="Group 249"/>
            <p:cNvGrpSpPr/>
            <p:nvPr/>
          </p:nvGrpSpPr>
          <p:grpSpPr>
            <a:xfrm>
              <a:off x="1404491" y="3405385"/>
              <a:ext cx="7224058" cy="681747"/>
              <a:chOff x="1404491" y="3397914"/>
              <a:chExt cx="7224058" cy="681747"/>
            </a:xfrm>
            <a:grpFill/>
          </p:grpSpPr>
          <p:sp>
            <p:nvSpPr>
              <p:cNvPr id="251" name="Rectangle 250"/>
              <p:cNvSpPr/>
              <p:nvPr/>
            </p:nvSpPr>
            <p:spPr>
              <a:xfrm>
                <a:off x="1404491" y="3397914"/>
                <a:ext cx="7224058" cy="681747"/>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FFFFFF"/>
                  </a:solidFill>
                  <a:latin typeface="Calibri"/>
                </a:endParaRPr>
              </a:p>
            </p:txBody>
          </p:sp>
          <p:grpSp>
            <p:nvGrpSpPr>
              <p:cNvPr id="252" name="Group 251"/>
              <p:cNvGrpSpPr/>
              <p:nvPr/>
            </p:nvGrpSpPr>
            <p:grpSpPr>
              <a:xfrm>
                <a:off x="1637558" y="3455635"/>
                <a:ext cx="2411436" cy="515573"/>
                <a:chOff x="1655700" y="3284438"/>
                <a:chExt cx="2411436" cy="515573"/>
              </a:xfrm>
              <a:grpFill/>
            </p:grpSpPr>
            <p:sp>
              <p:nvSpPr>
                <p:cNvPr id="301" name="TextBox 300"/>
                <p:cNvSpPr txBox="1"/>
                <p:nvPr/>
              </p:nvSpPr>
              <p:spPr>
                <a:xfrm>
                  <a:off x="2488987" y="3284438"/>
                  <a:ext cx="1578149" cy="515573"/>
                </a:xfrm>
                <a:prstGeom prst="rect">
                  <a:avLst/>
                </a:prstGeom>
                <a:grpFill/>
              </p:spPr>
              <p:txBody>
                <a:bodyPr wrap="square" rtlCol="0">
                  <a:spAutoFit/>
                </a:bodyPr>
                <a:lstStyle/>
                <a:p>
                  <a:pPr defTabSz="609585" fontAlgn="base">
                    <a:spcBef>
                      <a:spcPct val="0"/>
                    </a:spcBef>
                    <a:spcAft>
                      <a:spcPct val="0"/>
                    </a:spcAft>
                  </a:pPr>
                  <a:r>
                    <a:rPr lang="en-US" sz="1467" dirty="0">
                      <a:solidFill>
                        <a:srgbClr val="636466"/>
                      </a:solidFill>
                      <a:latin typeface="Arial"/>
                      <a:cs typeface="Arial"/>
                    </a:rPr>
                    <a:t>Compute</a:t>
                  </a:r>
                </a:p>
                <a:p>
                  <a:pPr defTabSz="609585" fontAlgn="base">
                    <a:spcBef>
                      <a:spcPct val="0"/>
                    </a:spcBef>
                    <a:spcAft>
                      <a:spcPct val="0"/>
                    </a:spcAft>
                  </a:pPr>
                  <a:r>
                    <a:rPr lang="en-US" sz="1200" dirty="0">
                      <a:solidFill>
                        <a:srgbClr val="636466"/>
                      </a:solidFill>
                      <a:latin typeface="Arial"/>
                      <a:cs typeface="Arial"/>
                    </a:rPr>
                    <a:t>(Virtual, Auto-scaling and Load Balancing)</a:t>
                  </a:r>
                </a:p>
              </p:txBody>
            </p:sp>
            <p:grpSp>
              <p:nvGrpSpPr>
                <p:cNvPr id="302" name="Group 876"/>
                <p:cNvGrpSpPr/>
                <p:nvPr/>
              </p:nvGrpSpPr>
              <p:grpSpPr>
                <a:xfrm>
                  <a:off x="1655700" y="3422868"/>
                  <a:ext cx="261748" cy="261748"/>
                  <a:chOff x="0" y="0"/>
                  <a:chExt cx="723900" cy="723900"/>
                </a:xfrm>
                <a:grp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grpSp>
          <p:grpSp>
            <p:nvGrpSpPr>
              <p:cNvPr id="292" name="Group 885"/>
              <p:cNvGrpSpPr/>
              <p:nvPr/>
            </p:nvGrpSpPr>
            <p:grpSpPr>
              <a:xfrm>
                <a:off x="3718197" y="3640458"/>
                <a:ext cx="160042" cy="174453"/>
                <a:chOff x="141970" y="128305"/>
                <a:chExt cx="442617" cy="482474"/>
              </a:xfrm>
              <a:grpFill/>
            </p:grpSpPr>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grpSp>
            <p:nvGrpSpPr>
              <p:cNvPr id="285" name="Group 891"/>
              <p:cNvGrpSpPr/>
              <p:nvPr/>
            </p:nvGrpSpPr>
            <p:grpSpPr>
              <a:xfrm>
                <a:off x="5362656" y="3594065"/>
                <a:ext cx="261748" cy="261748"/>
                <a:chOff x="0" y="0"/>
                <a:chExt cx="723900" cy="723900"/>
              </a:xfrm>
              <a:grp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grpSp>
            <p:nvGrpSpPr>
              <p:cNvPr id="255" name="Group 254"/>
              <p:cNvGrpSpPr/>
              <p:nvPr/>
            </p:nvGrpSpPr>
            <p:grpSpPr>
              <a:xfrm>
                <a:off x="4848227" y="3476001"/>
                <a:ext cx="2669764" cy="357540"/>
                <a:chOff x="4839156" y="3304804"/>
                <a:chExt cx="2669764" cy="357540"/>
              </a:xfrm>
              <a:grpFill/>
            </p:grpSpPr>
            <p:sp>
              <p:nvSpPr>
                <p:cNvPr id="256" name="TextBox 255"/>
                <p:cNvSpPr txBox="1"/>
                <p:nvPr/>
              </p:nvSpPr>
              <p:spPr>
                <a:xfrm>
                  <a:off x="4839156" y="3304804"/>
                  <a:ext cx="911382" cy="238575"/>
                </a:xfrm>
                <a:prstGeom prst="rect">
                  <a:avLst/>
                </a:prstGeom>
                <a:grpFill/>
              </p:spPr>
              <p:txBody>
                <a:bodyPr wrap="square" rtlCol="0">
                  <a:spAutoFit/>
                </a:bodyPr>
                <a:lstStyle/>
                <a:p>
                  <a:pPr defTabSz="609585" fontAlgn="base">
                    <a:spcBef>
                      <a:spcPct val="0"/>
                    </a:spcBef>
                    <a:spcAft>
                      <a:spcPct val="0"/>
                    </a:spcAft>
                  </a:pPr>
                  <a:r>
                    <a:rPr lang="en-US" sz="1467" dirty="0">
                      <a:solidFill>
                        <a:srgbClr val="636466"/>
                      </a:solidFill>
                      <a:latin typeface="Arial"/>
                      <a:cs typeface="Arial"/>
                    </a:rPr>
                    <a:t>Networking</a:t>
                  </a:r>
                </a:p>
              </p:txBody>
            </p:sp>
            <p:grpSp>
              <p:nvGrpSpPr>
                <p:cNvPr id="257" name="Group 918"/>
                <p:cNvGrpSpPr/>
                <p:nvPr/>
              </p:nvGrpSpPr>
              <p:grpSpPr>
                <a:xfrm>
                  <a:off x="7291580" y="3440220"/>
                  <a:ext cx="217340" cy="222124"/>
                  <a:chOff x="102960" y="55789"/>
                  <a:chExt cx="721180" cy="737054"/>
                </a:xfrm>
                <a:grpFill/>
              </p:grpSpPr>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grpSp>
        </p:grpSp>
      </p:grpSp>
      <p:grpSp>
        <p:nvGrpSpPr>
          <p:cNvPr id="778" name="Group 777"/>
          <p:cNvGrpSpPr/>
          <p:nvPr/>
        </p:nvGrpSpPr>
        <p:grpSpPr>
          <a:xfrm>
            <a:off x="181281" y="1038636"/>
            <a:ext cx="11323452" cy="734176"/>
            <a:chOff x="135960" y="432576"/>
            <a:chExt cx="8492589" cy="550632"/>
          </a:xfrm>
          <a:solidFill>
            <a:schemeClr val="bg1"/>
          </a:solidFill>
        </p:grpSpPr>
        <p:sp>
          <p:nvSpPr>
            <p:cNvPr id="496" name="Rectangle 495"/>
            <p:cNvSpPr/>
            <p:nvPr/>
          </p:nvSpPr>
          <p:spPr>
            <a:xfrm>
              <a:off x="1404491" y="432576"/>
              <a:ext cx="7224058" cy="550632"/>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FFFFFF"/>
                </a:solidFill>
                <a:latin typeface="Calibri"/>
              </a:endParaRPr>
            </a:p>
          </p:txBody>
        </p:sp>
        <p:sp>
          <p:nvSpPr>
            <p:cNvPr id="454" name="TextBox 453"/>
            <p:cNvSpPr txBox="1"/>
            <p:nvPr/>
          </p:nvSpPr>
          <p:spPr>
            <a:xfrm>
              <a:off x="135960" y="563411"/>
              <a:ext cx="1216237" cy="253915"/>
            </a:xfrm>
            <a:prstGeom prst="rect">
              <a:avLst/>
            </a:prstGeom>
            <a:noFill/>
          </p:spPr>
          <p:txBody>
            <a:bodyPr wrap="square" rtlCol="0">
              <a:spAutoFit/>
            </a:bodyPr>
            <a:lstStyle/>
            <a:p>
              <a:pPr algn="r" defTabSz="609585" fontAlgn="base">
                <a:spcBef>
                  <a:spcPct val="0"/>
                </a:spcBef>
                <a:spcAft>
                  <a:spcPct val="0"/>
                </a:spcAft>
              </a:pPr>
              <a:r>
                <a:rPr lang="en-US" sz="1600" b="1" dirty="0">
                  <a:solidFill>
                    <a:srgbClr val="636466"/>
                  </a:solidFill>
                  <a:latin typeface="Arial"/>
                  <a:cs typeface="Arial"/>
                </a:rPr>
                <a:t>Applications</a:t>
              </a:r>
            </a:p>
          </p:txBody>
        </p:sp>
        <p:grpSp>
          <p:nvGrpSpPr>
            <p:cNvPr id="777" name="Group 776"/>
            <p:cNvGrpSpPr/>
            <p:nvPr/>
          </p:nvGrpSpPr>
          <p:grpSpPr>
            <a:xfrm>
              <a:off x="2509907" y="494613"/>
              <a:ext cx="1437335" cy="333790"/>
              <a:chOff x="2509907" y="494613"/>
              <a:chExt cx="1437335" cy="333790"/>
            </a:xfrm>
            <a:grpFill/>
          </p:grpSpPr>
          <p:sp>
            <p:nvSpPr>
              <p:cNvPr id="458" name="TextBox 457"/>
              <p:cNvSpPr txBox="1"/>
              <p:nvPr/>
            </p:nvSpPr>
            <p:spPr>
              <a:xfrm>
                <a:off x="2751946" y="494613"/>
                <a:ext cx="1195296" cy="238575"/>
              </a:xfrm>
              <a:prstGeom prst="rect">
                <a:avLst/>
              </a:prstGeom>
              <a:grpFill/>
            </p:spPr>
            <p:txBody>
              <a:bodyPr wrap="square" rtlCol="0">
                <a:spAutoFit/>
              </a:bodyPr>
              <a:lstStyle/>
              <a:p>
                <a:pPr defTabSz="609585" fontAlgn="base">
                  <a:spcBef>
                    <a:spcPct val="0"/>
                  </a:spcBef>
                  <a:spcAft>
                    <a:spcPct val="0"/>
                  </a:spcAft>
                </a:pPr>
                <a:r>
                  <a:rPr lang="en-US" sz="1467" dirty="0">
                    <a:solidFill>
                      <a:srgbClr val="636466"/>
                    </a:solidFill>
                    <a:latin typeface="Arial"/>
                    <a:cs typeface="Arial"/>
                  </a:rPr>
                  <a:t>Virtual Desktops</a:t>
                </a:r>
              </a:p>
            </p:txBody>
          </p:sp>
          <p:grpSp>
            <p:nvGrpSpPr>
              <p:cNvPr id="460" name="Group 1164"/>
              <p:cNvGrpSpPr/>
              <p:nvPr/>
            </p:nvGrpSpPr>
            <p:grpSpPr>
              <a:xfrm>
                <a:off x="2509907" y="569937"/>
                <a:ext cx="258330" cy="258466"/>
                <a:chOff x="17794" y="0"/>
                <a:chExt cx="723900" cy="724280"/>
              </a:xfrm>
              <a:grpFill/>
            </p:grpSpPr>
            <p:sp>
              <p:nvSpPr>
                <p:cNvPr id="461" name="Shape 1146"/>
                <p:cNvSpPr/>
                <p:nvPr/>
              </p:nvSpPr>
              <p:spPr>
                <a:xfrm>
                  <a:off x="17794" y="0"/>
                  <a:ext cx="723900" cy="72428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4309" y="21600"/>
                        <a:pt x="4309" y="21600"/>
                        <a:pt x="4309" y="21600"/>
                      </a:cubicBezTo>
                      <a:cubicBezTo>
                        <a:pt x="6531" y="21600"/>
                        <a:pt x="6531" y="21600"/>
                        <a:pt x="6531"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904"/>
                        <a:pt x="21600" y="20048"/>
                      </a:cubicBezTo>
                      <a:cubicBezTo>
                        <a:pt x="21600" y="10733"/>
                        <a:pt x="21600" y="10733"/>
                        <a:pt x="21600" y="10733"/>
                      </a:cubicBezTo>
                      <a:cubicBezTo>
                        <a:pt x="21600" y="6772"/>
                        <a:pt x="21600" y="6772"/>
                        <a:pt x="21600" y="6772"/>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62" name="Shape 1147"/>
                <p:cNvSpPr/>
                <p:nvPr/>
              </p:nvSpPr>
              <p:spPr>
                <a:xfrm>
                  <a:off x="71123" y="78998"/>
                  <a:ext cx="609961" cy="565144"/>
                </a:xfrm>
                <a:custGeom>
                  <a:avLst/>
                  <a:gdLst/>
                  <a:ahLst/>
                  <a:cxnLst>
                    <a:cxn ang="0">
                      <a:pos x="wd2" y="hd2"/>
                    </a:cxn>
                    <a:cxn ang="5400000">
                      <a:pos x="wd2" y="hd2"/>
                    </a:cxn>
                    <a:cxn ang="10800000">
                      <a:pos x="wd2" y="hd2"/>
                    </a:cxn>
                    <a:cxn ang="16200000">
                      <a:pos x="wd2" y="hd2"/>
                    </a:cxn>
                  </a:cxnLst>
                  <a:rect l="0" t="0" r="r" b="b"/>
                  <a:pathLst>
                    <a:path w="21600" h="21600" extrusionOk="0">
                      <a:moveTo>
                        <a:pt x="20965" y="0"/>
                      </a:moveTo>
                      <a:cubicBezTo>
                        <a:pt x="635" y="0"/>
                        <a:pt x="635" y="0"/>
                        <a:pt x="635" y="0"/>
                      </a:cubicBezTo>
                      <a:cubicBezTo>
                        <a:pt x="286" y="0"/>
                        <a:pt x="0" y="309"/>
                        <a:pt x="0" y="686"/>
                      </a:cubicBezTo>
                      <a:cubicBezTo>
                        <a:pt x="0" y="18000"/>
                        <a:pt x="0" y="18000"/>
                        <a:pt x="0" y="18000"/>
                      </a:cubicBezTo>
                      <a:cubicBezTo>
                        <a:pt x="0" y="18343"/>
                        <a:pt x="286" y="18651"/>
                        <a:pt x="635" y="18651"/>
                      </a:cubicBezTo>
                      <a:cubicBezTo>
                        <a:pt x="8227" y="18651"/>
                        <a:pt x="8227" y="18651"/>
                        <a:pt x="8227" y="18651"/>
                      </a:cubicBezTo>
                      <a:cubicBezTo>
                        <a:pt x="7973" y="20777"/>
                        <a:pt x="8132" y="20674"/>
                        <a:pt x="7655" y="20983"/>
                      </a:cubicBezTo>
                      <a:cubicBezTo>
                        <a:pt x="7179" y="21257"/>
                        <a:pt x="6829" y="21600"/>
                        <a:pt x="7433" y="21600"/>
                      </a:cubicBezTo>
                      <a:cubicBezTo>
                        <a:pt x="8068" y="21600"/>
                        <a:pt x="10800" y="21600"/>
                        <a:pt x="10800" y="21600"/>
                      </a:cubicBezTo>
                      <a:cubicBezTo>
                        <a:pt x="10800" y="21600"/>
                        <a:pt x="10800" y="21600"/>
                        <a:pt x="10800" y="21600"/>
                      </a:cubicBezTo>
                      <a:cubicBezTo>
                        <a:pt x="10800" y="21600"/>
                        <a:pt x="13532" y="21600"/>
                        <a:pt x="14167" y="21600"/>
                      </a:cubicBezTo>
                      <a:cubicBezTo>
                        <a:pt x="14771" y="21600"/>
                        <a:pt x="14421" y="21257"/>
                        <a:pt x="13945" y="20983"/>
                      </a:cubicBezTo>
                      <a:cubicBezTo>
                        <a:pt x="13468" y="20674"/>
                        <a:pt x="13627" y="20777"/>
                        <a:pt x="13373" y="18651"/>
                      </a:cubicBezTo>
                      <a:cubicBezTo>
                        <a:pt x="20965" y="18651"/>
                        <a:pt x="20965" y="18651"/>
                        <a:pt x="20965" y="18651"/>
                      </a:cubicBezTo>
                      <a:cubicBezTo>
                        <a:pt x="21314" y="18651"/>
                        <a:pt x="21600" y="18343"/>
                        <a:pt x="21600" y="18000"/>
                      </a:cubicBezTo>
                      <a:cubicBezTo>
                        <a:pt x="21600" y="686"/>
                        <a:pt x="21600" y="686"/>
                        <a:pt x="21600" y="686"/>
                      </a:cubicBezTo>
                      <a:cubicBezTo>
                        <a:pt x="21600" y="309"/>
                        <a:pt x="21314" y="0"/>
                        <a:pt x="20965" y="0"/>
                      </a:cubicBezTo>
                      <a:close/>
                      <a:moveTo>
                        <a:pt x="20965" y="14400"/>
                      </a:moveTo>
                      <a:cubicBezTo>
                        <a:pt x="20965" y="14777"/>
                        <a:pt x="20679" y="15086"/>
                        <a:pt x="20361" y="15086"/>
                      </a:cubicBezTo>
                      <a:cubicBezTo>
                        <a:pt x="1239" y="15086"/>
                        <a:pt x="1239" y="15086"/>
                        <a:pt x="1239" y="15086"/>
                      </a:cubicBezTo>
                      <a:cubicBezTo>
                        <a:pt x="921" y="15086"/>
                        <a:pt x="635" y="14777"/>
                        <a:pt x="635" y="14400"/>
                      </a:cubicBezTo>
                      <a:cubicBezTo>
                        <a:pt x="635" y="1269"/>
                        <a:pt x="635" y="1269"/>
                        <a:pt x="635" y="1269"/>
                      </a:cubicBezTo>
                      <a:cubicBezTo>
                        <a:pt x="635" y="891"/>
                        <a:pt x="921" y="583"/>
                        <a:pt x="1239" y="583"/>
                      </a:cubicBezTo>
                      <a:cubicBezTo>
                        <a:pt x="20361" y="583"/>
                        <a:pt x="20361" y="583"/>
                        <a:pt x="20361" y="583"/>
                      </a:cubicBezTo>
                      <a:cubicBezTo>
                        <a:pt x="20679" y="583"/>
                        <a:pt x="20965" y="891"/>
                        <a:pt x="20965" y="1269"/>
                      </a:cubicBezTo>
                      <a:lnTo>
                        <a:pt x="20965" y="144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63" name="Shape 1148"/>
                <p:cNvSpPr/>
                <p:nvPr/>
              </p:nvSpPr>
              <p:spPr>
                <a:xfrm>
                  <a:off x="102546"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64" name="Shape 1149"/>
                <p:cNvSpPr/>
                <p:nvPr/>
              </p:nvSpPr>
              <p:spPr>
                <a:xfrm>
                  <a:off x="102546"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65" name="Shape 1150"/>
                <p:cNvSpPr/>
                <p:nvPr/>
              </p:nvSpPr>
              <p:spPr>
                <a:xfrm>
                  <a:off x="581474" y="107103"/>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66" name="Shape 1151"/>
                <p:cNvSpPr/>
                <p:nvPr/>
              </p:nvSpPr>
              <p:spPr>
                <a:xfrm>
                  <a:off x="581474" y="182304"/>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67" name="Shape 1152"/>
                <p:cNvSpPr/>
                <p:nvPr/>
              </p:nvSpPr>
              <p:spPr>
                <a:xfrm>
                  <a:off x="102546"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68" name="Shape 1153"/>
                <p:cNvSpPr/>
                <p:nvPr/>
              </p:nvSpPr>
              <p:spPr>
                <a:xfrm>
                  <a:off x="174328"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69" name="Shape 1154"/>
                <p:cNvSpPr/>
                <p:nvPr/>
              </p:nvSpPr>
              <p:spPr>
                <a:xfrm>
                  <a:off x="174328"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70" name="Shape 1155"/>
                <p:cNvSpPr/>
                <p:nvPr/>
              </p:nvSpPr>
              <p:spPr>
                <a:xfrm>
                  <a:off x="174328"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71" name="Shape 1156"/>
                <p:cNvSpPr/>
                <p:nvPr/>
              </p:nvSpPr>
              <p:spPr>
                <a:xfrm>
                  <a:off x="246110" y="107103"/>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72" name="Shape 1157"/>
                <p:cNvSpPr/>
                <p:nvPr/>
              </p:nvSpPr>
              <p:spPr>
                <a:xfrm>
                  <a:off x="437910" y="408285"/>
                  <a:ext cx="52033"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73" name="Shape 1158"/>
                <p:cNvSpPr/>
                <p:nvPr/>
              </p:nvSpPr>
              <p:spPr>
                <a:xfrm>
                  <a:off x="509692"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74" name="Shape 1159"/>
                <p:cNvSpPr/>
                <p:nvPr/>
              </p:nvSpPr>
              <p:spPr>
                <a:xfrm>
                  <a:off x="581474"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75" name="Shape 1160"/>
                <p:cNvSpPr/>
                <p:nvPr/>
              </p:nvSpPr>
              <p:spPr>
                <a:xfrm>
                  <a:off x="246110" y="1823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76" name="Shape 1161"/>
                <p:cNvSpPr/>
                <p:nvPr/>
              </p:nvSpPr>
              <p:spPr>
                <a:xfrm>
                  <a:off x="246110" y="2575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77" name="Shape 1162"/>
                <p:cNvSpPr/>
                <p:nvPr/>
              </p:nvSpPr>
              <p:spPr>
                <a:xfrm>
                  <a:off x="102546" y="333085"/>
                  <a:ext cx="50894" cy="52033"/>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78" name="Shape 1163"/>
                <p:cNvSpPr/>
                <p:nvPr/>
              </p:nvSpPr>
              <p:spPr>
                <a:xfrm>
                  <a:off x="102546" y="408285"/>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grpSp>
        <p:grpSp>
          <p:nvGrpSpPr>
            <p:cNvPr id="776" name="Group 775"/>
            <p:cNvGrpSpPr/>
            <p:nvPr/>
          </p:nvGrpSpPr>
          <p:grpSpPr>
            <a:xfrm>
              <a:off x="5443804" y="565277"/>
              <a:ext cx="2148474" cy="261610"/>
              <a:chOff x="5443804" y="565277"/>
              <a:chExt cx="2148474" cy="261610"/>
            </a:xfrm>
            <a:grpFill/>
          </p:grpSpPr>
          <p:sp>
            <p:nvSpPr>
              <p:cNvPr id="459" name="TextBox 458"/>
              <p:cNvSpPr txBox="1"/>
              <p:nvPr/>
            </p:nvSpPr>
            <p:spPr>
              <a:xfrm>
                <a:off x="5687277" y="565277"/>
                <a:ext cx="1905001" cy="238575"/>
              </a:xfrm>
              <a:prstGeom prst="rect">
                <a:avLst/>
              </a:prstGeom>
              <a:grpFill/>
            </p:spPr>
            <p:txBody>
              <a:bodyPr wrap="square" rtlCol="0">
                <a:spAutoFit/>
              </a:bodyPr>
              <a:lstStyle/>
              <a:p>
                <a:pPr defTabSz="609585" fontAlgn="base">
                  <a:spcBef>
                    <a:spcPct val="0"/>
                  </a:spcBef>
                  <a:spcAft>
                    <a:spcPct val="0"/>
                  </a:spcAft>
                </a:pPr>
                <a:r>
                  <a:rPr lang="en-US" sz="1467" dirty="0">
                    <a:solidFill>
                      <a:srgbClr val="636466"/>
                    </a:solidFill>
                    <a:latin typeface="Arial"/>
                    <a:cs typeface="Arial"/>
                  </a:rPr>
                  <a:t>Collaboration and Sharing</a:t>
                </a:r>
              </a:p>
            </p:txBody>
          </p:sp>
          <p:grpSp>
            <p:nvGrpSpPr>
              <p:cNvPr id="759" name="Group 6061"/>
              <p:cNvGrpSpPr/>
              <p:nvPr/>
            </p:nvGrpSpPr>
            <p:grpSpPr>
              <a:xfrm>
                <a:off x="5443804" y="573444"/>
                <a:ext cx="260487" cy="253443"/>
                <a:chOff x="0" y="0"/>
                <a:chExt cx="723900" cy="704325"/>
              </a:xfrm>
              <a:grpFill/>
            </p:grpSpPr>
            <p:sp>
              <p:nvSpPr>
                <p:cNvPr id="760" name="Shape 6045"/>
                <p:cNvSpPr/>
                <p:nvPr/>
              </p:nvSpPr>
              <p:spPr>
                <a:xfrm>
                  <a:off x="40313" y="30526"/>
                  <a:ext cx="643274" cy="6432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60959" tIns="60959" rIns="60959" bIns="60959" numCol="1" anchor="ctr">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nvGrpSpPr>
                <p:cNvPr id="761" name="Group 6060"/>
                <p:cNvGrpSpPr/>
                <p:nvPr/>
              </p:nvGrpSpPr>
              <p:grpSpPr>
                <a:xfrm>
                  <a:off x="-1" y="0"/>
                  <a:ext cx="723901" cy="704326"/>
                  <a:chOff x="0" y="0"/>
                  <a:chExt cx="723899" cy="704325"/>
                </a:xfrm>
                <a:grpFill/>
              </p:grpSpPr>
              <p:sp>
                <p:nvSpPr>
                  <p:cNvPr id="762" name="Shape 6046"/>
                  <p:cNvSpPr/>
                  <p:nvPr/>
                </p:nvSpPr>
                <p:spPr>
                  <a:xfrm>
                    <a:off x="10341" y="163901"/>
                    <a:ext cx="498103" cy="270893"/>
                  </a:xfrm>
                  <a:custGeom>
                    <a:avLst/>
                    <a:gdLst/>
                    <a:ahLst/>
                    <a:cxnLst>
                      <a:cxn ang="0">
                        <a:pos x="wd2" y="hd2"/>
                      </a:cxn>
                      <a:cxn ang="5400000">
                        <a:pos x="wd2" y="hd2"/>
                      </a:cxn>
                      <a:cxn ang="10800000">
                        <a:pos x="wd2" y="hd2"/>
                      </a:cxn>
                      <a:cxn ang="16200000">
                        <a:pos x="wd2" y="hd2"/>
                      </a:cxn>
                    </a:cxnLst>
                    <a:rect l="0" t="0" r="r" b="b"/>
                    <a:pathLst>
                      <a:path w="21562" h="21496" extrusionOk="0">
                        <a:moveTo>
                          <a:pt x="21449" y="14348"/>
                        </a:moveTo>
                        <a:cubicBezTo>
                          <a:pt x="19334" y="10471"/>
                          <a:pt x="19334" y="10471"/>
                          <a:pt x="19334" y="10471"/>
                        </a:cubicBezTo>
                        <a:cubicBezTo>
                          <a:pt x="17031" y="6248"/>
                          <a:pt x="17031" y="6248"/>
                          <a:pt x="17031" y="6248"/>
                        </a:cubicBezTo>
                        <a:cubicBezTo>
                          <a:pt x="17031" y="6248"/>
                          <a:pt x="17031" y="6248"/>
                          <a:pt x="17031" y="6248"/>
                        </a:cubicBezTo>
                        <a:cubicBezTo>
                          <a:pt x="13708" y="156"/>
                          <a:pt x="13708" y="156"/>
                          <a:pt x="13708" y="156"/>
                        </a:cubicBezTo>
                        <a:cubicBezTo>
                          <a:pt x="13557" y="-52"/>
                          <a:pt x="13368" y="-52"/>
                          <a:pt x="13255" y="156"/>
                        </a:cubicBezTo>
                        <a:cubicBezTo>
                          <a:pt x="11404" y="3479"/>
                          <a:pt x="11404" y="3479"/>
                          <a:pt x="11404" y="3479"/>
                        </a:cubicBezTo>
                        <a:cubicBezTo>
                          <a:pt x="11366" y="3548"/>
                          <a:pt x="11366" y="3617"/>
                          <a:pt x="11329" y="3686"/>
                        </a:cubicBezTo>
                        <a:cubicBezTo>
                          <a:pt x="9252" y="7494"/>
                          <a:pt x="9252" y="7494"/>
                          <a:pt x="9252" y="7494"/>
                        </a:cubicBezTo>
                        <a:cubicBezTo>
                          <a:pt x="0" y="7494"/>
                          <a:pt x="0" y="7494"/>
                          <a:pt x="0" y="7494"/>
                        </a:cubicBezTo>
                        <a:cubicBezTo>
                          <a:pt x="0" y="18017"/>
                          <a:pt x="0" y="18017"/>
                          <a:pt x="0" y="18017"/>
                        </a:cubicBezTo>
                        <a:cubicBezTo>
                          <a:pt x="12046" y="18017"/>
                          <a:pt x="12046" y="18017"/>
                          <a:pt x="12046" y="18017"/>
                        </a:cubicBezTo>
                        <a:cubicBezTo>
                          <a:pt x="13897" y="21340"/>
                          <a:pt x="13897" y="21340"/>
                          <a:pt x="13897" y="21340"/>
                        </a:cubicBezTo>
                        <a:cubicBezTo>
                          <a:pt x="14010" y="21548"/>
                          <a:pt x="14199" y="21548"/>
                          <a:pt x="14350" y="21340"/>
                        </a:cubicBezTo>
                        <a:cubicBezTo>
                          <a:pt x="15407" y="19402"/>
                          <a:pt x="15407" y="19402"/>
                          <a:pt x="15407" y="19402"/>
                        </a:cubicBezTo>
                        <a:cubicBezTo>
                          <a:pt x="15558" y="19125"/>
                          <a:pt x="15558" y="18779"/>
                          <a:pt x="15407" y="18502"/>
                        </a:cubicBezTo>
                        <a:cubicBezTo>
                          <a:pt x="15407" y="18502"/>
                          <a:pt x="15407" y="18502"/>
                          <a:pt x="15407" y="18502"/>
                        </a:cubicBezTo>
                        <a:cubicBezTo>
                          <a:pt x="15898" y="17671"/>
                          <a:pt x="15898" y="17671"/>
                          <a:pt x="15898" y="17671"/>
                        </a:cubicBezTo>
                        <a:cubicBezTo>
                          <a:pt x="15973" y="17810"/>
                          <a:pt x="16124" y="17879"/>
                          <a:pt x="16238" y="17810"/>
                        </a:cubicBezTo>
                        <a:cubicBezTo>
                          <a:pt x="17899" y="20856"/>
                          <a:pt x="17899" y="20856"/>
                          <a:pt x="17899" y="20856"/>
                        </a:cubicBezTo>
                        <a:cubicBezTo>
                          <a:pt x="18050" y="21133"/>
                          <a:pt x="18239" y="21133"/>
                          <a:pt x="18352" y="20856"/>
                        </a:cubicBezTo>
                        <a:cubicBezTo>
                          <a:pt x="19448" y="18917"/>
                          <a:pt x="19448" y="18917"/>
                          <a:pt x="19448" y="18917"/>
                        </a:cubicBezTo>
                        <a:cubicBezTo>
                          <a:pt x="19561" y="18710"/>
                          <a:pt x="19561" y="18294"/>
                          <a:pt x="19448" y="18086"/>
                        </a:cubicBezTo>
                        <a:cubicBezTo>
                          <a:pt x="17522" y="14556"/>
                          <a:pt x="17522" y="14556"/>
                          <a:pt x="17522" y="14556"/>
                        </a:cubicBezTo>
                        <a:cubicBezTo>
                          <a:pt x="18013" y="13725"/>
                          <a:pt x="18013" y="13725"/>
                          <a:pt x="18013" y="13725"/>
                        </a:cubicBezTo>
                        <a:cubicBezTo>
                          <a:pt x="19938" y="17186"/>
                          <a:pt x="19938" y="17186"/>
                          <a:pt x="19938" y="17186"/>
                        </a:cubicBezTo>
                        <a:cubicBezTo>
                          <a:pt x="20052" y="17394"/>
                          <a:pt x="20241" y="17394"/>
                          <a:pt x="20392" y="17186"/>
                        </a:cubicBezTo>
                        <a:cubicBezTo>
                          <a:pt x="21449" y="15248"/>
                          <a:pt x="21449" y="15248"/>
                          <a:pt x="21449" y="15248"/>
                        </a:cubicBezTo>
                        <a:cubicBezTo>
                          <a:pt x="21600" y="14971"/>
                          <a:pt x="21600" y="14625"/>
                          <a:pt x="21449" y="14348"/>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63" name="Shape 6047"/>
                  <p:cNvSpPr/>
                  <p:nvPr/>
                </p:nvSpPr>
                <p:spPr>
                  <a:xfrm>
                    <a:off x="0" y="152905"/>
                    <a:ext cx="519021" cy="292885"/>
                  </a:xfrm>
                  <a:custGeom>
                    <a:avLst/>
                    <a:gdLst/>
                    <a:ahLst/>
                    <a:cxnLst>
                      <a:cxn ang="0">
                        <a:pos x="wd2" y="hd2"/>
                      </a:cxn>
                      <a:cxn ang="5400000">
                        <a:pos x="wd2" y="hd2"/>
                      </a:cxn>
                      <a:cxn ang="10800000">
                        <a:pos x="wd2" y="hd2"/>
                      </a:cxn>
                      <a:cxn ang="16200000">
                        <a:pos x="wd2" y="hd2"/>
                      </a:cxn>
                    </a:cxnLst>
                    <a:rect l="0" t="0" r="r" b="b"/>
                    <a:pathLst>
                      <a:path w="21528" h="21600" extrusionOk="0">
                        <a:moveTo>
                          <a:pt x="13351" y="771"/>
                        </a:moveTo>
                        <a:cubicBezTo>
                          <a:pt x="13423" y="771"/>
                          <a:pt x="13495" y="836"/>
                          <a:pt x="13568" y="964"/>
                        </a:cubicBezTo>
                        <a:cubicBezTo>
                          <a:pt x="16752" y="6621"/>
                          <a:pt x="16752" y="6621"/>
                          <a:pt x="16752" y="6621"/>
                        </a:cubicBezTo>
                        <a:cubicBezTo>
                          <a:pt x="16752" y="6621"/>
                          <a:pt x="16752" y="6621"/>
                          <a:pt x="16752" y="6621"/>
                        </a:cubicBezTo>
                        <a:cubicBezTo>
                          <a:pt x="18959" y="10543"/>
                          <a:pt x="18959" y="10543"/>
                          <a:pt x="18959" y="10543"/>
                        </a:cubicBezTo>
                        <a:cubicBezTo>
                          <a:pt x="20985" y="14143"/>
                          <a:pt x="20985" y="14143"/>
                          <a:pt x="20985" y="14143"/>
                        </a:cubicBezTo>
                        <a:cubicBezTo>
                          <a:pt x="21130" y="14400"/>
                          <a:pt x="21130" y="14721"/>
                          <a:pt x="20985" y="14979"/>
                        </a:cubicBezTo>
                        <a:cubicBezTo>
                          <a:pt x="19972" y="16779"/>
                          <a:pt x="19972" y="16779"/>
                          <a:pt x="19972" y="16779"/>
                        </a:cubicBezTo>
                        <a:cubicBezTo>
                          <a:pt x="19899" y="16907"/>
                          <a:pt x="19827" y="16971"/>
                          <a:pt x="19755" y="16971"/>
                        </a:cubicBezTo>
                        <a:cubicBezTo>
                          <a:pt x="19646" y="16971"/>
                          <a:pt x="19574" y="16907"/>
                          <a:pt x="19538" y="16779"/>
                        </a:cubicBezTo>
                        <a:cubicBezTo>
                          <a:pt x="17692" y="13564"/>
                          <a:pt x="17692" y="13564"/>
                          <a:pt x="17692" y="13564"/>
                        </a:cubicBezTo>
                        <a:cubicBezTo>
                          <a:pt x="17222" y="14336"/>
                          <a:pt x="17222" y="14336"/>
                          <a:pt x="17222" y="14336"/>
                        </a:cubicBezTo>
                        <a:cubicBezTo>
                          <a:pt x="19067" y="17614"/>
                          <a:pt x="19067" y="17614"/>
                          <a:pt x="19067" y="17614"/>
                        </a:cubicBezTo>
                        <a:cubicBezTo>
                          <a:pt x="19176" y="17807"/>
                          <a:pt x="19176" y="18193"/>
                          <a:pt x="19067" y="18386"/>
                        </a:cubicBezTo>
                        <a:cubicBezTo>
                          <a:pt x="18018" y="20186"/>
                          <a:pt x="18018" y="20186"/>
                          <a:pt x="18018" y="20186"/>
                        </a:cubicBezTo>
                        <a:cubicBezTo>
                          <a:pt x="17982" y="20314"/>
                          <a:pt x="17873" y="20379"/>
                          <a:pt x="17801" y="20379"/>
                        </a:cubicBezTo>
                        <a:cubicBezTo>
                          <a:pt x="17729" y="20379"/>
                          <a:pt x="17656" y="20314"/>
                          <a:pt x="17584" y="20186"/>
                        </a:cubicBezTo>
                        <a:cubicBezTo>
                          <a:pt x="15992" y="17357"/>
                          <a:pt x="15992" y="17357"/>
                          <a:pt x="15992" y="17357"/>
                        </a:cubicBezTo>
                        <a:cubicBezTo>
                          <a:pt x="15956" y="17357"/>
                          <a:pt x="15920" y="17357"/>
                          <a:pt x="15883" y="17357"/>
                        </a:cubicBezTo>
                        <a:cubicBezTo>
                          <a:pt x="15811" y="17357"/>
                          <a:pt x="15739" y="17293"/>
                          <a:pt x="15666" y="17229"/>
                        </a:cubicBezTo>
                        <a:cubicBezTo>
                          <a:pt x="15196" y="18000"/>
                          <a:pt x="15196" y="18000"/>
                          <a:pt x="15196" y="18000"/>
                        </a:cubicBezTo>
                        <a:cubicBezTo>
                          <a:pt x="15196" y="18000"/>
                          <a:pt x="15196" y="18000"/>
                          <a:pt x="15196" y="18000"/>
                        </a:cubicBezTo>
                        <a:cubicBezTo>
                          <a:pt x="15341" y="18257"/>
                          <a:pt x="15341" y="18579"/>
                          <a:pt x="15196" y="18836"/>
                        </a:cubicBezTo>
                        <a:cubicBezTo>
                          <a:pt x="14183" y="20636"/>
                          <a:pt x="14183" y="20636"/>
                          <a:pt x="14183" y="20636"/>
                        </a:cubicBezTo>
                        <a:cubicBezTo>
                          <a:pt x="14111" y="20764"/>
                          <a:pt x="14038" y="20829"/>
                          <a:pt x="13966" y="20829"/>
                        </a:cubicBezTo>
                        <a:cubicBezTo>
                          <a:pt x="13857" y="20829"/>
                          <a:pt x="13785" y="20764"/>
                          <a:pt x="13749" y="20636"/>
                        </a:cubicBezTo>
                        <a:cubicBezTo>
                          <a:pt x="11976" y="17550"/>
                          <a:pt x="11976" y="17550"/>
                          <a:pt x="11976" y="17550"/>
                        </a:cubicBezTo>
                        <a:cubicBezTo>
                          <a:pt x="434" y="17550"/>
                          <a:pt x="434" y="17550"/>
                          <a:pt x="434" y="17550"/>
                        </a:cubicBezTo>
                        <a:cubicBezTo>
                          <a:pt x="434" y="7779"/>
                          <a:pt x="434" y="7779"/>
                          <a:pt x="434" y="7779"/>
                        </a:cubicBezTo>
                        <a:cubicBezTo>
                          <a:pt x="9298" y="7779"/>
                          <a:pt x="9298" y="7779"/>
                          <a:pt x="9298" y="7779"/>
                        </a:cubicBezTo>
                        <a:cubicBezTo>
                          <a:pt x="11288" y="4243"/>
                          <a:pt x="11288" y="4243"/>
                          <a:pt x="11288" y="4243"/>
                        </a:cubicBezTo>
                        <a:cubicBezTo>
                          <a:pt x="11325" y="4179"/>
                          <a:pt x="11325" y="4114"/>
                          <a:pt x="11361" y="4050"/>
                        </a:cubicBezTo>
                        <a:cubicBezTo>
                          <a:pt x="13134" y="964"/>
                          <a:pt x="13134" y="964"/>
                          <a:pt x="13134" y="964"/>
                        </a:cubicBezTo>
                        <a:cubicBezTo>
                          <a:pt x="13170" y="836"/>
                          <a:pt x="13242" y="771"/>
                          <a:pt x="13351" y="771"/>
                        </a:cubicBezTo>
                        <a:moveTo>
                          <a:pt x="13351" y="0"/>
                        </a:moveTo>
                        <a:cubicBezTo>
                          <a:pt x="13134" y="0"/>
                          <a:pt x="12953" y="129"/>
                          <a:pt x="12808" y="386"/>
                        </a:cubicBezTo>
                        <a:cubicBezTo>
                          <a:pt x="11071" y="3536"/>
                          <a:pt x="11071" y="3536"/>
                          <a:pt x="11071" y="3536"/>
                        </a:cubicBezTo>
                        <a:cubicBezTo>
                          <a:pt x="10999" y="3600"/>
                          <a:pt x="10999" y="3664"/>
                          <a:pt x="10963" y="3729"/>
                        </a:cubicBezTo>
                        <a:cubicBezTo>
                          <a:pt x="9118" y="7007"/>
                          <a:pt x="9118" y="7007"/>
                          <a:pt x="9118" y="7007"/>
                        </a:cubicBezTo>
                        <a:cubicBezTo>
                          <a:pt x="434" y="7007"/>
                          <a:pt x="434" y="7007"/>
                          <a:pt x="434" y="7007"/>
                        </a:cubicBezTo>
                        <a:cubicBezTo>
                          <a:pt x="181" y="7007"/>
                          <a:pt x="0" y="7329"/>
                          <a:pt x="0" y="7779"/>
                        </a:cubicBezTo>
                        <a:cubicBezTo>
                          <a:pt x="0" y="17550"/>
                          <a:pt x="0" y="17550"/>
                          <a:pt x="0" y="17550"/>
                        </a:cubicBezTo>
                        <a:cubicBezTo>
                          <a:pt x="0" y="18000"/>
                          <a:pt x="181" y="18321"/>
                          <a:pt x="434" y="18321"/>
                        </a:cubicBezTo>
                        <a:cubicBezTo>
                          <a:pt x="11795" y="18321"/>
                          <a:pt x="11795" y="18321"/>
                          <a:pt x="11795" y="18321"/>
                        </a:cubicBezTo>
                        <a:cubicBezTo>
                          <a:pt x="13423" y="21214"/>
                          <a:pt x="13423" y="21214"/>
                          <a:pt x="13423" y="21214"/>
                        </a:cubicBezTo>
                        <a:cubicBezTo>
                          <a:pt x="13568" y="21471"/>
                          <a:pt x="13749" y="21600"/>
                          <a:pt x="13966" y="21600"/>
                        </a:cubicBezTo>
                        <a:cubicBezTo>
                          <a:pt x="14147" y="21600"/>
                          <a:pt x="14328" y="21471"/>
                          <a:pt x="14472" y="21214"/>
                        </a:cubicBezTo>
                        <a:cubicBezTo>
                          <a:pt x="15522" y="19350"/>
                          <a:pt x="15522" y="19350"/>
                          <a:pt x="15522" y="19350"/>
                        </a:cubicBezTo>
                        <a:cubicBezTo>
                          <a:pt x="15666" y="19093"/>
                          <a:pt x="15739" y="18771"/>
                          <a:pt x="15739" y="18386"/>
                        </a:cubicBezTo>
                        <a:cubicBezTo>
                          <a:pt x="15739" y="18321"/>
                          <a:pt x="15739" y="18257"/>
                          <a:pt x="15703" y="18193"/>
                        </a:cubicBezTo>
                        <a:cubicBezTo>
                          <a:pt x="15739" y="18129"/>
                          <a:pt x="15739" y="18129"/>
                          <a:pt x="15739" y="18129"/>
                        </a:cubicBezTo>
                        <a:cubicBezTo>
                          <a:pt x="15775" y="18129"/>
                          <a:pt x="15775" y="18129"/>
                          <a:pt x="15811" y="18129"/>
                        </a:cubicBezTo>
                        <a:cubicBezTo>
                          <a:pt x="17294" y="20764"/>
                          <a:pt x="17294" y="20764"/>
                          <a:pt x="17294" y="20764"/>
                        </a:cubicBezTo>
                        <a:cubicBezTo>
                          <a:pt x="17439" y="21021"/>
                          <a:pt x="17620" y="21150"/>
                          <a:pt x="17801" y="21150"/>
                        </a:cubicBezTo>
                        <a:cubicBezTo>
                          <a:pt x="18018" y="21150"/>
                          <a:pt x="18199" y="21021"/>
                          <a:pt x="18344" y="20764"/>
                        </a:cubicBezTo>
                        <a:cubicBezTo>
                          <a:pt x="19357" y="18900"/>
                          <a:pt x="19357" y="18900"/>
                          <a:pt x="19357" y="18900"/>
                        </a:cubicBezTo>
                        <a:cubicBezTo>
                          <a:pt x="19502" y="18707"/>
                          <a:pt x="19574" y="18321"/>
                          <a:pt x="19574" y="18000"/>
                        </a:cubicBezTo>
                        <a:cubicBezTo>
                          <a:pt x="19574" y="17871"/>
                          <a:pt x="19574" y="17807"/>
                          <a:pt x="19574" y="17679"/>
                        </a:cubicBezTo>
                        <a:cubicBezTo>
                          <a:pt x="19610" y="17679"/>
                          <a:pt x="19682" y="17743"/>
                          <a:pt x="19755" y="17743"/>
                        </a:cubicBezTo>
                        <a:cubicBezTo>
                          <a:pt x="19936" y="17743"/>
                          <a:pt x="20117" y="17614"/>
                          <a:pt x="20261" y="17357"/>
                        </a:cubicBezTo>
                        <a:cubicBezTo>
                          <a:pt x="21311" y="15493"/>
                          <a:pt x="21311" y="15493"/>
                          <a:pt x="21311" y="15493"/>
                        </a:cubicBezTo>
                        <a:cubicBezTo>
                          <a:pt x="21600" y="14979"/>
                          <a:pt x="21600" y="14143"/>
                          <a:pt x="21311" y="13629"/>
                        </a:cubicBezTo>
                        <a:cubicBezTo>
                          <a:pt x="19248" y="9964"/>
                          <a:pt x="19248" y="9964"/>
                          <a:pt x="19248" y="9964"/>
                        </a:cubicBezTo>
                        <a:cubicBezTo>
                          <a:pt x="17077" y="6107"/>
                          <a:pt x="17077" y="6107"/>
                          <a:pt x="17077" y="6107"/>
                        </a:cubicBezTo>
                        <a:cubicBezTo>
                          <a:pt x="17077" y="6107"/>
                          <a:pt x="17077" y="6107"/>
                          <a:pt x="17077" y="6107"/>
                        </a:cubicBezTo>
                        <a:cubicBezTo>
                          <a:pt x="13857" y="386"/>
                          <a:pt x="13857" y="386"/>
                          <a:pt x="13857" y="386"/>
                        </a:cubicBezTo>
                        <a:cubicBezTo>
                          <a:pt x="13713" y="129"/>
                          <a:pt x="13532" y="0"/>
                          <a:pt x="1335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64" name="Shape 6048"/>
                  <p:cNvSpPr/>
                  <p:nvPr/>
                </p:nvSpPr>
                <p:spPr>
                  <a:xfrm>
                    <a:off x="9602" y="258535"/>
                    <a:ext cx="703957" cy="445791"/>
                  </a:xfrm>
                  <a:custGeom>
                    <a:avLst/>
                    <a:gdLst/>
                    <a:ahLst/>
                    <a:cxnLst>
                      <a:cxn ang="0">
                        <a:pos x="wd2" y="hd2"/>
                      </a:cxn>
                      <a:cxn ang="5400000">
                        <a:pos x="wd2" y="hd2"/>
                      </a:cxn>
                      <a:cxn ang="10800000">
                        <a:pos x="wd2" y="hd2"/>
                      </a:cxn>
                      <a:cxn ang="16200000">
                        <a:pos x="wd2" y="hd2"/>
                      </a:cxn>
                    </a:cxnLst>
                    <a:rect l="0" t="0" r="r" b="b"/>
                    <a:pathLst>
                      <a:path w="21600" h="21600" extrusionOk="0">
                        <a:moveTo>
                          <a:pt x="20021" y="6932"/>
                        </a:moveTo>
                        <a:cubicBezTo>
                          <a:pt x="19271" y="13865"/>
                          <a:pt x="15471" y="19106"/>
                          <a:pt x="10894" y="19106"/>
                        </a:cubicBezTo>
                        <a:cubicBezTo>
                          <a:pt x="5781" y="19106"/>
                          <a:pt x="1659" y="12596"/>
                          <a:pt x="1659" y="4523"/>
                        </a:cubicBezTo>
                        <a:cubicBezTo>
                          <a:pt x="1659" y="2959"/>
                          <a:pt x="1820" y="1437"/>
                          <a:pt x="2114" y="0"/>
                        </a:cubicBezTo>
                        <a:cubicBezTo>
                          <a:pt x="0" y="0"/>
                          <a:pt x="0" y="0"/>
                          <a:pt x="0" y="0"/>
                        </a:cubicBezTo>
                        <a:cubicBezTo>
                          <a:pt x="0" y="19148"/>
                          <a:pt x="0" y="19148"/>
                          <a:pt x="0" y="19148"/>
                        </a:cubicBezTo>
                        <a:cubicBezTo>
                          <a:pt x="0" y="20501"/>
                          <a:pt x="696" y="21600"/>
                          <a:pt x="1552" y="21600"/>
                        </a:cubicBezTo>
                        <a:cubicBezTo>
                          <a:pt x="4309" y="21600"/>
                          <a:pt x="4309" y="21600"/>
                          <a:pt x="4309" y="21600"/>
                        </a:cubicBezTo>
                        <a:cubicBezTo>
                          <a:pt x="6531" y="21600"/>
                          <a:pt x="6531" y="21600"/>
                          <a:pt x="6531" y="21600"/>
                        </a:cubicBezTo>
                        <a:cubicBezTo>
                          <a:pt x="6799" y="21600"/>
                          <a:pt x="6799" y="21600"/>
                          <a:pt x="6799"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501"/>
                          <a:pt x="21600" y="19148"/>
                        </a:cubicBezTo>
                        <a:cubicBezTo>
                          <a:pt x="21600" y="6932"/>
                          <a:pt x="21600" y="6932"/>
                          <a:pt x="21600" y="6932"/>
                        </a:cubicBezTo>
                        <a:lnTo>
                          <a:pt x="20021" y="693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65" name="Shape 6049"/>
                  <p:cNvSpPr/>
                  <p:nvPr/>
                </p:nvSpPr>
                <p:spPr>
                  <a:xfrm>
                    <a:off x="180152" y="163900"/>
                    <a:ext cx="533407" cy="411242"/>
                  </a:xfrm>
                  <a:custGeom>
                    <a:avLst/>
                    <a:gdLst/>
                    <a:ahLst/>
                    <a:cxnLst>
                      <a:cxn ang="0">
                        <a:pos x="wd2" y="hd2"/>
                      </a:cxn>
                      <a:cxn ang="5400000">
                        <a:pos x="wd2" y="hd2"/>
                      </a:cxn>
                      <a:cxn ang="10800000">
                        <a:pos x="wd2" y="hd2"/>
                      </a:cxn>
                      <a:cxn ang="16200000">
                        <a:pos x="wd2" y="hd2"/>
                      </a:cxn>
                    </a:cxnLst>
                    <a:rect l="0" t="0" r="r" b="b"/>
                    <a:pathLst>
                      <a:path w="21574" h="21531" extrusionOk="0">
                        <a:moveTo>
                          <a:pt x="12750" y="4944"/>
                        </a:moveTo>
                        <a:cubicBezTo>
                          <a:pt x="9009" y="103"/>
                          <a:pt x="9009" y="103"/>
                          <a:pt x="9009" y="103"/>
                        </a:cubicBezTo>
                        <a:cubicBezTo>
                          <a:pt x="8903" y="-34"/>
                          <a:pt x="8692" y="-34"/>
                          <a:pt x="8586" y="103"/>
                        </a:cubicBezTo>
                        <a:cubicBezTo>
                          <a:pt x="7562" y="1427"/>
                          <a:pt x="7562" y="1427"/>
                          <a:pt x="7562" y="1427"/>
                        </a:cubicBezTo>
                        <a:cubicBezTo>
                          <a:pt x="9362" y="3756"/>
                          <a:pt x="9362" y="3756"/>
                          <a:pt x="9362" y="3756"/>
                        </a:cubicBezTo>
                        <a:cubicBezTo>
                          <a:pt x="9574" y="4030"/>
                          <a:pt x="9574" y="4533"/>
                          <a:pt x="9362" y="4807"/>
                        </a:cubicBezTo>
                        <a:cubicBezTo>
                          <a:pt x="7527" y="7181"/>
                          <a:pt x="7527" y="7181"/>
                          <a:pt x="7527" y="7181"/>
                        </a:cubicBezTo>
                        <a:cubicBezTo>
                          <a:pt x="7421" y="7318"/>
                          <a:pt x="7280" y="7410"/>
                          <a:pt x="7139" y="7410"/>
                        </a:cubicBezTo>
                        <a:cubicBezTo>
                          <a:pt x="6962" y="7410"/>
                          <a:pt x="6821" y="7318"/>
                          <a:pt x="6715" y="7181"/>
                        </a:cubicBezTo>
                        <a:cubicBezTo>
                          <a:pt x="5833" y="5994"/>
                          <a:pt x="5833" y="5994"/>
                          <a:pt x="5833" y="5994"/>
                        </a:cubicBezTo>
                        <a:cubicBezTo>
                          <a:pt x="3468" y="9054"/>
                          <a:pt x="3468" y="9054"/>
                          <a:pt x="3468" y="9054"/>
                        </a:cubicBezTo>
                        <a:cubicBezTo>
                          <a:pt x="3433" y="9099"/>
                          <a:pt x="3433" y="9099"/>
                          <a:pt x="3433" y="9099"/>
                        </a:cubicBezTo>
                        <a:cubicBezTo>
                          <a:pt x="80" y="13437"/>
                          <a:pt x="80" y="13437"/>
                          <a:pt x="80" y="13437"/>
                        </a:cubicBezTo>
                        <a:cubicBezTo>
                          <a:pt x="-26" y="13574"/>
                          <a:pt x="-26" y="13803"/>
                          <a:pt x="80" y="13940"/>
                        </a:cubicBezTo>
                        <a:cubicBezTo>
                          <a:pt x="962" y="15036"/>
                          <a:pt x="962" y="15036"/>
                          <a:pt x="962" y="15036"/>
                        </a:cubicBezTo>
                        <a:cubicBezTo>
                          <a:pt x="1068" y="15173"/>
                          <a:pt x="1209" y="15173"/>
                          <a:pt x="1315" y="15036"/>
                        </a:cubicBezTo>
                        <a:cubicBezTo>
                          <a:pt x="2268" y="13803"/>
                          <a:pt x="2268" y="13803"/>
                          <a:pt x="2268" y="13803"/>
                        </a:cubicBezTo>
                        <a:cubicBezTo>
                          <a:pt x="2656" y="14305"/>
                          <a:pt x="2656" y="14305"/>
                          <a:pt x="2656" y="14305"/>
                        </a:cubicBezTo>
                        <a:cubicBezTo>
                          <a:pt x="1703" y="15538"/>
                          <a:pt x="1703" y="15538"/>
                          <a:pt x="1703" y="15538"/>
                        </a:cubicBezTo>
                        <a:cubicBezTo>
                          <a:pt x="1598" y="15675"/>
                          <a:pt x="1598" y="15903"/>
                          <a:pt x="1703" y="16040"/>
                        </a:cubicBezTo>
                        <a:cubicBezTo>
                          <a:pt x="2586" y="17182"/>
                          <a:pt x="2586" y="17182"/>
                          <a:pt x="2586" y="17182"/>
                        </a:cubicBezTo>
                        <a:cubicBezTo>
                          <a:pt x="2692" y="17319"/>
                          <a:pt x="2868" y="17319"/>
                          <a:pt x="2974" y="17182"/>
                        </a:cubicBezTo>
                        <a:cubicBezTo>
                          <a:pt x="3927" y="15949"/>
                          <a:pt x="3927" y="15949"/>
                          <a:pt x="3927" y="15949"/>
                        </a:cubicBezTo>
                        <a:cubicBezTo>
                          <a:pt x="4315" y="16451"/>
                          <a:pt x="4315" y="16451"/>
                          <a:pt x="4315" y="16451"/>
                        </a:cubicBezTo>
                        <a:cubicBezTo>
                          <a:pt x="3362" y="17684"/>
                          <a:pt x="3362" y="17684"/>
                          <a:pt x="3362" y="17684"/>
                        </a:cubicBezTo>
                        <a:cubicBezTo>
                          <a:pt x="3256" y="17821"/>
                          <a:pt x="3256" y="18050"/>
                          <a:pt x="3362" y="18187"/>
                        </a:cubicBezTo>
                        <a:cubicBezTo>
                          <a:pt x="4245" y="19328"/>
                          <a:pt x="4245" y="19328"/>
                          <a:pt x="4245" y="19328"/>
                        </a:cubicBezTo>
                        <a:cubicBezTo>
                          <a:pt x="4350" y="19465"/>
                          <a:pt x="4527" y="19465"/>
                          <a:pt x="4598" y="19328"/>
                        </a:cubicBezTo>
                        <a:cubicBezTo>
                          <a:pt x="5586" y="18095"/>
                          <a:pt x="5586" y="18095"/>
                          <a:pt x="5586" y="18095"/>
                        </a:cubicBezTo>
                        <a:cubicBezTo>
                          <a:pt x="5974" y="18598"/>
                          <a:pt x="5974" y="18598"/>
                          <a:pt x="5974" y="18598"/>
                        </a:cubicBezTo>
                        <a:cubicBezTo>
                          <a:pt x="4986" y="19831"/>
                          <a:pt x="4986" y="19831"/>
                          <a:pt x="4986" y="19831"/>
                        </a:cubicBezTo>
                        <a:cubicBezTo>
                          <a:pt x="4915" y="19968"/>
                          <a:pt x="4915" y="20150"/>
                          <a:pt x="4986" y="20287"/>
                        </a:cubicBezTo>
                        <a:cubicBezTo>
                          <a:pt x="5868" y="21429"/>
                          <a:pt x="5868" y="21429"/>
                          <a:pt x="5868" y="21429"/>
                        </a:cubicBezTo>
                        <a:cubicBezTo>
                          <a:pt x="5974" y="21566"/>
                          <a:pt x="6150" y="21566"/>
                          <a:pt x="6256" y="21429"/>
                        </a:cubicBezTo>
                        <a:cubicBezTo>
                          <a:pt x="7209" y="20196"/>
                          <a:pt x="7209" y="20196"/>
                          <a:pt x="7209" y="20196"/>
                        </a:cubicBezTo>
                        <a:cubicBezTo>
                          <a:pt x="7245" y="20242"/>
                          <a:pt x="7245" y="20242"/>
                          <a:pt x="7245" y="20242"/>
                        </a:cubicBezTo>
                        <a:cubicBezTo>
                          <a:pt x="13739" y="11885"/>
                          <a:pt x="13739" y="11885"/>
                          <a:pt x="13739" y="11885"/>
                        </a:cubicBezTo>
                        <a:cubicBezTo>
                          <a:pt x="21574" y="11885"/>
                          <a:pt x="21574" y="11885"/>
                          <a:pt x="21574" y="11885"/>
                        </a:cubicBezTo>
                        <a:cubicBezTo>
                          <a:pt x="21574" y="4944"/>
                          <a:pt x="21574" y="4944"/>
                          <a:pt x="21574" y="4944"/>
                        </a:cubicBezTo>
                        <a:lnTo>
                          <a:pt x="12750" y="49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66" name="Shape 6050"/>
                  <p:cNvSpPr/>
                  <p:nvPr/>
                </p:nvSpPr>
                <p:spPr>
                  <a:xfrm>
                    <a:off x="404793" y="321322"/>
                    <a:ext cx="138502" cy="138503"/>
                  </a:xfrm>
                  <a:custGeom>
                    <a:avLst/>
                    <a:gdLst/>
                    <a:ahLst/>
                    <a:cxnLst>
                      <a:cxn ang="0">
                        <a:pos x="wd2" y="hd2"/>
                      </a:cxn>
                      <a:cxn ang="5400000">
                        <a:pos x="wd2" y="hd2"/>
                      </a:cxn>
                      <a:cxn ang="10800000">
                        <a:pos x="wd2" y="hd2"/>
                      </a:cxn>
                      <a:cxn ang="16200000">
                        <a:pos x="wd2" y="hd2"/>
                      </a:cxn>
                    </a:cxnLst>
                    <a:rect l="0" t="0" r="r" b="b"/>
                    <a:pathLst>
                      <a:path w="21600" h="21600" extrusionOk="0">
                        <a:moveTo>
                          <a:pt x="6113" y="1630"/>
                        </a:moveTo>
                        <a:cubicBezTo>
                          <a:pt x="6385" y="1630"/>
                          <a:pt x="6657" y="1766"/>
                          <a:pt x="6792" y="1902"/>
                        </a:cubicBezTo>
                        <a:cubicBezTo>
                          <a:pt x="19698" y="14808"/>
                          <a:pt x="19698" y="14808"/>
                          <a:pt x="19698" y="14808"/>
                        </a:cubicBezTo>
                        <a:cubicBezTo>
                          <a:pt x="20106" y="15215"/>
                          <a:pt x="20106" y="15894"/>
                          <a:pt x="19698" y="16302"/>
                        </a:cubicBezTo>
                        <a:cubicBezTo>
                          <a:pt x="16302" y="19562"/>
                          <a:pt x="16302" y="19562"/>
                          <a:pt x="16302" y="19562"/>
                        </a:cubicBezTo>
                        <a:cubicBezTo>
                          <a:pt x="16030" y="19834"/>
                          <a:pt x="15758" y="19970"/>
                          <a:pt x="15623" y="19970"/>
                        </a:cubicBezTo>
                        <a:cubicBezTo>
                          <a:pt x="15351" y="19970"/>
                          <a:pt x="15079" y="19834"/>
                          <a:pt x="14808" y="19562"/>
                        </a:cubicBezTo>
                        <a:cubicBezTo>
                          <a:pt x="1902" y="6792"/>
                          <a:pt x="1902" y="6792"/>
                          <a:pt x="1902" y="6792"/>
                        </a:cubicBezTo>
                        <a:cubicBezTo>
                          <a:pt x="1630" y="6385"/>
                          <a:pt x="1630" y="5706"/>
                          <a:pt x="1902" y="5298"/>
                        </a:cubicBezTo>
                        <a:cubicBezTo>
                          <a:pt x="5298" y="1902"/>
                          <a:pt x="5298" y="1902"/>
                          <a:pt x="5298" y="1902"/>
                        </a:cubicBezTo>
                        <a:cubicBezTo>
                          <a:pt x="5570" y="1766"/>
                          <a:pt x="5842" y="1630"/>
                          <a:pt x="6113" y="1630"/>
                        </a:cubicBezTo>
                        <a:moveTo>
                          <a:pt x="6113" y="0"/>
                        </a:moveTo>
                        <a:cubicBezTo>
                          <a:pt x="6113" y="0"/>
                          <a:pt x="6113" y="0"/>
                          <a:pt x="6113" y="0"/>
                        </a:cubicBezTo>
                        <a:cubicBezTo>
                          <a:pt x="5298" y="0"/>
                          <a:pt x="4755" y="272"/>
                          <a:pt x="4211" y="815"/>
                        </a:cubicBezTo>
                        <a:cubicBezTo>
                          <a:pt x="815" y="4211"/>
                          <a:pt x="815" y="4211"/>
                          <a:pt x="815" y="4211"/>
                        </a:cubicBezTo>
                        <a:cubicBezTo>
                          <a:pt x="272" y="4619"/>
                          <a:pt x="0" y="5298"/>
                          <a:pt x="0" y="5977"/>
                        </a:cubicBezTo>
                        <a:cubicBezTo>
                          <a:pt x="0" y="6792"/>
                          <a:pt x="272" y="7472"/>
                          <a:pt x="815" y="7879"/>
                        </a:cubicBezTo>
                        <a:cubicBezTo>
                          <a:pt x="13721" y="20785"/>
                          <a:pt x="13721" y="20785"/>
                          <a:pt x="13721" y="20785"/>
                        </a:cubicBezTo>
                        <a:cubicBezTo>
                          <a:pt x="14128" y="21328"/>
                          <a:pt x="14808" y="21600"/>
                          <a:pt x="15623" y="21600"/>
                        </a:cubicBezTo>
                        <a:cubicBezTo>
                          <a:pt x="16302" y="21600"/>
                          <a:pt x="16981" y="21328"/>
                          <a:pt x="17389" y="20785"/>
                        </a:cubicBezTo>
                        <a:cubicBezTo>
                          <a:pt x="20785" y="17389"/>
                          <a:pt x="20785" y="17389"/>
                          <a:pt x="20785" y="17389"/>
                        </a:cubicBezTo>
                        <a:cubicBezTo>
                          <a:pt x="21328" y="16845"/>
                          <a:pt x="21600" y="16166"/>
                          <a:pt x="21600" y="15487"/>
                        </a:cubicBezTo>
                        <a:cubicBezTo>
                          <a:pt x="21600" y="14808"/>
                          <a:pt x="21328" y="14128"/>
                          <a:pt x="20785" y="13585"/>
                        </a:cubicBezTo>
                        <a:cubicBezTo>
                          <a:pt x="8015" y="815"/>
                          <a:pt x="8015" y="815"/>
                          <a:pt x="8015" y="815"/>
                        </a:cubicBezTo>
                        <a:cubicBezTo>
                          <a:pt x="7472" y="272"/>
                          <a:pt x="6792" y="0"/>
                          <a:pt x="611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67" name="Shape 6051"/>
                  <p:cNvSpPr/>
                  <p:nvPr/>
                </p:nvSpPr>
                <p:spPr>
                  <a:xfrm>
                    <a:off x="364216" y="362319"/>
                    <a:ext cx="138401" cy="13776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765"/>
                          <a:pt x="19234" y="14765"/>
                          <a:pt x="19234" y="14765"/>
                        </a:cubicBezTo>
                        <a:cubicBezTo>
                          <a:pt x="19634" y="15175"/>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900" y="0"/>
                          <a:pt x="5900" y="0"/>
                          <a:pt x="5900" y="0"/>
                        </a:cubicBez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68" name="Shape 6052"/>
                  <p:cNvSpPr/>
                  <p:nvPr/>
                </p:nvSpPr>
                <p:spPr>
                  <a:xfrm>
                    <a:off x="323437" y="402207"/>
                    <a:ext cx="138706" cy="138872"/>
                  </a:xfrm>
                  <a:custGeom>
                    <a:avLst/>
                    <a:gdLst/>
                    <a:ahLst/>
                    <a:cxnLst>
                      <a:cxn ang="0">
                        <a:pos x="wd2" y="hd2"/>
                      </a:cxn>
                      <a:cxn ang="5400000">
                        <a:pos x="wd2" y="hd2"/>
                      </a:cxn>
                      <a:cxn ang="10800000">
                        <a:pos x="wd2" y="hd2"/>
                      </a:cxn>
                      <a:cxn ang="16200000">
                        <a:pos x="wd2" y="hd2"/>
                      </a:cxn>
                    </a:cxnLst>
                    <a:rect l="0" t="0" r="r" b="b"/>
                    <a:pathLst>
                      <a:path w="21070" h="21600" extrusionOk="0">
                        <a:moveTo>
                          <a:pt x="5963" y="1630"/>
                        </a:moveTo>
                        <a:cubicBezTo>
                          <a:pt x="6228" y="1630"/>
                          <a:pt x="6361" y="1766"/>
                          <a:pt x="6626" y="1902"/>
                        </a:cubicBezTo>
                        <a:cubicBezTo>
                          <a:pt x="19215" y="14808"/>
                          <a:pt x="19215" y="14808"/>
                          <a:pt x="19215" y="14808"/>
                        </a:cubicBezTo>
                        <a:cubicBezTo>
                          <a:pt x="19612" y="15215"/>
                          <a:pt x="19612" y="15894"/>
                          <a:pt x="19215" y="16302"/>
                        </a:cubicBezTo>
                        <a:cubicBezTo>
                          <a:pt x="15902" y="19698"/>
                          <a:pt x="15902" y="19698"/>
                          <a:pt x="15902" y="19698"/>
                        </a:cubicBezTo>
                        <a:cubicBezTo>
                          <a:pt x="15637" y="19834"/>
                          <a:pt x="15372" y="19970"/>
                          <a:pt x="15107" y="19970"/>
                        </a:cubicBezTo>
                        <a:cubicBezTo>
                          <a:pt x="14842" y="19970"/>
                          <a:pt x="14709" y="19834"/>
                          <a:pt x="14444" y="19698"/>
                        </a:cubicBezTo>
                        <a:cubicBezTo>
                          <a:pt x="1855" y="6792"/>
                          <a:pt x="1855" y="6792"/>
                          <a:pt x="1855" y="6792"/>
                        </a:cubicBezTo>
                        <a:cubicBezTo>
                          <a:pt x="1458" y="6385"/>
                          <a:pt x="1458" y="5706"/>
                          <a:pt x="1855" y="5298"/>
                        </a:cubicBezTo>
                        <a:cubicBezTo>
                          <a:pt x="5168" y="1902"/>
                          <a:pt x="5168" y="1902"/>
                          <a:pt x="5168" y="1902"/>
                        </a:cubicBezTo>
                        <a:cubicBezTo>
                          <a:pt x="5433" y="1766"/>
                          <a:pt x="5698" y="1630"/>
                          <a:pt x="5963" y="1630"/>
                        </a:cubicBezTo>
                        <a:moveTo>
                          <a:pt x="5963" y="0"/>
                        </a:moveTo>
                        <a:cubicBezTo>
                          <a:pt x="5168" y="0"/>
                          <a:pt x="4506" y="272"/>
                          <a:pt x="4108" y="815"/>
                        </a:cubicBezTo>
                        <a:cubicBezTo>
                          <a:pt x="795" y="4211"/>
                          <a:pt x="795" y="4211"/>
                          <a:pt x="795" y="4211"/>
                        </a:cubicBezTo>
                        <a:cubicBezTo>
                          <a:pt x="-265" y="5162"/>
                          <a:pt x="-265" y="6928"/>
                          <a:pt x="795" y="7879"/>
                        </a:cubicBezTo>
                        <a:cubicBezTo>
                          <a:pt x="13384" y="20785"/>
                          <a:pt x="13384" y="20785"/>
                          <a:pt x="13384" y="20785"/>
                        </a:cubicBezTo>
                        <a:cubicBezTo>
                          <a:pt x="13782" y="21328"/>
                          <a:pt x="14444" y="21600"/>
                          <a:pt x="15107" y="21600"/>
                        </a:cubicBezTo>
                        <a:cubicBezTo>
                          <a:pt x="15902" y="21600"/>
                          <a:pt x="16564" y="21328"/>
                          <a:pt x="16962" y="20785"/>
                        </a:cubicBezTo>
                        <a:cubicBezTo>
                          <a:pt x="20275" y="17389"/>
                          <a:pt x="20275" y="17389"/>
                          <a:pt x="20275" y="17389"/>
                        </a:cubicBezTo>
                        <a:cubicBezTo>
                          <a:pt x="21335" y="16438"/>
                          <a:pt x="21335" y="14672"/>
                          <a:pt x="20275" y="13721"/>
                        </a:cubicBezTo>
                        <a:cubicBezTo>
                          <a:pt x="7686" y="815"/>
                          <a:pt x="7686" y="815"/>
                          <a:pt x="7686" y="815"/>
                        </a:cubicBezTo>
                        <a:cubicBezTo>
                          <a:pt x="7288" y="272"/>
                          <a:pt x="6626" y="0"/>
                          <a:pt x="596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69" name="Shape 6053"/>
                  <p:cNvSpPr/>
                  <p:nvPr/>
                </p:nvSpPr>
                <p:spPr>
                  <a:xfrm>
                    <a:off x="283328" y="443204"/>
                    <a:ext cx="138039" cy="13813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901"/>
                          <a:pt x="19234" y="14901"/>
                          <a:pt x="19234" y="14901"/>
                        </a:cubicBezTo>
                        <a:cubicBezTo>
                          <a:pt x="19634" y="15311"/>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70" name="Shape 6054"/>
                  <p:cNvSpPr/>
                  <p:nvPr/>
                </p:nvSpPr>
                <p:spPr>
                  <a:xfrm>
                    <a:off x="169894" y="153644"/>
                    <a:ext cx="554006" cy="431755"/>
                  </a:xfrm>
                  <a:custGeom>
                    <a:avLst/>
                    <a:gdLst/>
                    <a:ahLst/>
                    <a:cxnLst>
                      <a:cxn ang="0">
                        <a:pos x="wd2" y="hd2"/>
                      </a:cxn>
                      <a:cxn ang="5400000">
                        <a:pos x="wd2" y="hd2"/>
                      </a:cxn>
                      <a:cxn ang="10800000">
                        <a:pos x="wd2" y="hd2"/>
                      </a:cxn>
                      <a:cxn ang="16200000">
                        <a:pos x="wd2" y="hd2"/>
                      </a:cxn>
                    </a:cxnLst>
                    <a:rect l="0" t="0" r="r" b="b"/>
                    <a:pathLst>
                      <a:path w="21600" h="21600" extrusionOk="0">
                        <a:moveTo>
                          <a:pt x="21192" y="4713"/>
                        </a:moveTo>
                        <a:cubicBezTo>
                          <a:pt x="12858" y="4713"/>
                          <a:pt x="12858" y="4713"/>
                          <a:pt x="12858" y="4713"/>
                        </a:cubicBezTo>
                        <a:cubicBezTo>
                          <a:pt x="9354" y="262"/>
                          <a:pt x="9354" y="262"/>
                          <a:pt x="9354" y="262"/>
                        </a:cubicBezTo>
                        <a:cubicBezTo>
                          <a:pt x="9252" y="87"/>
                          <a:pt x="9048" y="0"/>
                          <a:pt x="8878" y="0"/>
                        </a:cubicBezTo>
                        <a:cubicBezTo>
                          <a:pt x="8674" y="0"/>
                          <a:pt x="8504" y="87"/>
                          <a:pt x="8368" y="262"/>
                        </a:cubicBezTo>
                        <a:cubicBezTo>
                          <a:pt x="7381" y="1527"/>
                          <a:pt x="7381" y="1527"/>
                          <a:pt x="7381" y="1527"/>
                        </a:cubicBezTo>
                        <a:cubicBezTo>
                          <a:pt x="7245" y="1702"/>
                          <a:pt x="7245" y="2051"/>
                          <a:pt x="7381" y="2269"/>
                        </a:cubicBezTo>
                        <a:cubicBezTo>
                          <a:pt x="9116" y="4451"/>
                          <a:pt x="9116" y="4451"/>
                          <a:pt x="9116" y="4451"/>
                        </a:cubicBezTo>
                        <a:cubicBezTo>
                          <a:pt x="9150" y="4538"/>
                          <a:pt x="9184" y="4582"/>
                          <a:pt x="9184" y="4625"/>
                        </a:cubicBezTo>
                        <a:cubicBezTo>
                          <a:pt x="9184" y="4625"/>
                          <a:pt x="9150" y="4713"/>
                          <a:pt x="9116" y="4756"/>
                        </a:cubicBezTo>
                        <a:cubicBezTo>
                          <a:pt x="7381" y="6982"/>
                          <a:pt x="7381" y="6982"/>
                          <a:pt x="7381" y="6982"/>
                        </a:cubicBezTo>
                        <a:cubicBezTo>
                          <a:pt x="7347" y="7025"/>
                          <a:pt x="7313" y="7069"/>
                          <a:pt x="7279" y="7069"/>
                        </a:cubicBezTo>
                        <a:cubicBezTo>
                          <a:pt x="7211" y="7069"/>
                          <a:pt x="7177" y="7025"/>
                          <a:pt x="7143" y="6982"/>
                        </a:cubicBezTo>
                        <a:cubicBezTo>
                          <a:pt x="6293" y="5891"/>
                          <a:pt x="6293" y="5891"/>
                          <a:pt x="6293" y="5891"/>
                        </a:cubicBezTo>
                        <a:cubicBezTo>
                          <a:pt x="6225" y="5804"/>
                          <a:pt x="6123" y="5716"/>
                          <a:pt x="6021" y="5716"/>
                        </a:cubicBezTo>
                        <a:cubicBezTo>
                          <a:pt x="5885" y="5716"/>
                          <a:pt x="5783" y="5804"/>
                          <a:pt x="5715" y="5891"/>
                        </a:cubicBezTo>
                        <a:cubicBezTo>
                          <a:pt x="3470" y="8771"/>
                          <a:pt x="3470" y="8771"/>
                          <a:pt x="3470" y="8771"/>
                        </a:cubicBezTo>
                        <a:cubicBezTo>
                          <a:pt x="3436" y="8815"/>
                          <a:pt x="3436" y="8815"/>
                          <a:pt x="3402" y="8858"/>
                        </a:cubicBezTo>
                        <a:cubicBezTo>
                          <a:pt x="170" y="12960"/>
                          <a:pt x="170" y="12960"/>
                          <a:pt x="170" y="12960"/>
                        </a:cubicBezTo>
                        <a:cubicBezTo>
                          <a:pt x="68" y="13135"/>
                          <a:pt x="0" y="13353"/>
                          <a:pt x="0" y="13571"/>
                        </a:cubicBezTo>
                        <a:cubicBezTo>
                          <a:pt x="0" y="13833"/>
                          <a:pt x="68" y="14007"/>
                          <a:pt x="170" y="14182"/>
                        </a:cubicBezTo>
                        <a:cubicBezTo>
                          <a:pt x="1020" y="15273"/>
                          <a:pt x="1020" y="15273"/>
                          <a:pt x="1020" y="15273"/>
                        </a:cubicBezTo>
                        <a:cubicBezTo>
                          <a:pt x="1157" y="15447"/>
                          <a:pt x="1327" y="15535"/>
                          <a:pt x="1497" y="15535"/>
                        </a:cubicBezTo>
                        <a:cubicBezTo>
                          <a:pt x="1531" y="15535"/>
                          <a:pt x="1565" y="15535"/>
                          <a:pt x="1565" y="15535"/>
                        </a:cubicBezTo>
                        <a:cubicBezTo>
                          <a:pt x="1565" y="15753"/>
                          <a:pt x="1633" y="16015"/>
                          <a:pt x="1769" y="16233"/>
                        </a:cubicBezTo>
                        <a:cubicBezTo>
                          <a:pt x="2619" y="17324"/>
                          <a:pt x="2619" y="17324"/>
                          <a:pt x="2619" y="17324"/>
                        </a:cubicBezTo>
                        <a:cubicBezTo>
                          <a:pt x="2721" y="17455"/>
                          <a:pt x="2891" y="17542"/>
                          <a:pt x="3095" y="17542"/>
                        </a:cubicBezTo>
                        <a:cubicBezTo>
                          <a:pt x="3095" y="17542"/>
                          <a:pt x="3129" y="17542"/>
                          <a:pt x="3163" y="17542"/>
                        </a:cubicBezTo>
                        <a:cubicBezTo>
                          <a:pt x="3129" y="17804"/>
                          <a:pt x="3197" y="18065"/>
                          <a:pt x="3334" y="18240"/>
                        </a:cubicBezTo>
                        <a:cubicBezTo>
                          <a:pt x="4184" y="19331"/>
                          <a:pt x="4184" y="19331"/>
                          <a:pt x="4184" y="19331"/>
                        </a:cubicBezTo>
                        <a:cubicBezTo>
                          <a:pt x="4320" y="19505"/>
                          <a:pt x="4490" y="19593"/>
                          <a:pt x="4660" y="19593"/>
                        </a:cubicBezTo>
                        <a:cubicBezTo>
                          <a:pt x="4694" y="19593"/>
                          <a:pt x="4728" y="19593"/>
                          <a:pt x="4728" y="19593"/>
                        </a:cubicBezTo>
                        <a:cubicBezTo>
                          <a:pt x="4728" y="19593"/>
                          <a:pt x="4728" y="19636"/>
                          <a:pt x="4728" y="19680"/>
                        </a:cubicBezTo>
                        <a:cubicBezTo>
                          <a:pt x="4728" y="19898"/>
                          <a:pt x="4796" y="20116"/>
                          <a:pt x="4932" y="20291"/>
                        </a:cubicBezTo>
                        <a:cubicBezTo>
                          <a:pt x="5783" y="21382"/>
                          <a:pt x="5783" y="21382"/>
                          <a:pt x="5783" y="21382"/>
                        </a:cubicBezTo>
                        <a:cubicBezTo>
                          <a:pt x="5919" y="21513"/>
                          <a:pt x="6055" y="21600"/>
                          <a:pt x="6259" y="21600"/>
                        </a:cubicBezTo>
                        <a:cubicBezTo>
                          <a:pt x="6429" y="21600"/>
                          <a:pt x="6599" y="21513"/>
                          <a:pt x="6735" y="21382"/>
                        </a:cubicBezTo>
                        <a:cubicBezTo>
                          <a:pt x="7517" y="20335"/>
                          <a:pt x="7517" y="20335"/>
                          <a:pt x="7517" y="20335"/>
                        </a:cubicBezTo>
                        <a:cubicBezTo>
                          <a:pt x="7586" y="20291"/>
                          <a:pt x="7620" y="20247"/>
                          <a:pt x="7654" y="20204"/>
                        </a:cubicBezTo>
                        <a:cubicBezTo>
                          <a:pt x="13810" y="12393"/>
                          <a:pt x="13810" y="12393"/>
                          <a:pt x="13810" y="12393"/>
                        </a:cubicBezTo>
                        <a:cubicBezTo>
                          <a:pt x="21192" y="12393"/>
                          <a:pt x="21192" y="12393"/>
                          <a:pt x="21192" y="12393"/>
                        </a:cubicBezTo>
                        <a:cubicBezTo>
                          <a:pt x="21396" y="12393"/>
                          <a:pt x="21600" y="12175"/>
                          <a:pt x="21600" y="11869"/>
                        </a:cubicBezTo>
                        <a:cubicBezTo>
                          <a:pt x="21600" y="5236"/>
                          <a:pt x="21600" y="5236"/>
                          <a:pt x="21600" y="5236"/>
                        </a:cubicBezTo>
                        <a:cubicBezTo>
                          <a:pt x="21600" y="4931"/>
                          <a:pt x="21396" y="4713"/>
                          <a:pt x="21192" y="4713"/>
                        </a:cubicBezTo>
                        <a:close/>
                        <a:moveTo>
                          <a:pt x="21192" y="11869"/>
                        </a:moveTo>
                        <a:cubicBezTo>
                          <a:pt x="13640" y="11869"/>
                          <a:pt x="13640" y="11869"/>
                          <a:pt x="13640" y="11869"/>
                        </a:cubicBezTo>
                        <a:cubicBezTo>
                          <a:pt x="7381" y="19855"/>
                          <a:pt x="7381" y="19855"/>
                          <a:pt x="7381" y="19855"/>
                        </a:cubicBezTo>
                        <a:cubicBezTo>
                          <a:pt x="7347" y="19811"/>
                          <a:pt x="7347" y="19811"/>
                          <a:pt x="7347" y="19811"/>
                        </a:cubicBezTo>
                        <a:cubicBezTo>
                          <a:pt x="6429" y="20989"/>
                          <a:pt x="6429" y="20989"/>
                          <a:pt x="6429" y="20989"/>
                        </a:cubicBezTo>
                        <a:cubicBezTo>
                          <a:pt x="6395" y="21076"/>
                          <a:pt x="6327" y="21076"/>
                          <a:pt x="6259" y="21076"/>
                        </a:cubicBezTo>
                        <a:cubicBezTo>
                          <a:pt x="6191" y="21076"/>
                          <a:pt x="6123" y="21076"/>
                          <a:pt x="6055" y="20989"/>
                        </a:cubicBezTo>
                        <a:cubicBezTo>
                          <a:pt x="5204" y="19898"/>
                          <a:pt x="5204" y="19898"/>
                          <a:pt x="5204" y="19898"/>
                        </a:cubicBezTo>
                        <a:cubicBezTo>
                          <a:pt x="5136" y="19767"/>
                          <a:pt x="5136" y="19593"/>
                          <a:pt x="5204" y="19462"/>
                        </a:cubicBezTo>
                        <a:cubicBezTo>
                          <a:pt x="6157" y="18284"/>
                          <a:pt x="6157" y="18284"/>
                          <a:pt x="6157" y="18284"/>
                        </a:cubicBezTo>
                        <a:cubicBezTo>
                          <a:pt x="5783" y="17804"/>
                          <a:pt x="5783" y="17804"/>
                          <a:pt x="5783" y="17804"/>
                        </a:cubicBezTo>
                        <a:cubicBezTo>
                          <a:pt x="4830" y="18982"/>
                          <a:pt x="4830" y="18982"/>
                          <a:pt x="4830" y="18982"/>
                        </a:cubicBezTo>
                        <a:cubicBezTo>
                          <a:pt x="4796" y="19025"/>
                          <a:pt x="4728" y="19069"/>
                          <a:pt x="4660" y="19069"/>
                        </a:cubicBezTo>
                        <a:cubicBezTo>
                          <a:pt x="4592" y="19069"/>
                          <a:pt x="4524" y="19025"/>
                          <a:pt x="4490" y="18982"/>
                        </a:cubicBezTo>
                        <a:cubicBezTo>
                          <a:pt x="3640" y="17891"/>
                          <a:pt x="3640" y="17891"/>
                          <a:pt x="3640" y="17891"/>
                        </a:cubicBezTo>
                        <a:cubicBezTo>
                          <a:pt x="3538" y="17760"/>
                          <a:pt x="3538" y="17542"/>
                          <a:pt x="3640" y="17411"/>
                        </a:cubicBezTo>
                        <a:cubicBezTo>
                          <a:pt x="4524" y="16276"/>
                          <a:pt x="4524" y="16276"/>
                          <a:pt x="4524" y="16276"/>
                        </a:cubicBezTo>
                        <a:cubicBezTo>
                          <a:pt x="4524" y="16276"/>
                          <a:pt x="4558" y="16233"/>
                          <a:pt x="4558" y="16233"/>
                        </a:cubicBezTo>
                        <a:cubicBezTo>
                          <a:pt x="4558" y="16233"/>
                          <a:pt x="4558" y="16233"/>
                          <a:pt x="4558" y="16233"/>
                        </a:cubicBezTo>
                        <a:cubicBezTo>
                          <a:pt x="4558" y="16233"/>
                          <a:pt x="4558" y="16233"/>
                          <a:pt x="4558" y="16233"/>
                        </a:cubicBezTo>
                        <a:cubicBezTo>
                          <a:pt x="4592" y="16189"/>
                          <a:pt x="4626" y="16102"/>
                          <a:pt x="4626" y="16015"/>
                        </a:cubicBezTo>
                        <a:cubicBezTo>
                          <a:pt x="4626" y="15840"/>
                          <a:pt x="4490" y="15665"/>
                          <a:pt x="4354" y="15665"/>
                        </a:cubicBezTo>
                        <a:cubicBezTo>
                          <a:pt x="4286" y="15665"/>
                          <a:pt x="4218" y="15709"/>
                          <a:pt x="4184" y="15753"/>
                        </a:cubicBezTo>
                        <a:cubicBezTo>
                          <a:pt x="4184" y="15753"/>
                          <a:pt x="4184" y="15753"/>
                          <a:pt x="4184" y="15753"/>
                        </a:cubicBezTo>
                        <a:cubicBezTo>
                          <a:pt x="4184" y="15753"/>
                          <a:pt x="4184" y="15753"/>
                          <a:pt x="4184" y="15753"/>
                        </a:cubicBezTo>
                        <a:cubicBezTo>
                          <a:pt x="4150" y="15796"/>
                          <a:pt x="4150" y="15796"/>
                          <a:pt x="4150" y="15796"/>
                        </a:cubicBezTo>
                        <a:cubicBezTo>
                          <a:pt x="3266" y="16931"/>
                          <a:pt x="3266" y="16931"/>
                          <a:pt x="3266" y="16931"/>
                        </a:cubicBezTo>
                        <a:cubicBezTo>
                          <a:pt x="3197" y="17018"/>
                          <a:pt x="3163" y="17018"/>
                          <a:pt x="3095" y="17018"/>
                        </a:cubicBezTo>
                        <a:cubicBezTo>
                          <a:pt x="3027" y="17018"/>
                          <a:pt x="2959" y="17018"/>
                          <a:pt x="2891" y="16931"/>
                        </a:cubicBezTo>
                        <a:cubicBezTo>
                          <a:pt x="2041" y="15840"/>
                          <a:pt x="2041" y="15840"/>
                          <a:pt x="2041" y="15840"/>
                        </a:cubicBezTo>
                        <a:cubicBezTo>
                          <a:pt x="1939" y="15709"/>
                          <a:pt x="1939" y="15491"/>
                          <a:pt x="2041" y="15360"/>
                        </a:cubicBezTo>
                        <a:cubicBezTo>
                          <a:pt x="2925" y="14225"/>
                          <a:pt x="2925" y="14225"/>
                          <a:pt x="2925" y="14225"/>
                        </a:cubicBezTo>
                        <a:cubicBezTo>
                          <a:pt x="2959" y="14225"/>
                          <a:pt x="2959" y="14225"/>
                          <a:pt x="2959" y="14225"/>
                        </a:cubicBezTo>
                        <a:cubicBezTo>
                          <a:pt x="2959" y="14182"/>
                          <a:pt x="2959" y="14182"/>
                          <a:pt x="2959" y="14182"/>
                        </a:cubicBezTo>
                        <a:cubicBezTo>
                          <a:pt x="2959" y="14182"/>
                          <a:pt x="2959" y="14182"/>
                          <a:pt x="2959" y="14182"/>
                        </a:cubicBezTo>
                        <a:cubicBezTo>
                          <a:pt x="2993" y="14138"/>
                          <a:pt x="3027" y="14051"/>
                          <a:pt x="3027" y="14007"/>
                        </a:cubicBezTo>
                        <a:cubicBezTo>
                          <a:pt x="3027" y="13789"/>
                          <a:pt x="2925" y="13658"/>
                          <a:pt x="2755" y="13658"/>
                        </a:cubicBezTo>
                        <a:cubicBezTo>
                          <a:pt x="2721" y="13658"/>
                          <a:pt x="2653" y="13658"/>
                          <a:pt x="2585" y="13702"/>
                        </a:cubicBezTo>
                        <a:cubicBezTo>
                          <a:pt x="2585" y="13702"/>
                          <a:pt x="2585" y="13702"/>
                          <a:pt x="2585" y="13702"/>
                        </a:cubicBezTo>
                        <a:cubicBezTo>
                          <a:pt x="2585" y="13745"/>
                          <a:pt x="2585" y="13745"/>
                          <a:pt x="2585" y="13745"/>
                        </a:cubicBezTo>
                        <a:cubicBezTo>
                          <a:pt x="2585" y="13745"/>
                          <a:pt x="2585" y="13745"/>
                          <a:pt x="2585" y="13745"/>
                        </a:cubicBezTo>
                        <a:cubicBezTo>
                          <a:pt x="1667" y="14880"/>
                          <a:pt x="1667" y="14880"/>
                          <a:pt x="1667" y="14880"/>
                        </a:cubicBezTo>
                        <a:cubicBezTo>
                          <a:pt x="1633" y="14967"/>
                          <a:pt x="1565" y="15011"/>
                          <a:pt x="1497" y="15011"/>
                        </a:cubicBezTo>
                        <a:cubicBezTo>
                          <a:pt x="1429" y="15011"/>
                          <a:pt x="1361" y="14967"/>
                          <a:pt x="1327" y="14880"/>
                        </a:cubicBezTo>
                        <a:cubicBezTo>
                          <a:pt x="476" y="13833"/>
                          <a:pt x="476" y="13833"/>
                          <a:pt x="476" y="13833"/>
                        </a:cubicBezTo>
                        <a:cubicBezTo>
                          <a:pt x="374" y="13702"/>
                          <a:pt x="374" y="13484"/>
                          <a:pt x="476" y="13353"/>
                        </a:cubicBezTo>
                        <a:cubicBezTo>
                          <a:pt x="3708" y="9207"/>
                          <a:pt x="3708" y="9207"/>
                          <a:pt x="3708" y="9207"/>
                        </a:cubicBezTo>
                        <a:cubicBezTo>
                          <a:pt x="3708" y="9207"/>
                          <a:pt x="3708" y="9207"/>
                          <a:pt x="3742" y="9164"/>
                        </a:cubicBezTo>
                        <a:cubicBezTo>
                          <a:pt x="6021" y="6240"/>
                          <a:pt x="6021" y="6240"/>
                          <a:pt x="6021" y="6240"/>
                        </a:cubicBezTo>
                        <a:cubicBezTo>
                          <a:pt x="6871" y="7375"/>
                          <a:pt x="6871" y="7375"/>
                          <a:pt x="6871" y="7375"/>
                        </a:cubicBezTo>
                        <a:cubicBezTo>
                          <a:pt x="6973" y="7505"/>
                          <a:pt x="7109" y="7593"/>
                          <a:pt x="7279" y="7593"/>
                        </a:cubicBezTo>
                        <a:cubicBezTo>
                          <a:pt x="7415" y="7593"/>
                          <a:pt x="7551" y="7505"/>
                          <a:pt x="7654" y="7375"/>
                        </a:cubicBezTo>
                        <a:cubicBezTo>
                          <a:pt x="9422" y="5105"/>
                          <a:pt x="9422" y="5105"/>
                          <a:pt x="9422" y="5105"/>
                        </a:cubicBezTo>
                        <a:cubicBezTo>
                          <a:pt x="9626" y="4844"/>
                          <a:pt x="9626" y="4364"/>
                          <a:pt x="9422" y="4102"/>
                        </a:cubicBezTo>
                        <a:cubicBezTo>
                          <a:pt x="7688" y="1876"/>
                          <a:pt x="7688" y="1876"/>
                          <a:pt x="7688" y="1876"/>
                        </a:cubicBezTo>
                        <a:cubicBezTo>
                          <a:pt x="8674" y="611"/>
                          <a:pt x="8674" y="611"/>
                          <a:pt x="8674" y="611"/>
                        </a:cubicBezTo>
                        <a:cubicBezTo>
                          <a:pt x="8708" y="567"/>
                          <a:pt x="8810" y="524"/>
                          <a:pt x="8878" y="524"/>
                        </a:cubicBezTo>
                        <a:cubicBezTo>
                          <a:pt x="8946" y="524"/>
                          <a:pt x="9014" y="567"/>
                          <a:pt x="9082" y="611"/>
                        </a:cubicBezTo>
                        <a:cubicBezTo>
                          <a:pt x="12688" y="5236"/>
                          <a:pt x="12688" y="5236"/>
                          <a:pt x="12688" y="5236"/>
                        </a:cubicBezTo>
                        <a:cubicBezTo>
                          <a:pt x="21192" y="5236"/>
                          <a:pt x="21192" y="5236"/>
                          <a:pt x="21192" y="5236"/>
                        </a:cubicBezTo>
                        <a:lnTo>
                          <a:pt x="21192" y="118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71" name="Shape 6055"/>
                  <p:cNvSpPr/>
                  <p:nvPr/>
                </p:nvSpPr>
                <p:spPr>
                  <a:xfrm>
                    <a:off x="415570" y="331579"/>
                    <a:ext cx="117468" cy="117251"/>
                  </a:xfrm>
                  <a:custGeom>
                    <a:avLst/>
                    <a:gdLst/>
                    <a:ahLst/>
                    <a:cxnLst>
                      <a:cxn ang="0">
                        <a:pos x="wd2" y="hd2"/>
                      </a:cxn>
                      <a:cxn ang="5400000">
                        <a:pos x="wd2" y="hd2"/>
                      </a:cxn>
                      <a:cxn ang="10800000">
                        <a:pos x="wd2" y="hd2"/>
                      </a:cxn>
                      <a:cxn ang="16200000">
                        <a:pos x="wd2" y="hd2"/>
                      </a:cxn>
                    </a:cxnLst>
                    <a:rect l="0" t="0" r="r" b="b"/>
                    <a:pathLst>
                      <a:path w="21401" h="21362" extrusionOk="0">
                        <a:moveTo>
                          <a:pt x="21045" y="15446"/>
                        </a:moveTo>
                        <a:cubicBezTo>
                          <a:pt x="21521" y="15922"/>
                          <a:pt x="21521" y="16716"/>
                          <a:pt x="21045" y="17193"/>
                        </a:cubicBezTo>
                        <a:cubicBezTo>
                          <a:pt x="17074" y="21005"/>
                          <a:pt x="17074" y="21005"/>
                          <a:pt x="17074" y="21005"/>
                        </a:cubicBezTo>
                        <a:cubicBezTo>
                          <a:pt x="16597" y="21481"/>
                          <a:pt x="15803" y="21481"/>
                          <a:pt x="15327" y="21005"/>
                        </a:cubicBezTo>
                        <a:cubicBezTo>
                          <a:pt x="239" y="6075"/>
                          <a:pt x="239" y="6075"/>
                          <a:pt x="239" y="6075"/>
                        </a:cubicBezTo>
                        <a:cubicBezTo>
                          <a:pt x="-79" y="5599"/>
                          <a:pt x="-79" y="4805"/>
                          <a:pt x="239" y="4328"/>
                        </a:cubicBezTo>
                        <a:cubicBezTo>
                          <a:pt x="4209" y="357"/>
                          <a:pt x="4209" y="357"/>
                          <a:pt x="4209" y="357"/>
                        </a:cubicBezTo>
                        <a:cubicBezTo>
                          <a:pt x="4686" y="-119"/>
                          <a:pt x="5480" y="-119"/>
                          <a:pt x="5956" y="357"/>
                        </a:cubicBezTo>
                        <a:lnTo>
                          <a:pt x="2104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72" name="Shape 6056"/>
                  <p:cNvSpPr/>
                  <p:nvPr/>
                </p:nvSpPr>
                <p:spPr>
                  <a:xfrm>
                    <a:off x="374791" y="372575"/>
                    <a:ext cx="117251" cy="117251"/>
                  </a:xfrm>
                  <a:custGeom>
                    <a:avLst/>
                    <a:gdLst/>
                    <a:ahLst/>
                    <a:cxnLst>
                      <a:cxn ang="0">
                        <a:pos x="wd2" y="hd2"/>
                      </a:cxn>
                      <a:cxn ang="5400000">
                        <a:pos x="wd2" y="hd2"/>
                      </a:cxn>
                      <a:cxn ang="10800000">
                        <a:pos x="wd2" y="hd2"/>
                      </a:cxn>
                      <a:cxn ang="16200000">
                        <a:pos x="wd2" y="hd2"/>
                      </a:cxn>
                    </a:cxnLst>
                    <a:rect l="0" t="0" r="r" b="b"/>
                    <a:pathLst>
                      <a:path w="21362" h="21362" extrusionOk="0">
                        <a:moveTo>
                          <a:pt x="21005" y="15287"/>
                        </a:moveTo>
                        <a:cubicBezTo>
                          <a:pt x="21481" y="15763"/>
                          <a:pt x="21481" y="16557"/>
                          <a:pt x="21005" y="17034"/>
                        </a:cubicBezTo>
                        <a:cubicBezTo>
                          <a:pt x="17034" y="21005"/>
                          <a:pt x="17034" y="21005"/>
                          <a:pt x="17034" y="21005"/>
                        </a:cubicBezTo>
                        <a:cubicBezTo>
                          <a:pt x="16557" y="21481"/>
                          <a:pt x="15922" y="21481"/>
                          <a:pt x="15446" y="21005"/>
                        </a:cubicBezTo>
                        <a:cubicBezTo>
                          <a:pt x="357" y="5916"/>
                          <a:pt x="357" y="5916"/>
                          <a:pt x="357" y="5916"/>
                        </a:cubicBezTo>
                        <a:cubicBezTo>
                          <a:pt x="-119" y="5440"/>
                          <a:pt x="-119" y="4805"/>
                          <a:pt x="357" y="4328"/>
                        </a:cubicBezTo>
                        <a:cubicBezTo>
                          <a:pt x="4328" y="357"/>
                          <a:pt x="4328" y="357"/>
                          <a:pt x="4328" y="357"/>
                        </a:cubicBezTo>
                        <a:cubicBezTo>
                          <a:pt x="4805" y="-119"/>
                          <a:pt x="5599" y="-119"/>
                          <a:pt x="5916" y="357"/>
                        </a:cubicBezTo>
                        <a:lnTo>
                          <a:pt x="21005" y="1528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73" name="Shape 6057"/>
                  <p:cNvSpPr/>
                  <p:nvPr/>
                </p:nvSpPr>
                <p:spPr>
                  <a:xfrm>
                    <a:off x="333796" y="412465"/>
                    <a:ext cx="118356" cy="118356"/>
                  </a:xfrm>
                  <a:custGeom>
                    <a:avLst/>
                    <a:gdLst/>
                    <a:ahLst/>
                    <a:cxnLst>
                      <a:cxn ang="0">
                        <a:pos x="wd2" y="hd2"/>
                      </a:cxn>
                      <a:cxn ang="5400000">
                        <a:pos x="wd2" y="hd2"/>
                      </a:cxn>
                      <a:cxn ang="10800000">
                        <a:pos x="wd2" y="hd2"/>
                      </a:cxn>
                      <a:cxn ang="16200000">
                        <a:pos x="wd2" y="hd2"/>
                      </a:cxn>
                    </a:cxnLst>
                    <a:rect l="0" t="0" r="r" b="b"/>
                    <a:pathLst>
                      <a:path w="21364" h="21364" extrusionOk="0">
                        <a:moveTo>
                          <a:pt x="21009" y="15333"/>
                        </a:moveTo>
                        <a:cubicBezTo>
                          <a:pt x="21482" y="15806"/>
                          <a:pt x="21482" y="16594"/>
                          <a:pt x="21009" y="17067"/>
                        </a:cubicBezTo>
                        <a:cubicBezTo>
                          <a:pt x="17067" y="21009"/>
                          <a:pt x="17067" y="21009"/>
                          <a:pt x="17067" y="21009"/>
                        </a:cubicBezTo>
                        <a:cubicBezTo>
                          <a:pt x="16594" y="21482"/>
                          <a:pt x="15806" y="21482"/>
                          <a:pt x="15333" y="21009"/>
                        </a:cubicBezTo>
                        <a:cubicBezTo>
                          <a:pt x="355" y="6031"/>
                          <a:pt x="355" y="6031"/>
                          <a:pt x="355" y="6031"/>
                        </a:cubicBezTo>
                        <a:cubicBezTo>
                          <a:pt x="-118" y="5558"/>
                          <a:pt x="-118" y="4770"/>
                          <a:pt x="355" y="4297"/>
                        </a:cubicBezTo>
                        <a:cubicBezTo>
                          <a:pt x="4297" y="355"/>
                          <a:pt x="4297" y="355"/>
                          <a:pt x="4297" y="355"/>
                        </a:cubicBezTo>
                        <a:cubicBezTo>
                          <a:pt x="4770" y="-118"/>
                          <a:pt x="5558" y="-118"/>
                          <a:pt x="6031" y="355"/>
                        </a:cubicBezTo>
                        <a:lnTo>
                          <a:pt x="21009" y="1533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74" name="Shape 6058"/>
                  <p:cNvSpPr/>
                  <p:nvPr/>
                </p:nvSpPr>
                <p:spPr>
                  <a:xfrm>
                    <a:off x="293539" y="453462"/>
                    <a:ext cx="117616" cy="117616"/>
                  </a:xfrm>
                  <a:custGeom>
                    <a:avLst/>
                    <a:gdLst/>
                    <a:ahLst/>
                    <a:cxnLst>
                      <a:cxn ang="0">
                        <a:pos x="wd2" y="hd2"/>
                      </a:cxn>
                      <a:cxn ang="5400000">
                        <a:pos x="wd2" y="hd2"/>
                      </a:cxn>
                      <a:cxn ang="10800000">
                        <a:pos x="wd2" y="hd2"/>
                      </a:cxn>
                      <a:cxn ang="16200000">
                        <a:pos x="wd2" y="hd2"/>
                      </a:cxn>
                    </a:cxnLst>
                    <a:rect l="0" t="0" r="r" b="b"/>
                    <a:pathLst>
                      <a:path w="21362" h="21362" extrusionOk="0">
                        <a:moveTo>
                          <a:pt x="21005" y="15446"/>
                        </a:moveTo>
                        <a:cubicBezTo>
                          <a:pt x="21481" y="15922"/>
                          <a:pt x="21481" y="16557"/>
                          <a:pt x="21005" y="17034"/>
                        </a:cubicBezTo>
                        <a:cubicBezTo>
                          <a:pt x="17034" y="21005"/>
                          <a:pt x="17034" y="21005"/>
                          <a:pt x="17034" y="21005"/>
                        </a:cubicBezTo>
                        <a:cubicBezTo>
                          <a:pt x="16557" y="21481"/>
                          <a:pt x="15763" y="21481"/>
                          <a:pt x="15446" y="21005"/>
                        </a:cubicBezTo>
                        <a:cubicBezTo>
                          <a:pt x="357" y="5916"/>
                          <a:pt x="357" y="5916"/>
                          <a:pt x="357" y="5916"/>
                        </a:cubicBezTo>
                        <a:cubicBezTo>
                          <a:pt x="-119" y="5440"/>
                          <a:pt x="-119" y="4805"/>
                          <a:pt x="357" y="4328"/>
                        </a:cubicBezTo>
                        <a:cubicBezTo>
                          <a:pt x="4328" y="357"/>
                          <a:pt x="4328" y="357"/>
                          <a:pt x="4328" y="357"/>
                        </a:cubicBezTo>
                        <a:cubicBezTo>
                          <a:pt x="4805" y="-119"/>
                          <a:pt x="5440" y="-119"/>
                          <a:pt x="5916" y="357"/>
                        </a:cubicBezTo>
                        <a:lnTo>
                          <a:pt x="2100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775" name="Shape 6059"/>
                  <p:cNvSpPr/>
                  <p:nvPr/>
                </p:nvSpPr>
                <p:spPr>
                  <a:xfrm>
                    <a:off x="9602" y="0"/>
                    <a:ext cx="703957" cy="391128"/>
                  </a:xfrm>
                  <a:custGeom>
                    <a:avLst/>
                    <a:gdLst/>
                    <a:ahLst/>
                    <a:cxnLst>
                      <a:cxn ang="0">
                        <a:pos x="wd2" y="hd2"/>
                      </a:cxn>
                      <a:cxn ang="5400000">
                        <a:pos x="wd2" y="hd2"/>
                      </a:cxn>
                      <a:cxn ang="10800000">
                        <a:pos x="wd2" y="hd2"/>
                      </a:cxn>
                      <a:cxn ang="16200000">
                        <a:pos x="wd2" y="hd2"/>
                      </a:cxn>
                    </a:cxnLst>
                    <a:rect l="0" t="0" r="r" b="b"/>
                    <a:pathLst>
                      <a:path w="21600" h="21600" extrusionOk="0">
                        <a:moveTo>
                          <a:pt x="2222" y="13693"/>
                        </a:moveTo>
                        <a:cubicBezTo>
                          <a:pt x="3506" y="7329"/>
                          <a:pt x="6906" y="2796"/>
                          <a:pt x="10894" y="2796"/>
                        </a:cubicBezTo>
                        <a:cubicBezTo>
                          <a:pt x="16006" y="2796"/>
                          <a:pt x="20128" y="10221"/>
                          <a:pt x="20128" y="19430"/>
                        </a:cubicBezTo>
                        <a:cubicBezTo>
                          <a:pt x="20128" y="20154"/>
                          <a:pt x="20101" y="20877"/>
                          <a:pt x="20048" y="21600"/>
                        </a:cubicBezTo>
                        <a:cubicBezTo>
                          <a:pt x="21600" y="21600"/>
                          <a:pt x="21600" y="21600"/>
                          <a:pt x="21600" y="21600"/>
                        </a:cubicBezTo>
                        <a:cubicBezTo>
                          <a:pt x="21600" y="19334"/>
                          <a:pt x="21600" y="19334"/>
                          <a:pt x="21600" y="19334"/>
                        </a:cubicBezTo>
                        <a:cubicBezTo>
                          <a:pt x="21600" y="12198"/>
                          <a:pt x="21600" y="12198"/>
                          <a:pt x="21600" y="12198"/>
                        </a:cubicBezTo>
                        <a:cubicBezTo>
                          <a:pt x="21600" y="7618"/>
                          <a:pt x="21600" y="7618"/>
                          <a:pt x="21600" y="7618"/>
                        </a:cubicBezTo>
                        <a:cubicBezTo>
                          <a:pt x="21600" y="2796"/>
                          <a:pt x="21600" y="2796"/>
                          <a:pt x="21600" y="2796"/>
                        </a:cubicBezTo>
                        <a:cubicBezTo>
                          <a:pt x="21600" y="1254"/>
                          <a:pt x="20904" y="0"/>
                          <a:pt x="20048" y="0"/>
                        </a:cubicBezTo>
                        <a:cubicBezTo>
                          <a:pt x="1552" y="0"/>
                          <a:pt x="1552" y="0"/>
                          <a:pt x="1552" y="0"/>
                        </a:cubicBezTo>
                        <a:cubicBezTo>
                          <a:pt x="696" y="0"/>
                          <a:pt x="0" y="1254"/>
                          <a:pt x="0" y="2796"/>
                        </a:cubicBezTo>
                        <a:cubicBezTo>
                          <a:pt x="0" y="13693"/>
                          <a:pt x="0" y="13693"/>
                          <a:pt x="0" y="13693"/>
                        </a:cubicBezTo>
                        <a:lnTo>
                          <a:pt x="2222" y="1369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grpSp>
        </p:grpSp>
      </p:grpSp>
      <p:sp>
        <p:nvSpPr>
          <p:cNvPr id="212" name="Rectangle 211"/>
          <p:cNvSpPr/>
          <p:nvPr/>
        </p:nvSpPr>
        <p:spPr>
          <a:xfrm>
            <a:off x="1872655" y="1925782"/>
            <a:ext cx="9632077" cy="2927828"/>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667" dirty="0">
              <a:solidFill>
                <a:srgbClr val="FFFFFF"/>
              </a:solidFill>
              <a:latin typeface="Calibri"/>
            </a:endParaRPr>
          </a:p>
        </p:txBody>
      </p:sp>
      <p:sp>
        <p:nvSpPr>
          <p:cNvPr id="207" name="TextBox 206"/>
          <p:cNvSpPr txBox="1"/>
          <p:nvPr/>
        </p:nvSpPr>
        <p:spPr>
          <a:xfrm>
            <a:off x="408399" y="3061640"/>
            <a:ext cx="1394531" cy="666977"/>
          </a:xfrm>
          <a:prstGeom prst="rect">
            <a:avLst/>
          </a:prstGeom>
          <a:noFill/>
        </p:spPr>
        <p:txBody>
          <a:bodyPr wrap="square" rtlCol="0">
            <a:spAutoFit/>
          </a:bodyPr>
          <a:lstStyle/>
          <a:p>
            <a:pPr algn="r" defTabSz="609585" fontAlgn="base">
              <a:spcBef>
                <a:spcPct val="0"/>
              </a:spcBef>
              <a:spcAft>
                <a:spcPct val="0"/>
              </a:spcAft>
            </a:pPr>
            <a:r>
              <a:rPr lang="en-US" sz="1867" b="1" dirty="0">
                <a:solidFill>
                  <a:srgbClr val="FAA634"/>
                </a:solidFill>
                <a:latin typeface="Arial"/>
                <a:cs typeface="Arial"/>
              </a:rPr>
              <a:t>Platform</a:t>
            </a:r>
            <a:br>
              <a:rPr lang="en-US" sz="1867" b="1" dirty="0">
                <a:solidFill>
                  <a:srgbClr val="FAA634"/>
                </a:solidFill>
                <a:latin typeface="Arial"/>
                <a:cs typeface="Arial"/>
              </a:rPr>
            </a:br>
            <a:r>
              <a:rPr lang="en-US" sz="1867" b="1" dirty="0">
                <a:solidFill>
                  <a:srgbClr val="FAA634"/>
                </a:solidFill>
                <a:latin typeface="Arial"/>
                <a:cs typeface="Arial"/>
              </a:rPr>
              <a:t>Services</a:t>
            </a:r>
          </a:p>
        </p:txBody>
      </p:sp>
      <p:cxnSp>
        <p:nvCxnSpPr>
          <p:cNvPr id="208" name="Straight Connector 207"/>
          <p:cNvCxnSpPr/>
          <p:nvPr/>
        </p:nvCxnSpPr>
        <p:spPr>
          <a:xfrm flipH="1">
            <a:off x="3422718" y="2111506"/>
            <a:ext cx="14951" cy="2545461"/>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5016196" y="2111506"/>
            <a:ext cx="0" cy="2545461"/>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6801511" y="2111506"/>
            <a:ext cx="0" cy="2545461"/>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9518883" y="2111506"/>
            <a:ext cx="0" cy="2545461"/>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246" name="Title 1"/>
          <p:cNvSpPr txBox="1">
            <a:spLocks/>
          </p:cNvSpPr>
          <p:nvPr/>
        </p:nvSpPr>
        <p:spPr>
          <a:xfrm>
            <a:off x="449052" y="153248"/>
            <a:ext cx="10940405" cy="902667"/>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pPr>
              <a:spcBef>
                <a:spcPts val="133"/>
              </a:spcBef>
            </a:pPr>
            <a:r>
              <a:rPr lang="en-US" sz="3200" dirty="0">
                <a:solidFill>
                  <a:schemeClr val="bg1"/>
                </a:solidFill>
                <a:latin typeface="Arial" charset="0"/>
                <a:cs typeface="Arial" charset="0"/>
              </a:rPr>
              <a:t>AWS Cloud Computing</a:t>
            </a:r>
          </a:p>
        </p:txBody>
      </p:sp>
      <p:pic>
        <p:nvPicPr>
          <p:cNvPr id="375" name="Picture 374" descr="User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4364" y="1048324"/>
            <a:ext cx="659179" cy="659179"/>
          </a:xfrm>
          <a:prstGeom prst="rect">
            <a:avLst/>
          </a:prstGeom>
        </p:spPr>
      </p:pic>
      <p:pic>
        <p:nvPicPr>
          <p:cNvPr id="376" name="Picture 375" descr="Clien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297" y="1090313"/>
            <a:ext cx="617191" cy="617191"/>
          </a:xfrm>
          <a:prstGeom prst="rect">
            <a:avLst/>
          </a:prstGeom>
        </p:spPr>
      </p:pic>
      <p:sp>
        <p:nvSpPr>
          <p:cNvPr id="378" name="Rounded Rectangle 377"/>
          <p:cNvSpPr/>
          <p:nvPr/>
        </p:nvSpPr>
        <p:spPr>
          <a:xfrm>
            <a:off x="3493696" y="6186195"/>
            <a:ext cx="1375453" cy="447871"/>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381" name="Rounded Rectangle 380"/>
          <p:cNvSpPr/>
          <p:nvPr/>
        </p:nvSpPr>
        <p:spPr>
          <a:xfrm>
            <a:off x="5847608" y="6200010"/>
            <a:ext cx="2072165" cy="42623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grpSp>
        <p:nvGrpSpPr>
          <p:cNvPr id="408" name="Group 1239"/>
          <p:cNvGrpSpPr/>
          <p:nvPr/>
        </p:nvGrpSpPr>
        <p:grpSpPr>
          <a:xfrm>
            <a:off x="8610540" y="6224816"/>
            <a:ext cx="359680" cy="359680"/>
            <a:chOff x="0" y="0"/>
            <a:chExt cx="723900" cy="723900"/>
          </a:xfrm>
        </p:grpSpPr>
        <p:sp>
          <p:nvSpPr>
            <p:cNvPr id="409"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rgbClr val="88A57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0"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1"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2"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3"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4"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5"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6"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7"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8"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19"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0"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1"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2"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3"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4"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5"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6"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7"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8"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29"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30"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31" name="Shape 1237"/>
            <p:cNvSpPr/>
            <p:nvPr/>
          </p:nvSpPr>
          <p:spPr>
            <a:xfrm>
              <a:off x="170752" y="373148"/>
              <a:ext cx="234352" cy="224345"/>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solidFill>
                <a:srgbClr val="88A57F"/>
              </a:solid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sp>
          <p:nvSpPr>
            <p:cNvPr id="432" name="Shape 1238"/>
            <p:cNvSpPr/>
            <p:nvPr/>
          </p:nvSpPr>
          <p:spPr>
            <a:xfrm>
              <a:off x="160186" y="362519"/>
              <a:ext cx="255863"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Calibri"/>
                <a:ea typeface="Calibri"/>
                <a:cs typeface="Calibri"/>
                <a:sym typeface="Calibri"/>
              </a:endParaRPr>
            </a:p>
          </p:txBody>
        </p:sp>
      </p:grpSp>
      <p:sp>
        <p:nvSpPr>
          <p:cNvPr id="433" name="TextBox 432"/>
          <p:cNvSpPr txBox="1"/>
          <p:nvPr/>
        </p:nvSpPr>
        <p:spPr>
          <a:xfrm>
            <a:off x="1984737" y="1974883"/>
            <a:ext cx="1309419" cy="1898468"/>
          </a:xfrm>
          <a:prstGeom prst="rect">
            <a:avLst/>
          </a:prstGeom>
          <a:solidFill>
            <a:schemeClr val="bg1"/>
          </a:solidFill>
        </p:spPr>
        <p:txBody>
          <a:bodyPr wrap="square" rtlCol="0">
            <a:spAutoFit/>
          </a:bodyPr>
          <a:lstStyle/>
          <a:p>
            <a:pPr algn="ctr" defTabSz="609585" fontAlgn="base">
              <a:spcBef>
                <a:spcPct val="0"/>
              </a:spcBef>
              <a:spcAft>
                <a:spcPct val="0"/>
              </a:spcAft>
            </a:pPr>
            <a:r>
              <a:rPr lang="en-US" sz="1467" b="1" dirty="0">
                <a:solidFill>
                  <a:srgbClr val="FAA634"/>
                </a:solidFill>
                <a:latin typeface="Arial"/>
                <a:cs typeface="Arial"/>
              </a:rPr>
              <a:t>Databases</a:t>
            </a:r>
          </a:p>
          <a:p>
            <a:pPr algn="ctr" defTabSz="609585" fontAlgn="base">
              <a:spcBef>
                <a:spcPct val="0"/>
              </a:spcBef>
              <a:spcAft>
                <a:spcPct val="0"/>
              </a:spcAft>
            </a:pPr>
            <a:endParaRPr lang="en-US" sz="1467" dirty="0">
              <a:solidFill>
                <a:srgbClr val="FAA634"/>
              </a:solidFill>
              <a:latin typeface="Arial"/>
              <a:cs typeface="Arial"/>
            </a:endParaRPr>
          </a:p>
          <a:p>
            <a:pPr algn="ctr" fontAlgn="base">
              <a:spcBef>
                <a:spcPct val="0"/>
              </a:spcBef>
              <a:spcAft>
                <a:spcPct val="0"/>
              </a:spcAft>
            </a:pPr>
            <a:r>
              <a:rPr lang="en-US" sz="1467" dirty="0">
                <a:cs typeface="Arial"/>
              </a:rPr>
              <a:t>Relational</a:t>
            </a:r>
          </a:p>
          <a:p>
            <a:pPr algn="ctr" fontAlgn="base">
              <a:spcBef>
                <a:spcPct val="0"/>
              </a:spcBef>
              <a:spcAft>
                <a:spcPct val="0"/>
              </a:spcAft>
            </a:pPr>
            <a:endParaRPr lang="en-US" sz="1467" dirty="0">
              <a:cs typeface="Arial"/>
            </a:endParaRPr>
          </a:p>
          <a:p>
            <a:pPr algn="ctr" fontAlgn="base">
              <a:spcBef>
                <a:spcPct val="0"/>
              </a:spcBef>
              <a:spcAft>
                <a:spcPct val="0"/>
              </a:spcAft>
            </a:pPr>
            <a:r>
              <a:rPr lang="en-US" sz="1467" dirty="0">
                <a:cs typeface="Arial"/>
              </a:rPr>
              <a:t>NoSQL</a:t>
            </a:r>
          </a:p>
          <a:p>
            <a:pPr algn="ctr" fontAlgn="base">
              <a:spcBef>
                <a:spcPct val="0"/>
              </a:spcBef>
              <a:spcAft>
                <a:spcPct val="0"/>
              </a:spcAft>
            </a:pPr>
            <a:endParaRPr lang="en-US" sz="1467" dirty="0">
              <a:cs typeface="Arial"/>
            </a:endParaRPr>
          </a:p>
          <a:p>
            <a:pPr algn="ctr" fontAlgn="base">
              <a:spcBef>
                <a:spcPct val="0"/>
              </a:spcBef>
              <a:spcAft>
                <a:spcPct val="0"/>
              </a:spcAft>
            </a:pPr>
            <a:r>
              <a:rPr lang="en-US" sz="1467" dirty="0">
                <a:cs typeface="Arial"/>
              </a:rPr>
              <a:t>Caching</a:t>
            </a:r>
          </a:p>
          <a:p>
            <a:pPr algn="ctr" defTabSz="609585" fontAlgn="base">
              <a:spcBef>
                <a:spcPct val="0"/>
              </a:spcBef>
              <a:spcAft>
                <a:spcPct val="0"/>
              </a:spcAft>
            </a:pPr>
            <a:endParaRPr lang="en-US" sz="1467" dirty="0">
              <a:latin typeface="Arial"/>
              <a:cs typeface="Arial"/>
            </a:endParaRPr>
          </a:p>
        </p:txBody>
      </p:sp>
      <p:sp>
        <p:nvSpPr>
          <p:cNvPr id="434" name="TextBox 433"/>
          <p:cNvSpPr txBox="1"/>
          <p:nvPr/>
        </p:nvSpPr>
        <p:spPr>
          <a:xfrm>
            <a:off x="3530467" y="1974873"/>
            <a:ext cx="1396056" cy="2801536"/>
          </a:xfrm>
          <a:prstGeom prst="rect">
            <a:avLst/>
          </a:prstGeom>
          <a:solidFill>
            <a:schemeClr val="bg1"/>
          </a:solidFill>
        </p:spPr>
        <p:txBody>
          <a:bodyPr wrap="square" rtlCol="0">
            <a:spAutoFit/>
          </a:bodyPr>
          <a:lstStyle/>
          <a:p>
            <a:pPr algn="ctr" defTabSz="609585" fontAlgn="base">
              <a:spcBef>
                <a:spcPct val="0"/>
              </a:spcBef>
              <a:spcAft>
                <a:spcPct val="0"/>
              </a:spcAft>
            </a:pPr>
            <a:r>
              <a:rPr lang="en-US" sz="1467" b="1" dirty="0">
                <a:solidFill>
                  <a:srgbClr val="FAA634"/>
                </a:solidFill>
                <a:latin typeface="Arial"/>
                <a:cs typeface="Arial"/>
              </a:rPr>
              <a:t>Analytics</a:t>
            </a:r>
          </a:p>
          <a:p>
            <a:pPr algn="ctr" defTabSz="609585" fontAlgn="base">
              <a:spcBef>
                <a:spcPct val="0"/>
              </a:spcBef>
              <a:spcAft>
                <a:spcPct val="0"/>
              </a:spcAft>
            </a:pPr>
            <a:endParaRPr lang="en-US" sz="1467" dirty="0">
              <a:solidFill>
                <a:srgbClr val="FAA634"/>
              </a:solidFill>
              <a:latin typeface="Arial"/>
              <a:cs typeface="Arial"/>
            </a:endParaRPr>
          </a:p>
          <a:p>
            <a:pPr algn="ctr" defTabSz="609585" fontAlgn="base">
              <a:spcBef>
                <a:spcPct val="0"/>
              </a:spcBef>
              <a:spcAft>
                <a:spcPct val="0"/>
              </a:spcAft>
            </a:pPr>
            <a:r>
              <a:rPr lang="en-US" sz="1467" dirty="0">
                <a:latin typeface="Arial"/>
                <a:cs typeface="Arial"/>
              </a:rPr>
              <a:t>Cluster Computing</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Real-time</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Data Warehouse</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Data Workflows</a:t>
            </a:r>
          </a:p>
        </p:txBody>
      </p:sp>
      <p:sp>
        <p:nvSpPr>
          <p:cNvPr id="435" name="TextBox 434"/>
          <p:cNvSpPr txBox="1"/>
          <p:nvPr/>
        </p:nvSpPr>
        <p:spPr>
          <a:xfrm>
            <a:off x="5178988" y="1974881"/>
            <a:ext cx="1497424" cy="2593018"/>
          </a:xfrm>
          <a:prstGeom prst="rect">
            <a:avLst/>
          </a:prstGeom>
          <a:solidFill>
            <a:schemeClr val="bg1"/>
          </a:solidFill>
        </p:spPr>
        <p:txBody>
          <a:bodyPr wrap="square" rtlCol="0">
            <a:spAutoFit/>
          </a:bodyPr>
          <a:lstStyle/>
          <a:p>
            <a:pPr algn="ctr" defTabSz="609585" fontAlgn="base">
              <a:lnSpc>
                <a:spcPts val="1467"/>
              </a:lnSpc>
              <a:spcBef>
                <a:spcPct val="0"/>
              </a:spcBef>
              <a:spcAft>
                <a:spcPct val="0"/>
              </a:spcAft>
            </a:pPr>
            <a:r>
              <a:rPr lang="en-US" sz="1467" b="1" dirty="0">
                <a:solidFill>
                  <a:srgbClr val="FAA634"/>
                </a:solidFill>
                <a:latin typeface="Arial"/>
                <a:cs typeface="Arial"/>
              </a:rPr>
              <a:t>App Services</a:t>
            </a:r>
          </a:p>
          <a:p>
            <a:pPr algn="ctr" defTabSz="609585" fontAlgn="base">
              <a:lnSpc>
                <a:spcPts val="1467"/>
              </a:lnSpc>
              <a:spcBef>
                <a:spcPct val="0"/>
              </a:spcBef>
              <a:spcAft>
                <a:spcPct val="0"/>
              </a:spcAft>
            </a:pPr>
            <a:endParaRPr lang="en-US" sz="1467" dirty="0">
              <a:solidFill>
                <a:srgbClr val="FAA634"/>
              </a:solidFill>
              <a:latin typeface="Arial"/>
              <a:cs typeface="Arial"/>
            </a:endParaRPr>
          </a:p>
          <a:p>
            <a:pPr algn="ctr" defTabSz="609585" fontAlgn="base">
              <a:lnSpc>
                <a:spcPts val="1467"/>
              </a:lnSpc>
              <a:spcBef>
                <a:spcPct val="0"/>
              </a:spcBef>
              <a:spcAft>
                <a:spcPct val="0"/>
              </a:spcAft>
            </a:pPr>
            <a:r>
              <a:rPr lang="en-US" sz="1467" dirty="0">
                <a:latin typeface="Arial"/>
                <a:cs typeface="Arial"/>
              </a:rPr>
              <a:t>Queuing</a:t>
            </a:r>
          </a:p>
          <a:p>
            <a:pPr algn="ctr" defTabSz="609585" fontAlgn="base">
              <a:lnSpc>
                <a:spcPts val="1467"/>
              </a:lnSpc>
              <a:spcBef>
                <a:spcPct val="0"/>
              </a:spcBef>
              <a:spcAft>
                <a:spcPct val="0"/>
              </a:spcAft>
            </a:pPr>
            <a:endParaRPr lang="en-US" sz="1467" dirty="0">
              <a:latin typeface="Arial"/>
              <a:cs typeface="Arial"/>
            </a:endParaRPr>
          </a:p>
          <a:p>
            <a:pPr algn="ctr" defTabSz="609585" fontAlgn="base">
              <a:lnSpc>
                <a:spcPts val="1467"/>
              </a:lnSpc>
              <a:spcBef>
                <a:spcPct val="0"/>
              </a:spcBef>
              <a:spcAft>
                <a:spcPct val="0"/>
              </a:spcAft>
            </a:pPr>
            <a:r>
              <a:rPr lang="en-US" sz="1467" dirty="0">
                <a:latin typeface="Arial"/>
                <a:cs typeface="Arial"/>
              </a:rPr>
              <a:t>Orchestration</a:t>
            </a:r>
          </a:p>
          <a:p>
            <a:pPr algn="ctr" defTabSz="609585" fontAlgn="base">
              <a:lnSpc>
                <a:spcPts val="1467"/>
              </a:lnSpc>
              <a:spcBef>
                <a:spcPct val="0"/>
              </a:spcBef>
              <a:spcAft>
                <a:spcPct val="0"/>
              </a:spcAft>
            </a:pPr>
            <a:endParaRPr lang="en-US" sz="1467" dirty="0">
              <a:latin typeface="Arial"/>
              <a:cs typeface="Arial"/>
            </a:endParaRPr>
          </a:p>
          <a:p>
            <a:pPr algn="ctr" defTabSz="609585" fontAlgn="base">
              <a:lnSpc>
                <a:spcPts val="1467"/>
              </a:lnSpc>
              <a:spcBef>
                <a:spcPct val="0"/>
              </a:spcBef>
              <a:spcAft>
                <a:spcPct val="0"/>
              </a:spcAft>
            </a:pPr>
            <a:r>
              <a:rPr lang="en-US" sz="1467" dirty="0">
                <a:latin typeface="Arial"/>
                <a:cs typeface="Arial"/>
              </a:rPr>
              <a:t>App Streaming</a:t>
            </a:r>
          </a:p>
          <a:p>
            <a:pPr algn="ctr" defTabSz="609585" fontAlgn="base">
              <a:lnSpc>
                <a:spcPts val="1467"/>
              </a:lnSpc>
              <a:spcBef>
                <a:spcPct val="0"/>
              </a:spcBef>
              <a:spcAft>
                <a:spcPct val="0"/>
              </a:spcAft>
            </a:pPr>
            <a:endParaRPr lang="en-US" sz="1467" dirty="0">
              <a:latin typeface="Arial"/>
              <a:cs typeface="Arial"/>
            </a:endParaRPr>
          </a:p>
          <a:p>
            <a:pPr algn="ctr" defTabSz="609585" fontAlgn="base">
              <a:lnSpc>
                <a:spcPts val="1467"/>
              </a:lnSpc>
              <a:spcBef>
                <a:spcPct val="0"/>
              </a:spcBef>
              <a:spcAft>
                <a:spcPct val="0"/>
              </a:spcAft>
            </a:pPr>
            <a:r>
              <a:rPr lang="en-US" sz="1467" dirty="0">
                <a:latin typeface="Arial"/>
                <a:cs typeface="Arial"/>
              </a:rPr>
              <a:t>Transcoding</a:t>
            </a:r>
          </a:p>
          <a:p>
            <a:pPr algn="ctr" defTabSz="609585" fontAlgn="base">
              <a:lnSpc>
                <a:spcPts val="1467"/>
              </a:lnSpc>
              <a:spcBef>
                <a:spcPct val="0"/>
              </a:spcBef>
              <a:spcAft>
                <a:spcPct val="0"/>
              </a:spcAft>
            </a:pPr>
            <a:endParaRPr lang="en-US" sz="1467" dirty="0">
              <a:latin typeface="Arial"/>
              <a:cs typeface="Arial"/>
            </a:endParaRPr>
          </a:p>
          <a:p>
            <a:pPr algn="ctr" defTabSz="609585" fontAlgn="base">
              <a:lnSpc>
                <a:spcPts val="1467"/>
              </a:lnSpc>
              <a:spcBef>
                <a:spcPct val="0"/>
              </a:spcBef>
              <a:spcAft>
                <a:spcPct val="0"/>
              </a:spcAft>
            </a:pPr>
            <a:r>
              <a:rPr lang="en-US" sz="1467" dirty="0">
                <a:latin typeface="Arial"/>
                <a:cs typeface="Arial"/>
              </a:rPr>
              <a:t>Email</a:t>
            </a:r>
          </a:p>
          <a:p>
            <a:pPr algn="ctr" defTabSz="609585" fontAlgn="base">
              <a:lnSpc>
                <a:spcPts val="1467"/>
              </a:lnSpc>
              <a:spcBef>
                <a:spcPct val="0"/>
              </a:spcBef>
              <a:spcAft>
                <a:spcPct val="0"/>
              </a:spcAft>
            </a:pPr>
            <a:endParaRPr lang="en-US" sz="1467" dirty="0">
              <a:latin typeface="Arial"/>
              <a:cs typeface="Arial"/>
            </a:endParaRPr>
          </a:p>
          <a:p>
            <a:pPr algn="ctr" defTabSz="609585" fontAlgn="base">
              <a:lnSpc>
                <a:spcPts val="1467"/>
              </a:lnSpc>
              <a:spcBef>
                <a:spcPct val="0"/>
              </a:spcBef>
              <a:spcAft>
                <a:spcPct val="0"/>
              </a:spcAft>
            </a:pPr>
            <a:r>
              <a:rPr lang="en-US" sz="1467" dirty="0">
                <a:latin typeface="Arial"/>
                <a:cs typeface="Arial"/>
              </a:rPr>
              <a:t>Search</a:t>
            </a:r>
          </a:p>
        </p:txBody>
      </p:sp>
      <p:sp>
        <p:nvSpPr>
          <p:cNvPr id="436" name="TextBox 435"/>
          <p:cNvSpPr txBox="1"/>
          <p:nvPr/>
        </p:nvSpPr>
        <p:spPr>
          <a:xfrm>
            <a:off x="6870191" y="1974880"/>
            <a:ext cx="2604631" cy="2801536"/>
          </a:xfrm>
          <a:prstGeom prst="rect">
            <a:avLst/>
          </a:prstGeom>
          <a:solidFill>
            <a:schemeClr val="bg1"/>
          </a:solidFill>
        </p:spPr>
        <p:txBody>
          <a:bodyPr wrap="square" rtlCol="0">
            <a:spAutoFit/>
          </a:bodyPr>
          <a:lstStyle/>
          <a:p>
            <a:pPr algn="ctr" defTabSz="609585" fontAlgn="base">
              <a:spcBef>
                <a:spcPct val="0"/>
              </a:spcBef>
              <a:spcAft>
                <a:spcPct val="0"/>
              </a:spcAft>
            </a:pPr>
            <a:r>
              <a:rPr lang="en-US" sz="1467" b="1" dirty="0">
                <a:solidFill>
                  <a:srgbClr val="FAA634"/>
                </a:solidFill>
                <a:latin typeface="Arial"/>
                <a:cs typeface="Arial"/>
              </a:rPr>
              <a:t>Deployment and Management</a:t>
            </a:r>
          </a:p>
          <a:p>
            <a:pPr algn="ctr" defTabSz="609585" fontAlgn="base">
              <a:spcBef>
                <a:spcPct val="0"/>
              </a:spcBef>
              <a:spcAft>
                <a:spcPct val="0"/>
              </a:spcAft>
            </a:pPr>
            <a:endParaRPr lang="en-US" sz="1467" dirty="0">
              <a:solidFill>
                <a:srgbClr val="FAA634"/>
              </a:solidFill>
              <a:latin typeface="Arial"/>
              <a:cs typeface="Arial"/>
            </a:endParaRPr>
          </a:p>
          <a:p>
            <a:pPr algn="ctr" defTabSz="609585" fontAlgn="base">
              <a:spcBef>
                <a:spcPct val="0"/>
              </a:spcBef>
              <a:spcAft>
                <a:spcPct val="0"/>
              </a:spcAft>
            </a:pPr>
            <a:r>
              <a:rPr lang="en-US" sz="1467" dirty="0">
                <a:latin typeface="Arial"/>
                <a:cs typeface="Arial"/>
              </a:rPr>
              <a:t>Containers</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Dev/ops Tools</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Resource Templates</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Usage Tracking</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Monitoring and Logs</a:t>
            </a:r>
          </a:p>
        </p:txBody>
      </p:sp>
      <p:sp>
        <p:nvSpPr>
          <p:cNvPr id="437" name="TextBox 436"/>
          <p:cNvSpPr txBox="1"/>
          <p:nvPr/>
        </p:nvSpPr>
        <p:spPr>
          <a:xfrm>
            <a:off x="9700464" y="1974879"/>
            <a:ext cx="1686241" cy="2124236"/>
          </a:xfrm>
          <a:prstGeom prst="rect">
            <a:avLst/>
          </a:prstGeom>
          <a:solidFill>
            <a:schemeClr val="bg1"/>
          </a:solidFill>
        </p:spPr>
        <p:txBody>
          <a:bodyPr wrap="square" rtlCol="0">
            <a:spAutoFit/>
          </a:bodyPr>
          <a:lstStyle/>
          <a:p>
            <a:pPr algn="ctr" defTabSz="609585" fontAlgn="base">
              <a:spcBef>
                <a:spcPct val="0"/>
              </a:spcBef>
              <a:spcAft>
                <a:spcPct val="0"/>
              </a:spcAft>
            </a:pPr>
            <a:r>
              <a:rPr lang="en-US" sz="1467" b="1" dirty="0">
                <a:solidFill>
                  <a:srgbClr val="FAA634"/>
                </a:solidFill>
                <a:latin typeface="Arial"/>
                <a:cs typeface="Arial"/>
              </a:rPr>
              <a:t>Mobile Services</a:t>
            </a:r>
          </a:p>
          <a:p>
            <a:pPr algn="ctr" defTabSz="609585" fontAlgn="base">
              <a:spcBef>
                <a:spcPct val="0"/>
              </a:spcBef>
              <a:spcAft>
                <a:spcPct val="0"/>
              </a:spcAft>
            </a:pPr>
            <a:endParaRPr lang="en-US" sz="1467" dirty="0">
              <a:solidFill>
                <a:srgbClr val="FAA634"/>
              </a:solidFill>
              <a:latin typeface="Arial"/>
              <a:cs typeface="Arial"/>
            </a:endParaRPr>
          </a:p>
          <a:p>
            <a:pPr algn="ctr" defTabSz="609585" fontAlgn="base">
              <a:spcBef>
                <a:spcPct val="0"/>
              </a:spcBef>
              <a:spcAft>
                <a:spcPct val="0"/>
              </a:spcAft>
            </a:pPr>
            <a:r>
              <a:rPr lang="en-US" sz="1467" dirty="0">
                <a:latin typeface="Arial"/>
                <a:cs typeface="Arial"/>
              </a:rPr>
              <a:t>Identity</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Sync</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Mobile Analytics</a:t>
            </a:r>
          </a:p>
          <a:p>
            <a:pPr algn="ctr" defTabSz="609585" fontAlgn="base">
              <a:spcBef>
                <a:spcPct val="0"/>
              </a:spcBef>
              <a:spcAft>
                <a:spcPct val="0"/>
              </a:spcAft>
            </a:pPr>
            <a:endParaRPr lang="en-US" sz="1467" dirty="0">
              <a:latin typeface="Arial"/>
              <a:cs typeface="Arial"/>
            </a:endParaRPr>
          </a:p>
          <a:p>
            <a:pPr algn="ctr" defTabSz="609585" fontAlgn="base">
              <a:spcBef>
                <a:spcPct val="0"/>
              </a:spcBef>
              <a:spcAft>
                <a:spcPct val="0"/>
              </a:spcAft>
            </a:pPr>
            <a:r>
              <a:rPr lang="en-US" sz="1467" dirty="0">
                <a:latin typeface="Arial"/>
                <a:cs typeface="Arial"/>
              </a:rPr>
              <a:t>Notifications</a:t>
            </a:r>
          </a:p>
        </p:txBody>
      </p:sp>
      <p:sp>
        <p:nvSpPr>
          <p:cNvPr id="236" name="TextBox 235"/>
          <p:cNvSpPr txBox="1"/>
          <p:nvPr/>
        </p:nvSpPr>
        <p:spPr>
          <a:xfrm>
            <a:off x="9056458" y="5090115"/>
            <a:ext cx="2242205" cy="502766"/>
          </a:xfrm>
          <a:prstGeom prst="rect">
            <a:avLst/>
          </a:prstGeom>
          <a:solidFill>
            <a:schemeClr val="bg1"/>
          </a:solidFill>
        </p:spPr>
        <p:txBody>
          <a:bodyPr wrap="square" rtlCol="0">
            <a:spAutoFit/>
          </a:bodyPr>
          <a:lstStyle/>
          <a:p>
            <a:pPr defTabSz="609585" fontAlgn="base">
              <a:spcBef>
                <a:spcPct val="0"/>
              </a:spcBef>
              <a:spcAft>
                <a:spcPct val="0"/>
              </a:spcAft>
            </a:pPr>
            <a:r>
              <a:rPr lang="en-US" sz="1467" dirty="0">
                <a:solidFill>
                  <a:srgbClr val="636466"/>
                </a:solidFill>
                <a:latin typeface="Arial"/>
                <a:cs typeface="Arial"/>
              </a:rPr>
              <a:t>Storage</a:t>
            </a:r>
          </a:p>
          <a:p>
            <a:pPr defTabSz="609585" fontAlgn="base">
              <a:spcBef>
                <a:spcPct val="0"/>
              </a:spcBef>
              <a:spcAft>
                <a:spcPct val="0"/>
              </a:spcAft>
            </a:pPr>
            <a:r>
              <a:rPr lang="en-US" sz="1200" dirty="0">
                <a:solidFill>
                  <a:srgbClr val="636466"/>
                </a:solidFill>
                <a:latin typeface="Arial"/>
                <a:cs typeface="Arial"/>
              </a:rPr>
              <a:t>(Object, Block and Archive)</a:t>
            </a:r>
          </a:p>
        </p:txBody>
      </p:sp>
      <p:sp>
        <p:nvSpPr>
          <p:cNvPr id="2" name="Rounded Rectangle 1"/>
          <p:cNvSpPr/>
          <p:nvPr/>
        </p:nvSpPr>
        <p:spPr>
          <a:xfrm>
            <a:off x="2498540" y="5111649"/>
            <a:ext cx="845467" cy="6695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050" name="Picture 2" descr="product-category-icons_compute_24x2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626615" y="5151847"/>
            <a:ext cx="578076" cy="578076"/>
          </a:xfrm>
          <a:prstGeom prst="rect">
            <a:avLst/>
          </a:prstGeom>
          <a:noFill/>
          <a:extLst>
            <a:ext uri="{909E8E84-426E-40DD-AFC4-6F175D3DCCD1}">
              <a14:hiddenFill xmlns:a14="http://schemas.microsoft.com/office/drawing/2010/main">
                <a:solidFill>
                  <a:srgbClr val="FFFFFF"/>
                </a:solidFill>
              </a14:hiddenFill>
            </a:ext>
          </a:extLst>
        </p:spPr>
      </p:pic>
      <p:sp>
        <p:nvSpPr>
          <p:cNvPr id="241" name="Rounded Rectangle 240"/>
          <p:cNvSpPr/>
          <p:nvPr/>
        </p:nvSpPr>
        <p:spPr>
          <a:xfrm>
            <a:off x="5680973" y="5097865"/>
            <a:ext cx="845467" cy="6695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052" name="Picture 4" descr="product-category-icons_networking-content-delivery_24x2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14323" y="5160408"/>
            <a:ext cx="569515" cy="569515"/>
          </a:xfrm>
          <a:prstGeom prst="rect">
            <a:avLst/>
          </a:prstGeom>
          <a:noFill/>
          <a:extLst>
            <a:ext uri="{909E8E84-426E-40DD-AFC4-6F175D3DCCD1}">
              <a14:hiddenFill xmlns:a14="http://schemas.microsoft.com/office/drawing/2010/main">
                <a:solidFill>
                  <a:srgbClr val="FFFFFF"/>
                </a:solidFill>
              </a14:hiddenFill>
            </a:ext>
          </a:extLst>
        </p:spPr>
      </p:pic>
      <p:sp>
        <p:nvSpPr>
          <p:cNvPr id="253" name="Rounded Rectangle 252"/>
          <p:cNvSpPr/>
          <p:nvPr/>
        </p:nvSpPr>
        <p:spPr>
          <a:xfrm>
            <a:off x="8227171" y="5109694"/>
            <a:ext cx="845467" cy="6695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054" name="Picture 6" descr="product-category-icons_storage_24x24"/>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376665" y="5152777"/>
            <a:ext cx="589971" cy="58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99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1020684"/>
            <a:ext cx="10515600" cy="4351338"/>
          </a:xfrm>
        </p:spPr>
        <p:txBody>
          <a:bodyPr/>
          <a:lstStyle/>
          <a:p>
            <a:r>
              <a:rPr lang="en-US" dirty="0"/>
              <a:t>Long term low-cost archiving service</a:t>
            </a:r>
          </a:p>
          <a:p>
            <a:r>
              <a:rPr lang="en-US" dirty="0"/>
              <a:t>Optimal for infrequently accessed data</a:t>
            </a:r>
          </a:p>
          <a:p>
            <a:r>
              <a:rPr lang="en-US" dirty="0"/>
              <a:t>Designed for 99.999999999% durability</a:t>
            </a:r>
          </a:p>
          <a:p>
            <a:r>
              <a:rPr lang="en-US" dirty="0"/>
              <a:t>Three to five hours’ retrieval time</a:t>
            </a:r>
          </a:p>
          <a:p>
            <a:r>
              <a:rPr lang="en-US" dirty="0"/>
              <a:t>Less than $0.01 per GB/month (depending on region)</a:t>
            </a:r>
          </a:p>
          <a:p>
            <a:endParaRPr lang="en-US" dirty="0"/>
          </a:p>
        </p:txBody>
      </p:sp>
      <p:sp>
        <p:nvSpPr>
          <p:cNvPr id="2" name="Title 1"/>
          <p:cNvSpPr>
            <a:spLocks noGrp="1"/>
          </p:cNvSpPr>
          <p:nvPr>
            <p:ph type="title"/>
          </p:nvPr>
        </p:nvSpPr>
        <p:spPr/>
        <p:txBody>
          <a:bodyPr/>
          <a:lstStyle/>
          <a:p>
            <a:r>
              <a:rPr lang="en-US"/>
              <a:t>Amazon Glacier</a:t>
            </a:r>
            <a:endParaRPr lang="en-US" dirty="0"/>
          </a:p>
        </p:txBody>
      </p:sp>
      <p:sp>
        <p:nvSpPr>
          <p:cNvPr id="9" name="Rounded Rectangle 3">
            <a:extLst>
              <a:ext uri="{FF2B5EF4-FFF2-40B4-BE49-F238E27FC236}">
                <a16:creationId xmlns:a16="http://schemas.microsoft.com/office/drawing/2014/main" id="{B5BD0EA0-9385-4618-BE7F-115E662DD7B6}"/>
              </a:ext>
            </a:extLst>
          </p:cNvPr>
          <p:cNvSpPr/>
          <p:nvPr/>
        </p:nvSpPr>
        <p:spPr bwMode="auto">
          <a:xfrm>
            <a:off x="10566710" y="1020684"/>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16">
            <a:extLst>
              <a:ext uri="{FF2B5EF4-FFF2-40B4-BE49-F238E27FC236}">
                <a16:creationId xmlns:a16="http://schemas.microsoft.com/office/drawing/2014/main" id="{A2B3326E-2098-47A6-AF1A-45B10AACAD4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7355" y="1179569"/>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413965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843251449"/>
              </p:ext>
            </p:extLst>
          </p:nvPr>
        </p:nvGraphicFramePr>
        <p:xfrm>
          <a:off x="334107" y="1071409"/>
          <a:ext cx="10938006" cy="5100210"/>
        </p:xfrm>
        <a:graphic>
          <a:graphicData uri="http://schemas.openxmlformats.org/drawingml/2006/table">
            <a:tbl>
              <a:tblPr firstRow="1" bandRow="1">
                <a:tableStyleId>{21E4AEA4-8DFA-4A89-87EB-49C32662AFE0}</a:tableStyleId>
              </a:tblPr>
              <a:tblGrid>
                <a:gridCol w="2507551">
                  <a:extLst>
                    <a:ext uri="{9D8B030D-6E8A-4147-A177-3AD203B41FA5}">
                      <a16:colId xmlns:a16="http://schemas.microsoft.com/office/drawing/2014/main" val="20000"/>
                    </a:ext>
                  </a:extLst>
                </a:gridCol>
                <a:gridCol w="2291309">
                  <a:extLst>
                    <a:ext uri="{9D8B030D-6E8A-4147-A177-3AD203B41FA5}">
                      <a16:colId xmlns:a16="http://schemas.microsoft.com/office/drawing/2014/main" val="20001"/>
                    </a:ext>
                  </a:extLst>
                </a:gridCol>
                <a:gridCol w="2225423">
                  <a:extLst>
                    <a:ext uri="{9D8B030D-6E8A-4147-A177-3AD203B41FA5}">
                      <a16:colId xmlns:a16="http://schemas.microsoft.com/office/drawing/2014/main" val="20002"/>
                    </a:ext>
                  </a:extLst>
                </a:gridCol>
                <a:gridCol w="3913723">
                  <a:extLst>
                    <a:ext uri="{9D8B030D-6E8A-4147-A177-3AD203B41FA5}">
                      <a16:colId xmlns:a16="http://schemas.microsoft.com/office/drawing/2014/main" val="20003"/>
                    </a:ext>
                  </a:extLst>
                </a:gridCol>
              </a:tblGrid>
              <a:tr h="494453">
                <a:tc>
                  <a:txBody>
                    <a:bodyPr/>
                    <a:lstStyle/>
                    <a:p>
                      <a:pPr algn="l" rtl="0"/>
                      <a:r>
                        <a:rPr lang="en-US" sz="2100" dirty="0"/>
                        <a:t>Storage Class</a:t>
                      </a:r>
                      <a:endParaRPr lang="en-US" sz="2100" b="1" dirty="0">
                        <a:solidFill>
                          <a:schemeClr val="bg1"/>
                        </a:solidFill>
                        <a:latin typeface="Fira Sans" panose="020B0503050000020004" pitchFamily="34" charset="0"/>
                      </a:endParaRPr>
                    </a:p>
                  </a:txBody>
                  <a:tcPr marL="116509" marR="116509" marT="60960" marB="60960" anchor="ctr"/>
                </a:tc>
                <a:tc>
                  <a:txBody>
                    <a:bodyPr/>
                    <a:lstStyle/>
                    <a:p>
                      <a:pPr algn="l" rtl="0"/>
                      <a:r>
                        <a:rPr lang="en-US" sz="2100" dirty="0"/>
                        <a:t>Durability</a:t>
                      </a:r>
                      <a:endParaRPr lang="en-US" sz="2100" dirty="0">
                        <a:latin typeface="Fira Sans" panose="020B0503050000020004" pitchFamily="34" charset="0"/>
                      </a:endParaRPr>
                    </a:p>
                  </a:txBody>
                  <a:tcPr marL="116509" marR="116509" marT="60960" marB="60960" anchor="ctr"/>
                </a:tc>
                <a:tc>
                  <a:txBody>
                    <a:bodyPr/>
                    <a:lstStyle/>
                    <a:p>
                      <a:pPr algn="l" rtl="0"/>
                      <a:r>
                        <a:rPr lang="en-US" sz="2100" dirty="0"/>
                        <a:t>Availability</a:t>
                      </a:r>
                      <a:endParaRPr lang="en-US" sz="2100" dirty="0">
                        <a:latin typeface="Fira Sans" panose="020B0503050000020004" pitchFamily="34" charset="0"/>
                      </a:endParaRPr>
                    </a:p>
                  </a:txBody>
                  <a:tcPr marL="116509" marR="116509" marT="60960" marB="60960" anchor="ctr"/>
                </a:tc>
                <a:tc>
                  <a:txBody>
                    <a:bodyPr/>
                    <a:lstStyle/>
                    <a:p>
                      <a:pPr algn="l" rtl="0"/>
                      <a:r>
                        <a:rPr lang="en-US" sz="2100" dirty="0"/>
                        <a:t>Other Considerations</a:t>
                      </a:r>
                      <a:endParaRPr lang="en-US" sz="2100" dirty="0">
                        <a:latin typeface="Fira Sans" panose="020B0503050000020004" pitchFamily="34" charset="0"/>
                      </a:endParaRPr>
                    </a:p>
                  </a:txBody>
                  <a:tcPr marL="116509" marR="116509" marT="60960" marB="60960" anchor="ctr"/>
                </a:tc>
                <a:extLst>
                  <a:ext uri="{0D108BD9-81ED-4DB2-BD59-A6C34878D82A}">
                    <a16:rowId xmlns:a16="http://schemas.microsoft.com/office/drawing/2014/main" val="10000"/>
                  </a:ext>
                </a:extLst>
              </a:tr>
              <a:tr h="853440">
                <a:tc>
                  <a:txBody>
                    <a:bodyPr/>
                    <a:lstStyle/>
                    <a:p>
                      <a:pPr algn="l" rtl="0"/>
                      <a:r>
                        <a:rPr lang="en-US" sz="2400" dirty="0">
                          <a:solidFill>
                            <a:srgbClr val="494848"/>
                          </a:solidFill>
                          <a:latin typeface="Fira Sans" panose="020B0503050000020004" pitchFamily="34" charset="0"/>
                        </a:rPr>
                        <a:t>Amazon S3 Standard</a:t>
                      </a:r>
                      <a:endParaRPr lang="en-US" sz="2400" b="1" dirty="0">
                        <a:solidFill>
                          <a:srgbClr val="494848"/>
                        </a:solidFill>
                        <a:latin typeface="Fira Sans" panose="020B0503050000020004" pitchFamily="34" charset="0"/>
                      </a:endParaRPr>
                    </a:p>
                  </a:txBody>
                  <a:tcPr marL="116509" marR="116509" marT="60960" marB="60960" anchor="ctr"/>
                </a:tc>
                <a:tc>
                  <a:txBody>
                    <a:bodyPr/>
                    <a:lstStyle/>
                    <a:p>
                      <a:pPr algn="l" rtl="0"/>
                      <a:r>
                        <a:rPr lang="en-US" sz="2100" dirty="0">
                          <a:solidFill>
                            <a:srgbClr val="494848"/>
                          </a:solidFill>
                          <a:latin typeface="Fira Sans" panose="020B0503050000020004" pitchFamily="34" charset="0"/>
                        </a:rPr>
                        <a:t>99.999999999% </a:t>
                      </a:r>
                    </a:p>
                  </a:txBody>
                  <a:tcPr marL="116509" marR="116509" marT="60960" marB="60960" anchor="ctr"/>
                </a:tc>
                <a:tc>
                  <a:txBody>
                    <a:bodyPr/>
                    <a:lstStyle/>
                    <a:p>
                      <a:pPr algn="l" rtl="0"/>
                      <a:r>
                        <a:rPr lang="en-US" sz="2100" dirty="0">
                          <a:solidFill>
                            <a:srgbClr val="494848"/>
                          </a:solidFill>
                          <a:latin typeface="Fira Sans" panose="020B0503050000020004" pitchFamily="34" charset="0"/>
                        </a:rPr>
                        <a:t>99.99%</a:t>
                      </a:r>
                    </a:p>
                  </a:txBody>
                  <a:tcPr marL="116509" marR="116509" marT="60960" marB="60960" anchor="ctr"/>
                </a:tc>
                <a:tc>
                  <a:txBody>
                    <a:bodyPr/>
                    <a:lstStyle/>
                    <a:p>
                      <a:pPr algn="l" rtl="0"/>
                      <a:endParaRPr lang="en-US" sz="1900" dirty="0">
                        <a:solidFill>
                          <a:srgbClr val="494848"/>
                        </a:solidFill>
                        <a:latin typeface="Fira Sans" panose="020B0503050000020004" pitchFamily="34" charset="0"/>
                      </a:endParaRPr>
                    </a:p>
                  </a:txBody>
                  <a:tcPr marL="116509" marR="116509" marT="60960" marB="60960" anchor="ctr"/>
                </a:tc>
                <a:extLst>
                  <a:ext uri="{0D108BD9-81ED-4DB2-BD59-A6C34878D82A}">
                    <a16:rowId xmlns:a16="http://schemas.microsoft.com/office/drawing/2014/main" val="10001"/>
                  </a:ext>
                </a:extLst>
              </a:tr>
              <a:tr h="1584960">
                <a:tc>
                  <a:txBody>
                    <a:bodyPr/>
                    <a:lstStyle/>
                    <a:p>
                      <a:pPr algn="l" rtl="0"/>
                      <a:r>
                        <a:rPr lang="en-US" sz="2400" dirty="0">
                          <a:solidFill>
                            <a:srgbClr val="494848"/>
                          </a:solidFill>
                          <a:latin typeface="Fira Sans" panose="020B0503050000020004" pitchFamily="34" charset="0"/>
                        </a:rPr>
                        <a:t>Amazon S3 Standard - Infrequent</a:t>
                      </a:r>
                      <a:r>
                        <a:rPr lang="en-US" sz="2400" baseline="0" dirty="0">
                          <a:solidFill>
                            <a:srgbClr val="494848"/>
                          </a:solidFill>
                          <a:latin typeface="Fira Sans" panose="020B0503050000020004" pitchFamily="34" charset="0"/>
                        </a:rPr>
                        <a:t> Access (IA)</a:t>
                      </a:r>
                      <a:endParaRPr lang="en-US" sz="2400" b="1" dirty="0">
                        <a:solidFill>
                          <a:srgbClr val="494848"/>
                        </a:solidFill>
                        <a:latin typeface="Fira Sans" panose="020B0503050000020004" pitchFamily="34" charset="0"/>
                      </a:endParaRPr>
                    </a:p>
                  </a:txBody>
                  <a:tcPr marL="116509" marR="116509" marT="60960" marB="60960" anchor="ctr"/>
                </a:tc>
                <a:tc>
                  <a:txBody>
                    <a:bodyPr/>
                    <a:lstStyle/>
                    <a:p>
                      <a:pPr algn="l" rtl="0"/>
                      <a:r>
                        <a:rPr lang="en-US" sz="2100" dirty="0">
                          <a:solidFill>
                            <a:srgbClr val="494848"/>
                          </a:solidFill>
                          <a:latin typeface="Fira Sans" panose="020B0503050000020004" pitchFamily="34" charset="0"/>
                        </a:rPr>
                        <a:t>99.999999999%</a:t>
                      </a:r>
                    </a:p>
                  </a:txBody>
                  <a:tcPr marL="116509" marR="116509"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a:solidFill>
                            <a:srgbClr val="494848"/>
                          </a:solidFill>
                          <a:latin typeface="Fira Sans" panose="020B0503050000020004" pitchFamily="34" charset="0"/>
                        </a:rPr>
                        <a:t>99.9%</a:t>
                      </a:r>
                    </a:p>
                  </a:txBody>
                  <a:tcPr marL="116509" marR="116509" marT="60960" marB="60960" anchor="ctr"/>
                </a:tc>
                <a:tc>
                  <a:txBody>
                    <a:bodyPr/>
                    <a:lstStyle/>
                    <a:p>
                      <a:pPr marL="285750" indent="-285750" algn="l" rtl="0">
                        <a:buFont typeface="Arial" panose="020B0604020202020204" pitchFamily="34" charset="0"/>
                        <a:buChar char="•"/>
                      </a:pPr>
                      <a:r>
                        <a:rPr lang="en-US" sz="1900" dirty="0">
                          <a:solidFill>
                            <a:srgbClr val="494848"/>
                          </a:solidFill>
                          <a:latin typeface="Fira Sans" panose="020B0503050000020004" pitchFamily="34" charset="0"/>
                        </a:rPr>
                        <a:t>Retrieval fee</a:t>
                      </a:r>
                      <a:r>
                        <a:rPr lang="en-US" sz="1900" baseline="0" dirty="0">
                          <a:solidFill>
                            <a:srgbClr val="494848"/>
                          </a:solidFill>
                          <a:latin typeface="Fira Sans" panose="020B0503050000020004" pitchFamily="34" charset="0"/>
                        </a:rPr>
                        <a:t> associated with objects</a:t>
                      </a:r>
                    </a:p>
                    <a:p>
                      <a:pPr marL="285750" indent="-285750" algn="l" rtl="0">
                        <a:buFont typeface="Arial" panose="020B0604020202020204" pitchFamily="34" charset="0"/>
                        <a:buChar char="•"/>
                      </a:pPr>
                      <a:r>
                        <a:rPr lang="en-US" sz="1900" baseline="0" dirty="0">
                          <a:solidFill>
                            <a:srgbClr val="494848"/>
                          </a:solidFill>
                          <a:latin typeface="Fira Sans" panose="020B0503050000020004" pitchFamily="34" charset="0"/>
                        </a:rPr>
                        <a:t>Most suitable for infrequently accessed data</a:t>
                      </a:r>
                      <a:endParaRPr lang="en-US" sz="1900" dirty="0">
                        <a:solidFill>
                          <a:srgbClr val="494848"/>
                        </a:solidFill>
                        <a:latin typeface="Fira Sans" panose="020B0503050000020004" pitchFamily="34" charset="0"/>
                      </a:endParaRPr>
                    </a:p>
                  </a:txBody>
                  <a:tcPr marL="116509" marR="116509" marT="60960" marB="60960" anchor="ctr"/>
                </a:tc>
                <a:extLst>
                  <a:ext uri="{0D108BD9-81ED-4DB2-BD59-A6C34878D82A}">
                    <a16:rowId xmlns:a16="http://schemas.microsoft.com/office/drawing/2014/main" val="10002"/>
                  </a:ext>
                </a:extLst>
              </a:tr>
              <a:tr h="2167357">
                <a:tc>
                  <a:txBody>
                    <a:bodyPr/>
                    <a:lstStyle/>
                    <a:p>
                      <a:pPr algn="l" rtl="0"/>
                      <a:r>
                        <a:rPr lang="en-US" sz="2400" kern="1200" dirty="0">
                          <a:solidFill>
                            <a:srgbClr val="494848"/>
                          </a:solidFill>
                          <a:latin typeface="Fira Sans" panose="020B0503050000020004" pitchFamily="34" charset="0"/>
                        </a:rPr>
                        <a:t>Glacier</a:t>
                      </a:r>
                      <a:endParaRPr lang="en-US" sz="2400" b="1" kern="1200" dirty="0">
                        <a:solidFill>
                          <a:srgbClr val="494848"/>
                        </a:solidFill>
                        <a:latin typeface="Fira Sans" panose="020B0503050000020004" pitchFamily="34" charset="0"/>
                        <a:ea typeface="+mn-ea"/>
                        <a:cs typeface="+mn-cs"/>
                      </a:endParaRPr>
                    </a:p>
                  </a:txBody>
                  <a:tcPr marL="116509" marR="116509" marT="60960" marB="60960" anchor="ctr"/>
                </a:tc>
                <a:tc>
                  <a:txBody>
                    <a:bodyPr/>
                    <a:lstStyle/>
                    <a:p>
                      <a:pPr algn="l" rtl="0"/>
                      <a:r>
                        <a:rPr lang="en-US" sz="2100" dirty="0">
                          <a:solidFill>
                            <a:srgbClr val="494848"/>
                          </a:solidFill>
                          <a:latin typeface="Fira Sans" panose="020B0503050000020004" pitchFamily="34" charset="0"/>
                        </a:rPr>
                        <a:t>99.999999999%</a:t>
                      </a:r>
                    </a:p>
                  </a:txBody>
                  <a:tcPr marL="116509" marR="116509" marT="60960" marB="60960" anchor="ctr"/>
                </a:tc>
                <a:tc>
                  <a:txBody>
                    <a:bodyPr/>
                    <a:lstStyle/>
                    <a:p>
                      <a:pPr algn="l" rtl="0"/>
                      <a:r>
                        <a:rPr lang="en-US" sz="2100" dirty="0">
                          <a:solidFill>
                            <a:srgbClr val="494848"/>
                          </a:solidFill>
                          <a:latin typeface="Fira Sans" panose="020B0503050000020004" pitchFamily="34" charset="0"/>
                        </a:rPr>
                        <a:t>99.99% </a:t>
                      </a:r>
                      <a:br>
                        <a:rPr lang="en-US" sz="2100" dirty="0">
                          <a:solidFill>
                            <a:srgbClr val="494848"/>
                          </a:solidFill>
                          <a:latin typeface="Fira Sans" panose="020B0503050000020004" pitchFamily="34" charset="0"/>
                        </a:rPr>
                      </a:br>
                      <a:r>
                        <a:rPr lang="en-US" sz="2100" dirty="0">
                          <a:solidFill>
                            <a:srgbClr val="494848"/>
                          </a:solidFill>
                          <a:latin typeface="Fira Sans" panose="020B0503050000020004" pitchFamily="34" charset="0"/>
                        </a:rPr>
                        <a:t>(once restored)</a:t>
                      </a:r>
                    </a:p>
                  </a:txBody>
                  <a:tcPr marL="116509" marR="116509" marT="60960" marB="60960" anchor="ctr"/>
                </a:tc>
                <a:tc>
                  <a:txBody>
                    <a:bodyPr/>
                    <a:lstStyle/>
                    <a:p>
                      <a:pPr marL="285750" indent="-285750" algn="l" rtl="0">
                        <a:buFont typeface="Arial" panose="020B0604020202020204" pitchFamily="34" charset="0"/>
                        <a:buChar char="•"/>
                      </a:pPr>
                      <a:r>
                        <a:rPr lang="en-US" sz="1900" dirty="0">
                          <a:solidFill>
                            <a:srgbClr val="494848"/>
                          </a:solidFill>
                          <a:latin typeface="Fira Sans" panose="020B0503050000020004" pitchFamily="34" charset="0"/>
                        </a:rPr>
                        <a:t>Not available for real-time access</a:t>
                      </a:r>
                    </a:p>
                    <a:p>
                      <a:pPr marL="285750" indent="-285750" algn="l" rtl="0">
                        <a:buFont typeface="Arial" panose="020B0604020202020204" pitchFamily="34" charset="0"/>
                        <a:buChar char="•"/>
                      </a:pPr>
                      <a:r>
                        <a:rPr lang="en-US" sz="1900" dirty="0">
                          <a:solidFill>
                            <a:srgbClr val="494848"/>
                          </a:solidFill>
                          <a:latin typeface="Fira Sans" panose="020B0503050000020004" pitchFamily="34" charset="0"/>
                        </a:rPr>
                        <a:t>Must restore objects before you can access them</a:t>
                      </a:r>
                    </a:p>
                    <a:p>
                      <a:pPr marL="285750" indent="-285750" algn="l" rtl="0">
                        <a:buFont typeface="Arial" panose="020B0604020202020204" pitchFamily="34" charset="0"/>
                        <a:buChar char="•"/>
                      </a:pPr>
                      <a:r>
                        <a:rPr lang="en-US" sz="1900" dirty="0">
                          <a:solidFill>
                            <a:srgbClr val="494848"/>
                          </a:solidFill>
                          <a:latin typeface="Fira Sans" panose="020B0503050000020004" pitchFamily="34" charset="0"/>
                        </a:rPr>
                        <a:t>Restoring objects can take 3-5 hours</a:t>
                      </a:r>
                    </a:p>
                  </a:txBody>
                  <a:tcPr marL="116509" marR="116509" marT="60960" marB="60960" anchor="ct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a:t>Amazon S3 Storage Classes</a:t>
            </a:r>
            <a:endParaRPr lang="en-US" dirty="0"/>
          </a:p>
        </p:txBody>
      </p:sp>
    </p:spTree>
    <p:extLst>
      <p:ext uri="{BB962C8B-B14F-4D97-AF65-F5344CB8AC3E}">
        <p14:creationId xmlns:p14="http://schemas.microsoft.com/office/powerpoint/2010/main" val="18347877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41" y="2802583"/>
            <a:ext cx="10363200" cy="1240140"/>
          </a:xfrm>
        </p:spPr>
        <p:txBody>
          <a:bodyPr/>
          <a:lstStyle/>
          <a:p>
            <a:pPr algn="ctr"/>
            <a:r>
              <a:rPr lang="en-US" dirty="0"/>
              <a:t>Instructor Demo</a:t>
            </a:r>
            <a:br>
              <a:rPr lang="en-US" dirty="0"/>
            </a:br>
            <a:r>
              <a:rPr lang="en-US" dirty="0"/>
              <a:t>Amazon S3</a:t>
            </a:r>
          </a:p>
        </p:txBody>
      </p:sp>
    </p:spTree>
    <p:extLst>
      <p:ext uri="{BB962C8B-B14F-4D97-AF65-F5344CB8AC3E}">
        <p14:creationId xmlns:p14="http://schemas.microsoft.com/office/powerpoint/2010/main" val="455761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2866960" y="1648595"/>
            <a:ext cx="8303779" cy="3148664"/>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8" name="Content Placeholder 2"/>
          <p:cNvSpPr>
            <a:spLocks noGrp="1"/>
          </p:cNvSpPr>
          <p:nvPr>
            <p:ph idx="1"/>
          </p:nvPr>
        </p:nvSpPr>
        <p:spPr>
          <a:xfrm>
            <a:off x="2948588" y="1945473"/>
            <a:ext cx="7944248" cy="4351338"/>
          </a:xfrm>
        </p:spPr>
        <p:txBody>
          <a:bodyPr/>
          <a:lstStyle/>
          <a:p>
            <a:r>
              <a:rPr lang="en-US" dirty="0"/>
              <a:t>Persistent block level storage volumes offer consistent and low-latency performance.</a:t>
            </a:r>
          </a:p>
          <a:p>
            <a:r>
              <a:rPr lang="en-US" dirty="0"/>
              <a:t>Stored data is automatically replicated within its Availability Zone.</a:t>
            </a:r>
          </a:p>
          <a:p>
            <a:r>
              <a:rPr lang="en-US" dirty="0"/>
              <a:t>Snapshots are stored durably in Amazon S3. </a:t>
            </a:r>
          </a:p>
          <a:p>
            <a:endParaRPr lang="en-US" dirty="0"/>
          </a:p>
          <a:p>
            <a:endParaRPr lang="en-US" dirty="0"/>
          </a:p>
        </p:txBody>
      </p:sp>
      <p:sp>
        <p:nvSpPr>
          <p:cNvPr id="2" name="Title 1"/>
          <p:cNvSpPr>
            <a:spLocks noGrp="1"/>
          </p:cNvSpPr>
          <p:nvPr>
            <p:ph type="title"/>
          </p:nvPr>
        </p:nvSpPr>
        <p:spPr/>
        <p:txBody>
          <a:bodyPr/>
          <a:lstStyle/>
          <a:p>
            <a:r>
              <a:rPr lang="en-US"/>
              <a:t>Amazon Elastic Block Store (EBS)</a:t>
            </a:r>
            <a:endParaRPr lang="en-US" dirty="0"/>
          </a:p>
        </p:txBody>
      </p:sp>
      <p:sp>
        <p:nvSpPr>
          <p:cNvPr id="138" name="Rounded Rectangle 137"/>
          <p:cNvSpPr/>
          <p:nvPr/>
        </p:nvSpPr>
        <p:spPr bwMode="auto">
          <a:xfrm>
            <a:off x="1109580" y="2053628"/>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2" name="Picture 3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18175" y="2238022"/>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18"/>
          <p:cNvSpPr>
            <a:spLocks/>
          </p:cNvSpPr>
          <p:nvPr/>
        </p:nvSpPr>
        <p:spPr bwMode="auto">
          <a:xfrm>
            <a:off x="1170897" y="3392825"/>
            <a:ext cx="1369096" cy="97344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anchor="ctr"/>
          <a:lstStyle/>
          <a:p>
            <a:pPr algn="ctr">
              <a:defRPr/>
            </a:pPr>
            <a:r>
              <a:rPr lang="en-US" sz="2133" dirty="0">
                <a:cs typeface="Chalkduster" charset="0"/>
                <a:sym typeface="Chalkduster" charset="0"/>
              </a:rPr>
              <a:t>Amazon EBS</a:t>
            </a:r>
          </a:p>
        </p:txBody>
      </p:sp>
    </p:spTree>
    <p:extLst>
      <p:ext uri="{BB962C8B-B14F-4D97-AF65-F5344CB8AC3E}">
        <p14:creationId xmlns:p14="http://schemas.microsoft.com/office/powerpoint/2010/main" val="10574906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Amazon EBS Lifecycle</a:t>
            </a:r>
            <a:endParaRPr lang="en-US" dirty="0"/>
          </a:p>
        </p:txBody>
      </p:sp>
      <p:grpSp>
        <p:nvGrpSpPr>
          <p:cNvPr id="26" name="Group 25"/>
          <p:cNvGrpSpPr/>
          <p:nvPr/>
        </p:nvGrpSpPr>
        <p:grpSpPr>
          <a:xfrm>
            <a:off x="855905" y="1106722"/>
            <a:ext cx="7032913" cy="5050367"/>
            <a:chOff x="641928" y="830041"/>
            <a:chExt cx="5274685" cy="3787775"/>
          </a:xfrm>
        </p:grpSpPr>
        <p:sp>
          <p:nvSpPr>
            <p:cNvPr id="9" name="Circular Arrow 72"/>
            <p:cNvSpPr>
              <a:spLocks/>
            </p:cNvSpPr>
            <p:nvPr>
              <p:custDataLst>
                <p:tags r:id="rId13"/>
              </p:custDataLst>
            </p:nvPr>
          </p:nvSpPr>
          <p:spPr bwMode="auto">
            <a:xfrm rot="7853066">
              <a:off x="2048669" y="749872"/>
              <a:ext cx="3787775" cy="3948113"/>
            </a:xfrm>
            <a:custGeom>
              <a:avLst/>
              <a:gdLst>
                <a:gd name="T0" fmla="*/ 2281565 w 3787919"/>
                <a:gd name="T1" fmla="*/ 3662774 h 3947701"/>
                <a:gd name="T2" fmla="*/ 281985 w 3787919"/>
                <a:gd name="T3" fmla="*/ 2376967 h 3947701"/>
                <a:gd name="T4" fmla="*/ 1441343 w 3787919"/>
                <a:gd name="T5" fmla="*/ 302788 h 3947701"/>
                <a:gd name="T6" fmla="*/ 3490446 w 3787919"/>
                <a:gd name="T7" fmla="*/ 1507907 h 3947701"/>
                <a:gd name="T8" fmla="*/ 3717685 w 3787919"/>
                <a:gd name="T9" fmla="*/ 1507908 h 3947701"/>
                <a:gd name="T10" fmla="*/ 3314429 w 3787919"/>
                <a:gd name="T11" fmla="*/ 1973850 h 3947701"/>
                <a:gd name="T12" fmla="*/ 2770705 w 3787919"/>
                <a:gd name="T13" fmla="*/ 1507908 h 3947701"/>
                <a:gd name="T14" fmla="*/ 2994271 w 3787919"/>
                <a:gd name="T15" fmla="*/ 1507908 h 3947701"/>
                <a:gd name="T16" fmla="*/ 1473181 w 3787919"/>
                <a:gd name="T17" fmla="*/ 792764 h 3947701"/>
                <a:gd name="T18" fmla="*/ 752125 w 3787919"/>
                <a:gd name="T19" fmla="*/ 2307039 h 3947701"/>
                <a:gd name="T20" fmla="*/ 2175627 w 3787919"/>
                <a:gd name="T21" fmla="*/ 3201172 h 3947701"/>
                <a:gd name="T22" fmla="*/ 2281565 w 3787919"/>
                <a:gd name="T23" fmla="*/ 3662774 h 39477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87919" h="3947701">
                  <a:moveTo>
                    <a:pt x="2281565" y="3662774"/>
                  </a:moveTo>
                  <a:cubicBezTo>
                    <a:pt x="1390514" y="3887461"/>
                    <a:pt x="494663" y="3311394"/>
                    <a:pt x="281985" y="2376967"/>
                  </a:cubicBezTo>
                  <a:cubicBezTo>
                    <a:pt x="75935" y="1471661"/>
                    <a:pt x="587191" y="556984"/>
                    <a:pt x="1441343" y="302788"/>
                  </a:cubicBezTo>
                  <a:cubicBezTo>
                    <a:pt x="2324964" y="39823"/>
                    <a:pt x="3244066" y="580365"/>
                    <a:pt x="3490446" y="1507907"/>
                  </a:cubicBezTo>
                  <a:lnTo>
                    <a:pt x="3717685" y="1507908"/>
                  </a:lnTo>
                  <a:lnTo>
                    <a:pt x="3314429" y="1973850"/>
                  </a:lnTo>
                  <a:lnTo>
                    <a:pt x="2770705" y="1507908"/>
                  </a:lnTo>
                  <a:lnTo>
                    <a:pt x="2994271" y="1507908"/>
                  </a:lnTo>
                  <a:cubicBezTo>
                    <a:pt x="2755630" y="865729"/>
                    <a:pt x="2078095" y="547184"/>
                    <a:pt x="1473181" y="792764"/>
                  </a:cubicBezTo>
                  <a:cubicBezTo>
                    <a:pt x="903452" y="1024060"/>
                    <a:pt x="591402" y="1679388"/>
                    <a:pt x="752125" y="2307039"/>
                  </a:cubicBezTo>
                  <a:cubicBezTo>
                    <a:pt x="921275" y="2967601"/>
                    <a:pt x="1552552" y="3364120"/>
                    <a:pt x="2175627" y="3201172"/>
                  </a:cubicBezTo>
                  <a:lnTo>
                    <a:pt x="2281565" y="3662774"/>
                  </a:lnTo>
                  <a:close/>
                </a:path>
              </a:pathLst>
            </a:custGeom>
            <a:solidFill>
              <a:srgbClr val="0070C0">
                <a:alpha val="69803"/>
              </a:srgbClr>
            </a:solidFill>
            <a:ln>
              <a:noFill/>
            </a:ln>
            <a:effectLst>
              <a:outerShdw blurRad="292100" dist="139700" dir="2700000" algn="tl" rotWithShape="0">
                <a:srgbClr val="000000">
                  <a:alpha val="39999"/>
                </a:srgbClr>
              </a:outerShdw>
            </a:effectLst>
            <a:extLst>
              <a:ext uri="{91240B29-F687-4f45-9708-019B960494DF}">
                <a14:hiddenLine xmlns:a14="http://schemas.microsoft.com/office/drawing/2010/main" xmlns="" w="12700" cap="flat" cmpd="sng">
                  <a:solidFill>
                    <a:srgbClr val="000000"/>
                  </a:solidFill>
                  <a:prstDash val="solid"/>
                  <a:round/>
                  <a:headEnd type="none" w="med" len="med"/>
                  <a:tailEnd type="none" w="med" len="med"/>
                </a14:hiddenLine>
              </a:ext>
            </a:extLst>
          </p:spPr>
          <p:txBody>
            <a:bodyPr/>
            <a:lstStyle/>
            <a:p>
              <a:pPr>
                <a:defRPr/>
              </a:pPr>
              <a:endParaRPr lang="en-US" sz="2400" dirty="0"/>
            </a:p>
          </p:txBody>
        </p:sp>
        <p:grpSp>
          <p:nvGrpSpPr>
            <p:cNvPr id="3" name="Group 2"/>
            <p:cNvGrpSpPr/>
            <p:nvPr/>
          </p:nvGrpSpPr>
          <p:grpSpPr>
            <a:xfrm>
              <a:off x="641928" y="904730"/>
              <a:ext cx="2289175" cy="1428750"/>
              <a:chOff x="603250" y="1003078"/>
              <a:chExt cx="2289175" cy="1428750"/>
            </a:xfrm>
          </p:grpSpPr>
          <p:sp>
            <p:nvSpPr>
              <p:cNvPr id="10" name="Rounded Rectangle 9"/>
              <p:cNvSpPr>
                <a:spLocks noChangeArrowheads="1"/>
              </p:cNvSpPr>
              <p:nvPr>
                <p:custDataLst>
                  <p:tags r:id="rId14"/>
                </p:custDataLst>
              </p:nvPr>
            </p:nvSpPr>
            <p:spPr bwMode="auto">
              <a:xfrm>
                <a:off x="1971675" y="1988916"/>
                <a:ext cx="920750" cy="442912"/>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40000" dist="20000" dir="5400000" rotWithShape="0">
                  <a:srgbClr val="000000">
                    <a:alpha val="37999"/>
                  </a:srgbClr>
                </a:outerShdw>
              </a:effectLst>
            </p:spPr>
            <p:txBody>
              <a:bodyPr anchor="ctr"/>
              <a:lstStyle/>
              <a:p>
                <a:pPr algn="ctr">
                  <a:defRPr/>
                </a:pPr>
                <a:endParaRPr lang="en-US" sz="2400" dirty="0">
                  <a:solidFill>
                    <a:prstClr val="black"/>
                  </a:solidFill>
                </a:endParaRPr>
              </a:p>
            </p:txBody>
          </p:sp>
          <p:sp>
            <p:nvSpPr>
              <p:cNvPr id="13" name="Rectangular Callout 12"/>
              <p:cNvSpPr>
                <a:spLocks noChangeArrowheads="1"/>
              </p:cNvSpPr>
              <p:nvPr>
                <p:custDataLst>
                  <p:tags r:id="rId15"/>
                </p:custDataLst>
              </p:nvPr>
            </p:nvSpPr>
            <p:spPr bwMode="auto">
              <a:xfrm>
                <a:off x="603250" y="1003078"/>
                <a:ext cx="1571625" cy="636588"/>
              </a:xfrm>
              <a:prstGeom prst="wedgeRectCallout">
                <a:avLst>
                  <a:gd name="adj1" fmla="val 46921"/>
                  <a:gd name="adj2" fmla="val 132523"/>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a:lstStyle/>
              <a:p>
                <a:pPr eaLnBrk="1" hangingPunct="1">
                  <a:defRPr/>
                </a:pPr>
                <a:r>
                  <a:rPr lang="en-US" sz="1867" dirty="0">
                    <a:solidFill>
                      <a:srgbClr val="494848"/>
                    </a:solidFill>
                    <a:latin typeface="Arial"/>
                    <a:cs typeface="Arial"/>
                    <a:sym typeface="Times New Roman" pitchFamily="18" charset="0"/>
                  </a:rPr>
                  <a:t>Vast amounts </a:t>
                </a:r>
                <a:r>
                  <a:rPr lang="en-US" sz="1867" dirty="0">
                    <a:solidFill>
                      <a:srgbClr val="494848"/>
                    </a:solidFill>
                    <a:latin typeface="Fira Sans" panose="020B0503050000020004" pitchFamily="34" charset="0"/>
                    <a:cs typeface="Arial"/>
                    <a:sym typeface="Times New Roman" pitchFamily="18" charset="0"/>
                  </a:rPr>
                  <a:t>of</a:t>
                </a:r>
                <a:r>
                  <a:rPr lang="en-US" sz="1867" dirty="0">
                    <a:solidFill>
                      <a:srgbClr val="494848"/>
                    </a:solidFill>
                    <a:latin typeface="Arial"/>
                    <a:cs typeface="Arial"/>
                    <a:sym typeface="Times New Roman" pitchFamily="18" charset="0"/>
                  </a:rPr>
                  <a:t> unused space</a:t>
                </a:r>
              </a:p>
            </p:txBody>
          </p:sp>
        </p:grpSp>
      </p:grpSp>
      <p:grpSp>
        <p:nvGrpSpPr>
          <p:cNvPr id="4" name="Group 3"/>
          <p:cNvGrpSpPr/>
          <p:nvPr/>
        </p:nvGrpSpPr>
        <p:grpSpPr>
          <a:xfrm>
            <a:off x="3880043" y="835862"/>
            <a:ext cx="4794028" cy="1102064"/>
            <a:chOff x="2710679" y="418860"/>
            <a:chExt cx="3595521" cy="826548"/>
          </a:xfrm>
        </p:grpSpPr>
        <p:sp>
          <p:nvSpPr>
            <p:cNvPr id="12" name="Rectangle 11"/>
            <p:cNvSpPr>
              <a:spLocks noChangeArrowheads="1"/>
            </p:cNvSpPr>
            <p:nvPr>
              <p:custDataLst>
                <p:tags r:id="rId11"/>
              </p:custDataLst>
            </p:nvPr>
          </p:nvSpPr>
          <p:spPr bwMode="auto">
            <a:xfrm>
              <a:off x="2710679" y="870758"/>
              <a:ext cx="936625" cy="374650"/>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anchor="ctr"/>
            <a:lstStyle/>
            <a:p>
              <a:pPr algn="ctr" eaLnBrk="1" hangingPunct="1">
                <a:defRPr/>
              </a:pPr>
              <a:r>
                <a:rPr lang="en-US" sz="1867" dirty="0">
                  <a:solidFill>
                    <a:srgbClr val="494848"/>
                  </a:solidFill>
                  <a:latin typeface="Fira Sans" panose="020B0503050000020004" pitchFamily="34" charset="0"/>
                  <a:cs typeface="Arial"/>
                  <a:sym typeface="Times New Roman" pitchFamily="18" charset="0"/>
                </a:rPr>
                <a:t>Create</a:t>
              </a:r>
            </a:p>
          </p:txBody>
        </p:sp>
        <p:sp>
          <p:nvSpPr>
            <p:cNvPr id="14" name="Rectangular Callout 13"/>
            <p:cNvSpPr>
              <a:spLocks noChangeArrowheads="1"/>
            </p:cNvSpPr>
            <p:nvPr>
              <p:custDataLst>
                <p:tags r:id="rId12"/>
              </p:custDataLst>
            </p:nvPr>
          </p:nvSpPr>
          <p:spPr bwMode="auto">
            <a:xfrm>
              <a:off x="4596463" y="418860"/>
              <a:ext cx="1709737" cy="581025"/>
            </a:xfrm>
            <a:prstGeom prst="wedgeRectCallout">
              <a:avLst>
                <a:gd name="adj1" fmla="val -120574"/>
                <a:gd name="adj2" fmla="val 77881"/>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a:lstStyle/>
            <a:p>
              <a:pPr eaLnBrk="1" hangingPunct="1">
                <a:defRPr/>
              </a:pPr>
              <a:r>
                <a:rPr lang="en-US" sz="1867" dirty="0">
                  <a:solidFill>
                    <a:srgbClr val="494848"/>
                  </a:solidFill>
                  <a:latin typeface="Fira Sans" panose="020B0503050000020004" pitchFamily="34" charset="0"/>
                  <a:cs typeface="Arial"/>
                  <a:sym typeface="Times New Roman" pitchFamily="18" charset="0"/>
                </a:rPr>
                <a:t>Call CreateVolume</a:t>
              </a:r>
            </a:p>
            <a:p>
              <a:pPr eaLnBrk="1" hangingPunct="1">
                <a:defRPr/>
              </a:pPr>
              <a:r>
                <a:rPr lang="en-US" sz="1867" dirty="0">
                  <a:solidFill>
                    <a:srgbClr val="494848"/>
                  </a:solidFill>
                  <a:latin typeface="Fira Sans" panose="020B0503050000020004" pitchFamily="34" charset="0"/>
                  <a:cs typeface="Arial"/>
                  <a:sym typeface="Times New Roman" pitchFamily="18" charset="0"/>
                </a:rPr>
                <a:t>1 </a:t>
              </a:r>
              <a:r>
                <a:rPr lang="en-US" sz="1867" dirty="0" err="1">
                  <a:solidFill>
                    <a:srgbClr val="494848"/>
                  </a:solidFill>
                  <a:latin typeface="Fira Sans" panose="020B0503050000020004" pitchFamily="34" charset="0"/>
                  <a:cs typeface="Arial"/>
                  <a:sym typeface="Times New Roman" pitchFamily="18" charset="0"/>
                </a:rPr>
                <a:t>GiB</a:t>
              </a:r>
              <a:r>
                <a:rPr lang="en-US" sz="1867" dirty="0">
                  <a:solidFill>
                    <a:srgbClr val="494848"/>
                  </a:solidFill>
                  <a:latin typeface="Fira Sans" panose="020B0503050000020004" pitchFamily="34" charset="0"/>
                  <a:cs typeface="Arial"/>
                  <a:sym typeface="Times New Roman" pitchFamily="18" charset="0"/>
                </a:rPr>
                <a:t> to 16 </a:t>
              </a:r>
              <a:r>
                <a:rPr lang="en-US" sz="1867" dirty="0" err="1">
                  <a:solidFill>
                    <a:srgbClr val="494848"/>
                  </a:solidFill>
                  <a:latin typeface="Fira Sans" panose="020B0503050000020004" pitchFamily="34" charset="0"/>
                  <a:cs typeface="Arial"/>
                  <a:sym typeface="Times New Roman" pitchFamily="18" charset="0"/>
                </a:rPr>
                <a:t>TiB</a:t>
              </a:r>
              <a:endParaRPr lang="en-US" sz="1867" dirty="0">
                <a:solidFill>
                  <a:srgbClr val="494848"/>
                </a:solidFill>
                <a:latin typeface="Fira Sans" panose="020B0503050000020004" pitchFamily="34" charset="0"/>
                <a:cs typeface="Arial"/>
                <a:sym typeface="Times New Roman" pitchFamily="18" charset="0"/>
              </a:endParaRPr>
            </a:p>
          </p:txBody>
        </p:sp>
      </p:grpSp>
      <p:grpSp>
        <p:nvGrpSpPr>
          <p:cNvPr id="5" name="Group 4"/>
          <p:cNvGrpSpPr/>
          <p:nvPr/>
        </p:nvGrpSpPr>
        <p:grpSpPr>
          <a:xfrm>
            <a:off x="5779140" y="1749844"/>
            <a:ext cx="4341077" cy="1021734"/>
            <a:chOff x="4344988" y="1372532"/>
            <a:chExt cx="4391313" cy="636588"/>
          </a:xfrm>
        </p:grpSpPr>
        <p:sp>
          <p:nvSpPr>
            <p:cNvPr id="15" name="Rectangle 14"/>
            <p:cNvSpPr>
              <a:spLocks noChangeArrowheads="1"/>
            </p:cNvSpPr>
            <p:nvPr>
              <p:custDataLst>
                <p:tags r:id="rId9"/>
              </p:custDataLst>
            </p:nvPr>
          </p:nvSpPr>
          <p:spPr bwMode="auto">
            <a:xfrm>
              <a:off x="4344988" y="1522191"/>
              <a:ext cx="936625" cy="468312"/>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anchor="ctr"/>
            <a:lstStyle/>
            <a:p>
              <a:pPr algn="ctr" eaLnBrk="1" hangingPunct="1">
                <a:defRPr/>
              </a:pPr>
              <a:r>
                <a:rPr lang="en-US" sz="1867" dirty="0">
                  <a:solidFill>
                    <a:srgbClr val="494848"/>
                  </a:solidFill>
                  <a:latin typeface="Fira Sans" panose="020B0503050000020004" pitchFamily="34" charset="0"/>
                  <a:cs typeface="Arial"/>
                  <a:sym typeface="Times New Roman" pitchFamily="18" charset="0"/>
                </a:rPr>
                <a:t>Attach</a:t>
              </a:r>
            </a:p>
          </p:txBody>
        </p:sp>
        <p:sp>
          <p:nvSpPr>
            <p:cNvPr id="17" name="Rectangular Callout 16"/>
            <p:cNvSpPr>
              <a:spLocks noChangeArrowheads="1"/>
            </p:cNvSpPr>
            <p:nvPr>
              <p:custDataLst>
                <p:tags r:id="rId10"/>
              </p:custDataLst>
            </p:nvPr>
          </p:nvSpPr>
          <p:spPr bwMode="auto">
            <a:xfrm>
              <a:off x="5810538" y="1372532"/>
              <a:ext cx="2925763" cy="636588"/>
            </a:xfrm>
            <a:prstGeom prst="wedgeRectCallout">
              <a:avLst>
                <a:gd name="adj1" fmla="val -72325"/>
                <a:gd name="adj2" fmla="val 2417"/>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a:lstStyle/>
            <a:p>
              <a:pPr eaLnBrk="1" hangingPunct="1">
                <a:defRPr/>
              </a:pPr>
              <a:r>
                <a:rPr lang="en-US" sz="1867" dirty="0">
                  <a:solidFill>
                    <a:srgbClr val="494848"/>
                  </a:solidFill>
                  <a:latin typeface="Fira Sans" panose="020B0503050000020004" pitchFamily="34" charset="0"/>
                  <a:cs typeface="Arial"/>
                  <a:sym typeface="Times New Roman" pitchFamily="18" charset="0"/>
                </a:rPr>
                <a:t>Call AttachVolume to affiliate with one Amazon EC2 instance</a:t>
              </a:r>
            </a:p>
          </p:txBody>
        </p:sp>
      </p:grpSp>
      <p:grpSp>
        <p:nvGrpSpPr>
          <p:cNvPr id="6" name="Group 5"/>
          <p:cNvGrpSpPr/>
          <p:nvPr/>
        </p:nvGrpSpPr>
        <p:grpSpPr>
          <a:xfrm>
            <a:off x="6242707" y="3028656"/>
            <a:ext cx="5737744" cy="1098551"/>
            <a:chOff x="4595876" y="2232957"/>
            <a:chExt cx="4377108" cy="823913"/>
          </a:xfrm>
        </p:grpSpPr>
        <p:sp>
          <p:nvSpPr>
            <p:cNvPr id="18" name="Rectangle 17"/>
            <p:cNvSpPr>
              <a:spLocks noChangeArrowheads="1"/>
            </p:cNvSpPr>
            <p:nvPr>
              <p:custDataLst>
                <p:tags r:id="rId7"/>
              </p:custDataLst>
            </p:nvPr>
          </p:nvSpPr>
          <p:spPr bwMode="auto">
            <a:xfrm>
              <a:off x="4595876" y="2278181"/>
              <a:ext cx="1215108" cy="514153"/>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anchor="ctr"/>
            <a:lstStyle/>
            <a:p>
              <a:pPr algn="ctr" eaLnBrk="1" hangingPunct="1">
                <a:defRPr/>
              </a:pPr>
              <a:r>
                <a:rPr lang="en-US" sz="1867" dirty="0">
                  <a:solidFill>
                    <a:srgbClr val="494848"/>
                  </a:solidFill>
                  <a:latin typeface="Fira Sans" panose="020B0503050000020004" pitchFamily="34" charset="0"/>
                  <a:cs typeface="Arial"/>
                  <a:sym typeface="Times New Roman" pitchFamily="18" charset="0"/>
                </a:rPr>
                <a:t>Attached </a:t>
              </a:r>
              <a:br>
                <a:rPr lang="en-US" sz="1867" dirty="0">
                  <a:solidFill>
                    <a:srgbClr val="494848"/>
                  </a:solidFill>
                  <a:latin typeface="Fira Sans" panose="020B0503050000020004" pitchFamily="34" charset="0"/>
                  <a:cs typeface="Arial"/>
                  <a:sym typeface="Times New Roman" pitchFamily="18" charset="0"/>
                </a:rPr>
              </a:br>
              <a:r>
                <a:rPr lang="en-US" sz="1867" dirty="0">
                  <a:solidFill>
                    <a:srgbClr val="494848"/>
                  </a:solidFill>
                  <a:latin typeface="Fira Sans" panose="020B0503050000020004" pitchFamily="34" charset="0"/>
                  <a:cs typeface="Arial"/>
                  <a:sym typeface="Times New Roman" pitchFamily="18" charset="0"/>
                </a:rPr>
                <a:t>and In Use</a:t>
              </a:r>
            </a:p>
          </p:txBody>
        </p:sp>
        <p:sp>
          <p:nvSpPr>
            <p:cNvPr id="19" name="Rectangular Callout 18"/>
            <p:cNvSpPr>
              <a:spLocks noChangeArrowheads="1"/>
            </p:cNvSpPr>
            <p:nvPr>
              <p:custDataLst>
                <p:tags r:id="rId8"/>
              </p:custDataLst>
            </p:nvPr>
          </p:nvSpPr>
          <p:spPr bwMode="auto">
            <a:xfrm>
              <a:off x="6256771" y="2232957"/>
              <a:ext cx="2716213" cy="823913"/>
            </a:xfrm>
            <a:prstGeom prst="wedgeRectCallout">
              <a:avLst>
                <a:gd name="adj1" fmla="val -72006"/>
                <a:gd name="adj2" fmla="val 6401"/>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a:lstStyle/>
            <a:p>
              <a:pPr marL="158747" indent="-158747">
                <a:buFont typeface="Arial" pitchFamily="34" charset="0"/>
                <a:buChar char="•"/>
                <a:defRPr/>
              </a:pPr>
              <a:r>
                <a:rPr lang="en-US" sz="1867" dirty="0">
                  <a:solidFill>
                    <a:srgbClr val="494848"/>
                  </a:solidFill>
                  <a:latin typeface="Fira Sans" panose="020B0503050000020004" pitchFamily="34" charset="0"/>
                  <a:cs typeface="Arial"/>
                  <a:sym typeface="Times New Roman" pitchFamily="18" charset="0"/>
                </a:rPr>
                <a:t>Format from Amazon EC2 instance OS</a:t>
              </a:r>
            </a:p>
            <a:p>
              <a:pPr marL="158747" indent="-158747">
                <a:buFont typeface="Arial" pitchFamily="34" charset="0"/>
                <a:buChar char="•"/>
                <a:defRPr/>
              </a:pPr>
              <a:r>
                <a:rPr lang="en-US" sz="1867" dirty="0">
                  <a:solidFill>
                    <a:srgbClr val="494848"/>
                  </a:solidFill>
                  <a:latin typeface="Fira Sans" panose="020B0503050000020004" pitchFamily="34" charset="0"/>
                  <a:cs typeface="Arial"/>
                  <a:sym typeface="Times New Roman" pitchFamily="18" charset="0"/>
                </a:rPr>
                <a:t>Mount formatted drive</a:t>
              </a:r>
            </a:p>
          </p:txBody>
        </p:sp>
      </p:grpSp>
      <p:grpSp>
        <p:nvGrpSpPr>
          <p:cNvPr id="7" name="Group 6"/>
          <p:cNvGrpSpPr/>
          <p:nvPr/>
        </p:nvGrpSpPr>
        <p:grpSpPr>
          <a:xfrm>
            <a:off x="6096000" y="4275371"/>
            <a:ext cx="5002261" cy="1073151"/>
            <a:chOff x="4572000" y="3206528"/>
            <a:chExt cx="3751696" cy="804863"/>
          </a:xfrm>
        </p:grpSpPr>
        <p:sp>
          <p:nvSpPr>
            <p:cNvPr id="20" name="Rectangle 19"/>
            <p:cNvSpPr>
              <a:spLocks noChangeArrowheads="1"/>
            </p:cNvSpPr>
            <p:nvPr>
              <p:custDataLst>
                <p:tags r:id="rId5"/>
              </p:custDataLst>
            </p:nvPr>
          </p:nvSpPr>
          <p:spPr bwMode="auto">
            <a:xfrm>
              <a:off x="4572000" y="3206528"/>
              <a:ext cx="1546225" cy="515938"/>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anchor="ctr"/>
            <a:lstStyle/>
            <a:p>
              <a:pPr algn="ctr" eaLnBrk="1" hangingPunct="1">
                <a:defRPr/>
              </a:pPr>
              <a:r>
                <a:rPr lang="en-US" sz="1867" dirty="0">
                  <a:solidFill>
                    <a:srgbClr val="494848"/>
                  </a:solidFill>
                  <a:latin typeface="Fira Sans" panose="020B0503050000020004" pitchFamily="34" charset="0"/>
                  <a:cs typeface="Arial"/>
                  <a:sym typeface="Times New Roman" pitchFamily="18" charset="0"/>
                </a:rPr>
                <a:t>CreateSnapshot</a:t>
              </a:r>
            </a:p>
          </p:txBody>
        </p:sp>
        <p:sp>
          <p:nvSpPr>
            <p:cNvPr id="21" name="Rectangular Callout 20"/>
            <p:cNvSpPr>
              <a:spLocks noChangeArrowheads="1"/>
            </p:cNvSpPr>
            <p:nvPr>
              <p:custDataLst>
                <p:tags r:id="rId6"/>
              </p:custDataLst>
            </p:nvPr>
          </p:nvSpPr>
          <p:spPr bwMode="auto">
            <a:xfrm>
              <a:off x="6575859" y="3454178"/>
              <a:ext cx="1747837" cy="557213"/>
            </a:xfrm>
            <a:prstGeom prst="wedgeRectCallout">
              <a:avLst>
                <a:gd name="adj1" fmla="val -80770"/>
                <a:gd name="adj2" fmla="val -52080"/>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anchor="ctr"/>
            <a:lstStyle/>
            <a:p>
              <a:pPr marL="158747" indent="-158747">
                <a:defRPr/>
              </a:pPr>
              <a:r>
                <a:rPr lang="en-US" sz="1867" dirty="0">
                  <a:solidFill>
                    <a:srgbClr val="494848"/>
                  </a:solidFill>
                  <a:latin typeface="Fira Sans" panose="020B0503050000020004" pitchFamily="34" charset="0"/>
                  <a:cs typeface="Arial"/>
                  <a:sym typeface="Times New Roman" pitchFamily="18" charset="0"/>
                </a:rPr>
                <a:t>Snapshot to Amazon S3</a:t>
              </a:r>
            </a:p>
          </p:txBody>
        </p:sp>
      </p:grpSp>
      <p:grpSp>
        <p:nvGrpSpPr>
          <p:cNvPr id="11" name="Group 10"/>
          <p:cNvGrpSpPr/>
          <p:nvPr/>
        </p:nvGrpSpPr>
        <p:grpSpPr>
          <a:xfrm>
            <a:off x="5088467" y="5086055"/>
            <a:ext cx="4075739" cy="953461"/>
            <a:chOff x="3816350" y="3814541"/>
            <a:chExt cx="3056804" cy="715096"/>
          </a:xfrm>
        </p:grpSpPr>
        <p:sp>
          <p:nvSpPr>
            <p:cNvPr id="22" name="Rectangle 21"/>
            <p:cNvSpPr>
              <a:spLocks noChangeArrowheads="1"/>
            </p:cNvSpPr>
            <p:nvPr>
              <p:custDataLst>
                <p:tags r:id="rId3"/>
              </p:custDataLst>
            </p:nvPr>
          </p:nvSpPr>
          <p:spPr bwMode="auto">
            <a:xfrm>
              <a:off x="3816350" y="3814541"/>
              <a:ext cx="936625" cy="374650"/>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anchor="ctr"/>
            <a:lstStyle/>
            <a:p>
              <a:pPr algn="ctr" eaLnBrk="1" hangingPunct="1">
                <a:defRPr/>
              </a:pPr>
              <a:r>
                <a:rPr lang="en-US" sz="1867" dirty="0">
                  <a:solidFill>
                    <a:srgbClr val="494848"/>
                  </a:solidFill>
                  <a:latin typeface="Fira Sans" panose="020B0503050000020004" pitchFamily="34" charset="0"/>
                  <a:cs typeface="Arial"/>
                  <a:sym typeface="Times New Roman" pitchFamily="18" charset="0"/>
                </a:rPr>
                <a:t>Detach</a:t>
              </a:r>
            </a:p>
          </p:txBody>
        </p:sp>
        <p:sp>
          <p:nvSpPr>
            <p:cNvPr id="23" name="Rectangular Callout 22"/>
            <p:cNvSpPr>
              <a:spLocks noChangeArrowheads="1"/>
            </p:cNvSpPr>
            <p:nvPr>
              <p:custDataLst>
                <p:tags r:id="rId4"/>
              </p:custDataLst>
            </p:nvPr>
          </p:nvSpPr>
          <p:spPr bwMode="auto">
            <a:xfrm>
              <a:off x="5115791" y="4204200"/>
              <a:ext cx="1757363" cy="325437"/>
            </a:xfrm>
            <a:prstGeom prst="wedgeRectCallout">
              <a:avLst>
                <a:gd name="adj1" fmla="val -74522"/>
                <a:gd name="adj2" fmla="val -101832"/>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anchor="ctr"/>
            <a:lstStyle/>
            <a:p>
              <a:pPr eaLnBrk="1" hangingPunct="1">
                <a:defRPr/>
              </a:pPr>
              <a:r>
                <a:rPr lang="en-US" sz="1867" dirty="0">
                  <a:solidFill>
                    <a:srgbClr val="494848"/>
                  </a:solidFill>
                  <a:latin typeface="Fira Sans" panose="020B0503050000020004" pitchFamily="34" charset="0"/>
                  <a:cs typeface="Arial"/>
                  <a:sym typeface="Times New Roman" pitchFamily="18" charset="0"/>
                </a:rPr>
                <a:t>Call DetachVolume</a:t>
              </a:r>
            </a:p>
          </p:txBody>
        </p:sp>
      </p:grpSp>
      <p:grpSp>
        <p:nvGrpSpPr>
          <p:cNvPr id="25" name="Group 24"/>
          <p:cNvGrpSpPr/>
          <p:nvPr/>
        </p:nvGrpSpPr>
        <p:grpSpPr>
          <a:xfrm>
            <a:off x="445269" y="4058310"/>
            <a:ext cx="3678584" cy="1337740"/>
            <a:chOff x="333952" y="3043732"/>
            <a:chExt cx="2758938" cy="1003305"/>
          </a:xfrm>
        </p:grpSpPr>
        <p:sp>
          <p:nvSpPr>
            <p:cNvPr id="16" name="Rectangle 15"/>
            <p:cNvSpPr/>
            <p:nvPr>
              <p:custDataLst>
                <p:tags r:id="rId1"/>
              </p:custDataLst>
            </p:nvPr>
          </p:nvSpPr>
          <p:spPr bwMode="auto">
            <a:xfrm>
              <a:off x="2156257" y="3043732"/>
              <a:ext cx="936633" cy="655567"/>
            </a:xfrm>
            <a:prstGeom prst="rect">
              <a:avLst/>
            </a:prstGeom>
            <a:solidFill>
              <a:schemeClr val="bg1">
                <a:lumMod val="65000"/>
              </a:schemeClr>
            </a:solidFill>
            <a:ln>
              <a:headEnd type="none" w="med" len="med"/>
              <a:tailEnd type="none" w="med" len="med"/>
            </a:ln>
            <a:effectLst>
              <a:outerShdw blurRad="292100" dist="1397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r>
                <a:rPr lang="en-US" sz="1867" dirty="0">
                  <a:solidFill>
                    <a:srgbClr val="494848"/>
                  </a:solidFill>
                  <a:latin typeface="Fira Sans" panose="020B0503050000020004" pitchFamily="34" charset="0"/>
                  <a:cs typeface="Arial"/>
                  <a:sym typeface="Times New Roman" pitchFamily="18" charset="0"/>
                </a:rPr>
                <a:t>Deleted</a:t>
              </a:r>
            </a:p>
          </p:txBody>
        </p:sp>
        <p:sp>
          <p:nvSpPr>
            <p:cNvPr id="24" name="Rectangular Callout 23"/>
            <p:cNvSpPr>
              <a:spLocks noChangeArrowheads="1"/>
            </p:cNvSpPr>
            <p:nvPr>
              <p:custDataLst>
                <p:tags r:id="rId2"/>
              </p:custDataLst>
            </p:nvPr>
          </p:nvSpPr>
          <p:spPr bwMode="auto">
            <a:xfrm>
              <a:off x="333952" y="3734300"/>
              <a:ext cx="1728788" cy="312737"/>
            </a:xfrm>
            <a:prstGeom prst="wedgeRectCallout">
              <a:avLst>
                <a:gd name="adj1" fmla="val 60510"/>
                <a:gd name="adj2" fmla="val -148789"/>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anchor="ctr"/>
            <a:lstStyle/>
            <a:p>
              <a:pPr eaLnBrk="1" hangingPunct="1">
                <a:defRPr/>
              </a:pPr>
              <a:r>
                <a:rPr lang="en-US" sz="1867" dirty="0">
                  <a:solidFill>
                    <a:srgbClr val="494848"/>
                  </a:solidFill>
                  <a:latin typeface="Fira Sans" panose="020B0503050000020004" pitchFamily="34" charset="0"/>
                  <a:cs typeface="Arial"/>
                  <a:sym typeface="Times New Roman" pitchFamily="18" charset="0"/>
                </a:rPr>
                <a:t>Call DeleteVolume</a:t>
              </a:r>
            </a:p>
          </p:txBody>
        </p:sp>
      </p:grpSp>
      <p:sp>
        <p:nvSpPr>
          <p:cNvPr id="31" name="Rounded Rectangle 137">
            <a:extLst>
              <a:ext uri="{FF2B5EF4-FFF2-40B4-BE49-F238E27FC236}">
                <a16:creationId xmlns:a16="http://schemas.microsoft.com/office/drawing/2014/main" id="{664DFD4D-393A-45D1-9898-30BA8D010841}"/>
              </a:ext>
            </a:extLst>
          </p:cNvPr>
          <p:cNvSpPr/>
          <p:nvPr/>
        </p:nvSpPr>
        <p:spPr bwMode="auto">
          <a:xfrm>
            <a:off x="10519236" y="930027"/>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32" name="Picture 36">
            <a:extLst>
              <a:ext uri="{FF2B5EF4-FFF2-40B4-BE49-F238E27FC236}">
                <a16:creationId xmlns:a16="http://schemas.microsoft.com/office/drawing/2014/main" id="{7E152097-8747-4FB9-9113-BB8D0A33A84E}"/>
              </a:ext>
            </a:extLst>
          </p:cNvPr>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0886475" y="1091802"/>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8955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930027"/>
            <a:ext cx="10515600" cy="4351338"/>
          </a:xfrm>
        </p:spPr>
        <p:txBody>
          <a:bodyPr/>
          <a:lstStyle/>
          <a:p>
            <a:r>
              <a:rPr lang="en-US" dirty="0"/>
              <a:t>SSD-backed volumes are</a:t>
            </a:r>
          </a:p>
          <a:p>
            <a:pPr lvl="1"/>
            <a:r>
              <a:rPr lang="en-US" dirty="0"/>
              <a:t>Optimized for transactional workloads that involve frequent read/write operations with small I/O size.</a:t>
            </a:r>
          </a:p>
          <a:p>
            <a:pPr lvl="1"/>
            <a:r>
              <a:rPr lang="en-US" dirty="0"/>
              <a:t>Dominant in IOPS performance.</a:t>
            </a:r>
          </a:p>
          <a:p>
            <a:r>
              <a:rPr lang="en-US" dirty="0"/>
              <a:t>HDD-backed volumes are</a:t>
            </a:r>
          </a:p>
          <a:p>
            <a:pPr lvl="1"/>
            <a:r>
              <a:rPr lang="en-US" dirty="0"/>
              <a:t>Optimized for large streaming workloads.</a:t>
            </a:r>
          </a:p>
          <a:p>
            <a:pPr lvl="1"/>
            <a:r>
              <a:rPr lang="en-US" dirty="0"/>
              <a:t>Dominant in throughput (measured in </a:t>
            </a:r>
            <a:r>
              <a:rPr lang="en-US" dirty="0" err="1"/>
              <a:t>MiB</a:t>
            </a:r>
            <a:r>
              <a:rPr lang="en-US" dirty="0"/>
              <a:t>/s).</a:t>
            </a:r>
          </a:p>
        </p:txBody>
      </p:sp>
      <p:sp>
        <p:nvSpPr>
          <p:cNvPr id="2" name="Title 1"/>
          <p:cNvSpPr>
            <a:spLocks noGrp="1"/>
          </p:cNvSpPr>
          <p:nvPr>
            <p:ph type="title"/>
          </p:nvPr>
        </p:nvSpPr>
        <p:spPr/>
        <p:txBody>
          <a:bodyPr/>
          <a:lstStyle/>
          <a:p>
            <a:r>
              <a:rPr lang="en-US"/>
              <a:t>Amazon EBS Volume Types</a:t>
            </a:r>
            <a:endParaRPr lang="en-US" dirty="0"/>
          </a:p>
        </p:txBody>
      </p:sp>
      <p:sp>
        <p:nvSpPr>
          <p:cNvPr id="11" name="Rounded Rectangle 137">
            <a:extLst>
              <a:ext uri="{FF2B5EF4-FFF2-40B4-BE49-F238E27FC236}">
                <a16:creationId xmlns:a16="http://schemas.microsoft.com/office/drawing/2014/main" id="{B9398E11-E3FC-4FCB-8178-E6B7EF833C0C}"/>
              </a:ext>
            </a:extLst>
          </p:cNvPr>
          <p:cNvSpPr/>
          <p:nvPr/>
        </p:nvSpPr>
        <p:spPr bwMode="auto">
          <a:xfrm>
            <a:off x="10519236" y="930027"/>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2" name="Picture 36">
            <a:extLst>
              <a:ext uri="{FF2B5EF4-FFF2-40B4-BE49-F238E27FC236}">
                <a16:creationId xmlns:a16="http://schemas.microsoft.com/office/drawing/2014/main" id="{438D858C-078C-482A-BC3F-55EB2076D66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6475" y="1091802"/>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230086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Amazon EBS Volume Types</a:t>
            </a:r>
            <a:endParaRPr lang="en-US" dirty="0"/>
          </a:p>
        </p:txBody>
      </p:sp>
      <p:graphicFrame>
        <p:nvGraphicFramePr>
          <p:cNvPr id="9" name="Content Placeholder 3"/>
          <p:cNvGraphicFramePr>
            <a:graphicFrameLocks/>
          </p:cNvGraphicFramePr>
          <p:nvPr>
            <p:extLst>
              <p:ext uri="{D42A27DB-BD31-4B8C-83A1-F6EECF244321}">
                <p14:modId xmlns:p14="http://schemas.microsoft.com/office/powerpoint/2010/main" val="1589984472"/>
              </p:ext>
            </p:extLst>
          </p:nvPr>
        </p:nvGraphicFramePr>
        <p:xfrm>
          <a:off x="480463" y="1457153"/>
          <a:ext cx="10006995" cy="4448949"/>
        </p:xfrm>
        <a:graphic>
          <a:graphicData uri="http://schemas.openxmlformats.org/drawingml/2006/table">
            <a:tbl>
              <a:tblPr firstRow="1" firstCol="1" bandRow="1">
                <a:tableStyleId>{21E4AEA4-8DFA-4A89-87EB-49C32662AFE0}</a:tableStyleId>
              </a:tblPr>
              <a:tblGrid>
                <a:gridCol w="1643643">
                  <a:extLst>
                    <a:ext uri="{9D8B030D-6E8A-4147-A177-3AD203B41FA5}">
                      <a16:colId xmlns:a16="http://schemas.microsoft.com/office/drawing/2014/main" val="20000"/>
                    </a:ext>
                  </a:extLst>
                </a:gridCol>
                <a:gridCol w="1964730">
                  <a:extLst>
                    <a:ext uri="{9D8B030D-6E8A-4147-A177-3AD203B41FA5}">
                      <a16:colId xmlns:a16="http://schemas.microsoft.com/office/drawing/2014/main" val="20001"/>
                    </a:ext>
                  </a:extLst>
                </a:gridCol>
                <a:gridCol w="1964730">
                  <a:extLst>
                    <a:ext uri="{9D8B030D-6E8A-4147-A177-3AD203B41FA5}">
                      <a16:colId xmlns:a16="http://schemas.microsoft.com/office/drawing/2014/main" val="20002"/>
                    </a:ext>
                  </a:extLst>
                </a:gridCol>
                <a:gridCol w="2246904">
                  <a:extLst>
                    <a:ext uri="{9D8B030D-6E8A-4147-A177-3AD203B41FA5}">
                      <a16:colId xmlns:a16="http://schemas.microsoft.com/office/drawing/2014/main" val="20003"/>
                    </a:ext>
                  </a:extLst>
                </a:gridCol>
                <a:gridCol w="2186988">
                  <a:extLst>
                    <a:ext uri="{9D8B030D-6E8A-4147-A177-3AD203B41FA5}">
                      <a16:colId xmlns:a16="http://schemas.microsoft.com/office/drawing/2014/main" val="20004"/>
                    </a:ext>
                  </a:extLst>
                </a:gridCol>
              </a:tblGrid>
              <a:tr h="466013">
                <a:tc>
                  <a:txBody>
                    <a:bodyPr/>
                    <a:lstStyle/>
                    <a:p>
                      <a:endParaRPr lang="en-US" sz="1600" b="1" dirty="0">
                        <a:solidFill>
                          <a:schemeClr val="bg1"/>
                        </a:solidFill>
                        <a:latin typeface="Fira Sans" panose="020B0503050000020004" pitchFamily="34" charset="0"/>
                      </a:endParaRPr>
                    </a:p>
                  </a:txBody>
                  <a:tcPr marL="121920" marR="121920" marT="60960" marB="60960" anchor="ctr"/>
                </a:tc>
                <a:tc gridSpan="2">
                  <a:txBody>
                    <a:bodyPr/>
                    <a:lstStyle/>
                    <a:p>
                      <a:pPr algn="ctr"/>
                      <a:r>
                        <a:rPr lang="en-US" sz="1900" dirty="0"/>
                        <a:t>SSD</a:t>
                      </a:r>
                      <a:endParaRPr lang="en-US" sz="1900" dirty="0">
                        <a:latin typeface="Fira Sans" panose="020B0503050000020004" pitchFamily="34" charset="0"/>
                      </a:endParaRPr>
                    </a:p>
                  </a:txBody>
                  <a:tcPr marL="121920" marR="121920" marT="60960" marB="60960" anchor="ctr"/>
                </a:tc>
                <a:tc hMerge="1">
                  <a:txBody>
                    <a:bodyPr/>
                    <a:lstStyle/>
                    <a:p>
                      <a:endParaRPr lang="en-US" sz="1200" dirty="0"/>
                    </a:p>
                  </a:txBody>
                  <a:tcPr/>
                </a:tc>
                <a:tc gridSpan="2">
                  <a:txBody>
                    <a:bodyPr/>
                    <a:lstStyle/>
                    <a:p>
                      <a:pPr algn="ctr"/>
                      <a:r>
                        <a:rPr lang="en-US" sz="1900" dirty="0"/>
                        <a:t>HDD</a:t>
                      </a:r>
                      <a:endParaRPr lang="en-US" sz="1900" dirty="0">
                        <a:latin typeface="Fira Sans" panose="020B0503050000020004" pitchFamily="34" charset="0"/>
                      </a:endParaRPr>
                    </a:p>
                  </a:txBody>
                  <a:tcPr marL="121920" marR="121920" marT="60960" marB="60960" anchor="ctr"/>
                </a:tc>
                <a:tc hMerge="1">
                  <a:txBody>
                    <a:bodyPr/>
                    <a:lstStyle/>
                    <a:p>
                      <a:endParaRPr lang="en-US" sz="1200" dirty="0"/>
                    </a:p>
                  </a:txBody>
                  <a:tcPr/>
                </a:tc>
                <a:extLst>
                  <a:ext uri="{0D108BD9-81ED-4DB2-BD59-A6C34878D82A}">
                    <a16:rowId xmlns:a16="http://schemas.microsoft.com/office/drawing/2014/main" val="10000"/>
                  </a:ext>
                </a:extLst>
              </a:tr>
              <a:tr h="609600">
                <a:tc>
                  <a:txBody>
                    <a:bodyPr/>
                    <a:lstStyle/>
                    <a:p>
                      <a:pPr algn="ctr"/>
                      <a:r>
                        <a:rPr lang="en-US" sz="1900" dirty="0"/>
                        <a:t>Volume Type</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t>General Purpose</a:t>
                      </a:r>
                      <a:r>
                        <a:rPr lang="en-US" sz="1600" baseline="0" dirty="0"/>
                        <a:t> SSD (gp2)</a:t>
                      </a:r>
                      <a:endParaRPr lang="en-US" sz="1600" b="1" dirty="0">
                        <a:latin typeface="Fira Sans" panose="020B0503050000020004" pitchFamily="34" charset="0"/>
                      </a:endParaRPr>
                    </a:p>
                  </a:txBody>
                  <a:tcPr marL="121920" marR="121920" marT="60960" marB="60960" anchor="ctr"/>
                </a:tc>
                <a:tc>
                  <a:txBody>
                    <a:bodyPr/>
                    <a:lstStyle/>
                    <a:p>
                      <a:pPr algn="ctr"/>
                      <a:r>
                        <a:rPr lang="en-US" sz="1600" dirty="0"/>
                        <a:t>Provisioned IOPS SSD (io1)</a:t>
                      </a:r>
                      <a:endParaRPr lang="en-US" sz="1600" b="1" dirty="0">
                        <a:latin typeface="Fira Sans" panose="020B0503050000020004" pitchFamily="34" charset="0"/>
                      </a:endParaRPr>
                    </a:p>
                  </a:txBody>
                  <a:tcPr marL="121920" marR="121920" marT="60960" marB="60960" anchor="ctr"/>
                </a:tc>
                <a:tc>
                  <a:txBody>
                    <a:bodyPr/>
                    <a:lstStyle/>
                    <a:p>
                      <a:pPr algn="ctr"/>
                      <a:r>
                        <a:rPr lang="en-US" sz="1600" dirty="0"/>
                        <a:t>Throughput Optimized HDD (st1)</a:t>
                      </a:r>
                      <a:endParaRPr lang="en-US" sz="1600" b="1" dirty="0">
                        <a:latin typeface="Fira Sans" panose="020B0503050000020004" pitchFamily="34" charset="0"/>
                      </a:endParaRPr>
                    </a:p>
                  </a:txBody>
                  <a:tcPr marL="121920" marR="121920" marT="60960" marB="60960" anchor="ctr"/>
                </a:tc>
                <a:tc>
                  <a:txBody>
                    <a:bodyPr/>
                    <a:lstStyle/>
                    <a:p>
                      <a:pPr algn="ctr"/>
                      <a:r>
                        <a:rPr lang="en-US" sz="1600" dirty="0"/>
                        <a:t>Cold HDD (sc1)</a:t>
                      </a:r>
                      <a:endParaRPr lang="en-US" sz="1600" b="1" dirty="0">
                        <a:latin typeface="Fira Sans" panose="020B0503050000020004" pitchFamily="34" charset="0"/>
                      </a:endParaRPr>
                    </a:p>
                  </a:txBody>
                  <a:tcPr marL="121920" marR="121920" marT="60960" marB="60960" anchor="ctr"/>
                </a:tc>
                <a:extLst>
                  <a:ext uri="{0D108BD9-81ED-4DB2-BD59-A6C34878D82A}">
                    <a16:rowId xmlns:a16="http://schemas.microsoft.com/office/drawing/2014/main" val="10001"/>
                  </a:ext>
                </a:extLst>
              </a:tr>
              <a:tr h="1225413">
                <a:tc>
                  <a:txBody>
                    <a:bodyPr/>
                    <a:lstStyle/>
                    <a:p>
                      <a:pPr algn="ctr"/>
                      <a:r>
                        <a:rPr lang="en-US" sz="1900" dirty="0"/>
                        <a:t>Description</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t>Balances price</a:t>
                      </a:r>
                      <a:r>
                        <a:rPr lang="en-US" sz="1600" baseline="0" dirty="0"/>
                        <a:t> and performance for a wide variety of transactional loads.</a:t>
                      </a:r>
                      <a:endParaRPr lang="en-US" sz="1600" dirty="0">
                        <a:latin typeface="Fira Sans" panose="020B0503050000020004" pitchFamily="34" charset="0"/>
                      </a:endParaRPr>
                    </a:p>
                  </a:txBody>
                  <a:tcPr marL="121920" marR="121920" marT="60960" marB="60960" anchor="ctr"/>
                </a:tc>
                <a:tc>
                  <a:txBody>
                    <a:bodyPr/>
                    <a:lstStyle/>
                    <a:p>
                      <a:pPr algn="ctr"/>
                      <a:r>
                        <a:rPr lang="en-US" sz="1600" dirty="0"/>
                        <a:t>Highest-performance SSD volume</a:t>
                      </a:r>
                      <a:r>
                        <a:rPr lang="en-US" sz="1600" baseline="0" dirty="0"/>
                        <a:t> designed for mission-critical applications.</a:t>
                      </a:r>
                      <a:endParaRPr lang="en-US" sz="1600" dirty="0">
                        <a:latin typeface="Fira Sans" panose="020B0503050000020004" pitchFamily="34" charset="0"/>
                      </a:endParaRPr>
                    </a:p>
                  </a:txBody>
                  <a:tcPr marL="121920" marR="121920" marT="60960" marB="60960" anchor="ctr"/>
                </a:tc>
                <a:tc>
                  <a:txBody>
                    <a:bodyPr/>
                    <a:lstStyle/>
                    <a:p>
                      <a:pPr algn="ctr"/>
                      <a:r>
                        <a:rPr lang="en-US" sz="1600" dirty="0"/>
                        <a:t>Low-cost HDD designed</a:t>
                      </a:r>
                      <a:r>
                        <a:rPr lang="en-US" sz="1600" baseline="0" dirty="0"/>
                        <a:t> for frequently accessed, throughput-intensive workloads.</a:t>
                      </a:r>
                      <a:endParaRPr lang="en-US" sz="1600" dirty="0">
                        <a:latin typeface="Fira Sans" panose="020B0503050000020004" pitchFamily="34" charset="0"/>
                      </a:endParaRPr>
                    </a:p>
                  </a:txBody>
                  <a:tcPr marL="121920" marR="121920" marT="60960" marB="60960" anchor="ctr"/>
                </a:tc>
                <a:tc>
                  <a:txBody>
                    <a:bodyPr/>
                    <a:lstStyle/>
                    <a:p>
                      <a:pPr algn="ctr"/>
                      <a:r>
                        <a:rPr lang="en-US" sz="1600" dirty="0"/>
                        <a:t>Lowest</a:t>
                      </a:r>
                      <a:r>
                        <a:rPr lang="en-US" sz="1600" baseline="0" dirty="0"/>
                        <a:t> cost HDD designed for less frequently accessed workloads.</a:t>
                      </a:r>
                      <a:endParaRPr lang="en-US" sz="1600" dirty="0">
                        <a:latin typeface="Fira Sans" panose="020B0503050000020004" pitchFamily="34" charset="0"/>
                      </a:endParaRPr>
                    </a:p>
                  </a:txBody>
                  <a:tcPr marL="121920" marR="121920" marT="60960" marB="60960" anchor="ctr"/>
                </a:tc>
                <a:extLst>
                  <a:ext uri="{0D108BD9-81ED-4DB2-BD59-A6C34878D82A}">
                    <a16:rowId xmlns:a16="http://schemas.microsoft.com/office/drawing/2014/main" val="10002"/>
                  </a:ext>
                </a:extLst>
              </a:tr>
              <a:tr h="749075">
                <a:tc>
                  <a:txBody>
                    <a:bodyPr/>
                    <a:lstStyle/>
                    <a:p>
                      <a:pPr algn="ctr"/>
                      <a:r>
                        <a:rPr lang="en-US" sz="1900" dirty="0"/>
                        <a:t>Volume</a:t>
                      </a:r>
                      <a:r>
                        <a:rPr lang="en-US" sz="1900" baseline="0" dirty="0"/>
                        <a:t> Sizes</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t>1 </a:t>
                      </a:r>
                      <a:r>
                        <a:rPr lang="en-US" sz="1600" dirty="0" err="1"/>
                        <a:t>GiB</a:t>
                      </a:r>
                      <a:r>
                        <a:rPr lang="en-US" sz="1600" dirty="0"/>
                        <a:t> – 16 </a:t>
                      </a:r>
                      <a:r>
                        <a:rPr lang="en-US" sz="1600" dirty="0" err="1"/>
                        <a:t>TiB</a:t>
                      </a:r>
                      <a:endParaRPr lang="en-US" sz="1600" dirty="0">
                        <a:latin typeface="Fira Sans" panose="020B0503050000020004" pitchFamily="34" charset="0"/>
                      </a:endParaRPr>
                    </a:p>
                  </a:txBody>
                  <a:tcPr marL="121920" marR="121920" marT="60960" marB="60960" anchor="ctr"/>
                </a:tc>
                <a:tc>
                  <a:txBody>
                    <a:bodyPr/>
                    <a:lstStyle/>
                    <a:p>
                      <a:pPr algn="ctr"/>
                      <a:r>
                        <a:rPr lang="en-US" sz="1600" dirty="0"/>
                        <a:t>4 </a:t>
                      </a:r>
                      <a:r>
                        <a:rPr lang="en-US" sz="1600" dirty="0" err="1"/>
                        <a:t>GiB</a:t>
                      </a:r>
                      <a:r>
                        <a:rPr lang="en-US" sz="1600" dirty="0"/>
                        <a:t> – 16 </a:t>
                      </a:r>
                      <a:r>
                        <a:rPr lang="en-US" sz="1600" dirty="0" err="1"/>
                        <a:t>TiB</a:t>
                      </a:r>
                      <a:endParaRPr lang="en-US" sz="1600" dirty="0">
                        <a:latin typeface="Fira Sans" panose="020B0503050000020004" pitchFamily="34" charset="0"/>
                      </a:endParaRPr>
                    </a:p>
                  </a:txBody>
                  <a:tcPr marL="121920" marR="121920" marT="60960" marB="60960" anchor="ctr"/>
                </a:tc>
                <a:tc>
                  <a:txBody>
                    <a:bodyPr/>
                    <a:lstStyle/>
                    <a:p>
                      <a:pPr algn="ctr"/>
                      <a:r>
                        <a:rPr lang="en-US" sz="1600" dirty="0"/>
                        <a:t>500 </a:t>
                      </a:r>
                      <a:r>
                        <a:rPr lang="en-US" sz="1600" dirty="0" err="1"/>
                        <a:t>GiB</a:t>
                      </a:r>
                      <a:r>
                        <a:rPr lang="en-US" sz="1600" dirty="0"/>
                        <a:t> – 16 </a:t>
                      </a:r>
                      <a:r>
                        <a:rPr lang="en-US" sz="1600" dirty="0" err="1"/>
                        <a:t>TiB</a:t>
                      </a:r>
                      <a:endParaRPr lang="en-US" sz="1600" dirty="0">
                        <a:latin typeface="Fira Sans" panose="020B0503050000020004" pitchFamily="34" charset="0"/>
                      </a:endParaRPr>
                    </a:p>
                  </a:txBody>
                  <a:tcPr marL="121920" marR="121920" marT="60960" marB="60960" anchor="ctr"/>
                </a:tc>
                <a:tc>
                  <a:txBody>
                    <a:bodyPr/>
                    <a:lstStyle/>
                    <a:p>
                      <a:pPr algn="ctr"/>
                      <a:r>
                        <a:rPr lang="en-US" sz="1600" dirty="0"/>
                        <a:t>500 </a:t>
                      </a:r>
                      <a:r>
                        <a:rPr lang="en-US" sz="1600" dirty="0" err="1"/>
                        <a:t>GiB</a:t>
                      </a:r>
                      <a:r>
                        <a:rPr lang="en-US" sz="1600" dirty="0"/>
                        <a:t> – 16 </a:t>
                      </a:r>
                      <a:r>
                        <a:rPr lang="en-US" sz="1600" dirty="0" err="1"/>
                        <a:t>TiB</a:t>
                      </a:r>
                      <a:endParaRPr lang="en-US" sz="1600" dirty="0">
                        <a:latin typeface="Fira Sans" panose="020B0503050000020004" pitchFamily="34" charset="0"/>
                      </a:endParaRPr>
                    </a:p>
                  </a:txBody>
                  <a:tcPr marL="121920" marR="121920" marT="60960" marB="60960" anchor="ctr"/>
                </a:tc>
                <a:extLst>
                  <a:ext uri="{0D108BD9-81ED-4DB2-BD59-A6C34878D82A}">
                    <a16:rowId xmlns:a16="http://schemas.microsoft.com/office/drawing/2014/main" val="10003"/>
                  </a:ext>
                </a:extLst>
              </a:tr>
              <a:tr h="1283141">
                <a:tc>
                  <a:txBody>
                    <a:bodyPr/>
                    <a:lstStyle/>
                    <a:p>
                      <a:pPr algn="ctr"/>
                      <a:r>
                        <a:rPr lang="en-US" sz="1900" dirty="0"/>
                        <a:t>Dominant Performance Attribute</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t>IOPS</a:t>
                      </a:r>
                      <a:endParaRPr lang="en-US" sz="1600" dirty="0">
                        <a:latin typeface="Fira Sans" panose="020B0503050000020004" pitchFamily="34" charset="0"/>
                      </a:endParaRPr>
                    </a:p>
                  </a:txBody>
                  <a:tcPr marL="121920" marR="121920" marT="60960" marB="60960" anchor="ctr"/>
                </a:tc>
                <a:tc>
                  <a:txBody>
                    <a:bodyPr/>
                    <a:lstStyle/>
                    <a:p>
                      <a:pPr algn="ctr"/>
                      <a:r>
                        <a:rPr lang="en-US" sz="1600" dirty="0"/>
                        <a:t>IOPS</a:t>
                      </a:r>
                      <a:endParaRPr lang="en-US" sz="1600" dirty="0">
                        <a:latin typeface="Fira Sans" panose="020B0503050000020004" pitchFamily="34" charset="0"/>
                      </a:endParaRPr>
                    </a:p>
                  </a:txBody>
                  <a:tcPr marL="121920" marR="121920" marT="60960" marB="60960" anchor="ctr"/>
                </a:tc>
                <a:tc>
                  <a:txBody>
                    <a:bodyPr/>
                    <a:lstStyle/>
                    <a:p>
                      <a:pPr algn="ctr"/>
                      <a:r>
                        <a:rPr lang="en-US" sz="1600" dirty="0" err="1"/>
                        <a:t>MiB</a:t>
                      </a:r>
                      <a:r>
                        <a:rPr lang="en-US" sz="1600" dirty="0"/>
                        <a:t>/s</a:t>
                      </a:r>
                      <a:endParaRPr lang="en-US" sz="1600" dirty="0">
                        <a:latin typeface="Fira Sans" panose="020B0503050000020004" pitchFamily="34" charset="0"/>
                      </a:endParaRPr>
                    </a:p>
                  </a:txBody>
                  <a:tcPr marL="121920" marR="121920" marT="60960" marB="60960" anchor="ctr"/>
                </a:tc>
                <a:tc>
                  <a:txBody>
                    <a:bodyPr/>
                    <a:lstStyle/>
                    <a:p>
                      <a:pPr algn="ctr"/>
                      <a:r>
                        <a:rPr lang="en-US" sz="1600" dirty="0" err="1"/>
                        <a:t>MiB</a:t>
                      </a:r>
                      <a:r>
                        <a:rPr lang="en-US" sz="1600" dirty="0"/>
                        <a:t>/s</a:t>
                      </a:r>
                      <a:endParaRPr lang="en-US" sz="1600" dirty="0">
                        <a:latin typeface="Fira Sans" panose="020B0503050000020004" pitchFamily="34" charset="0"/>
                      </a:endParaRPr>
                    </a:p>
                  </a:txBody>
                  <a:tcPr marL="121920" marR="121920" marT="60960" marB="60960" anchor="ctr"/>
                </a:tc>
                <a:extLst>
                  <a:ext uri="{0D108BD9-81ED-4DB2-BD59-A6C34878D82A}">
                    <a16:rowId xmlns:a16="http://schemas.microsoft.com/office/drawing/2014/main" val="10004"/>
                  </a:ext>
                </a:extLst>
              </a:tr>
            </a:tbl>
          </a:graphicData>
        </a:graphic>
      </p:graphicFrame>
      <p:sp>
        <p:nvSpPr>
          <p:cNvPr id="10" name="Rounded Rectangle 137">
            <a:extLst>
              <a:ext uri="{FF2B5EF4-FFF2-40B4-BE49-F238E27FC236}">
                <a16:creationId xmlns:a16="http://schemas.microsoft.com/office/drawing/2014/main" id="{45F19D9F-8A85-4D1D-96D5-30AC2E79F7BC}"/>
              </a:ext>
            </a:extLst>
          </p:cNvPr>
          <p:cNvSpPr/>
          <p:nvPr/>
        </p:nvSpPr>
        <p:spPr bwMode="auto">
          <a:xfrm>
            <a:off x="10519236" y="930027"/>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1" name="Picture 36">
            <a:extLst>
              <a:ext uri="{FF2B5EF4-FFF2-40B4-BE49-F238E27FC236}">
                <a16:creationId xmlns:a16="http://schemas.microsoft.com/office/drawing/2014/main" id="{CB9363B5-52ED-424E-B53B-8647F067A2D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6475" y="1091802"/>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15273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963254"/>
            <a:ext cx="10515600" cy="4351338"/>
          </a:xfrm>
        </p:spPr>
        <p:txBody>
          <a:bodyPr/>
          <a:lstStyle/>
          <a:p>
            <a:r>
              <a:rPr lang="en-US" dirty="0"/>
              <a:t>EBS is recommended when data must be quickly accessible and requires long-term persistence.</a:t>
            </a:r>
          </a:p>
          <a:p>
            <a:r>
              <a:rPr lang="en-US" dirty="0"/>
              <a:t>You can launch your EBS volumes as encrypted volumes – data stored at rest on the volume, disk I/O, and snapshots created from the volume are all encrypted.</a:t>
            </a:r>
          </a:p>
          <a:p>
            <a:r>
              <a:rPr lang="en-US" dirty="0"/>
              <a:t>You can create point-in-time snapshots of EBS volumes, which are persisted to Amazon S3. </a:t>
            </a:r>
          </a:p>
          <a:p>
            <a:endParaRPr lang="en-US" dirty="0"/>
          </a:p>
        </p:txBody>
      </p:sp>
      <p:sp>
        <p:nvSpPr>
          <p:cNvPr id="2" name="Title 1"/>
          <p:cNvSpPr>
            <a:spLocks noGrp="1"/>
          </p:cNvSpPr>
          <p:nvPr>
            <p:ph type="title"/>
          </p:nvPr>
        </p:nvSpPr>
        <p:spPr/>
        <p:txBody>
          <a:bodyPr/>
          <a:lstStyle/>
          <a:p>
            <a:r>
              <a:rPr lang="en-US"/>
              <a:t>Amazon EBS Facts</a:t>
            </a:r>
            <a:endParaRPr lang="en-US" dirty="0"/>
          </a:p>
        </p:txBody>
      </p:sp>
      <p:sp>
        <p:nvSpPr>
          <p:cNvPr id="9" name="Rounded Rectangle 137">
            <a:extLst>
              <a:ext uri="{FF2B5EF4-FFF2-40B4-BE49-F238E27FC236}">
                <a16:creationId xmlns:a16="http://schemas.microsoft.com/office/drawing/2014/main" id="{91017656-72C1-4EA2-884F-3C2C872032FA}"/>
              </a:ext>
            </a:extLst>
          </p:cNvPr>
          <p:cNvSpPr/>
          <p:nvPr/>
        </p:nvSpPr>
        <p:spPr bwMode="auto">
          <a:xfrm>
            <a:off x="10519236" y="930027"/>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36">
            <a:extLst>
              <a:ext uri="{FF2B5EF4-FFF2-40B4-BE49-F238E27FC236}">
                <a16:creationId xmlns:a16="http://schemas.microsoft.com/office/drawing/2014/main" id="{2F195A03-0116-49FC-8A52-CDB25AC73E9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6475" y="1091802"/>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19510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875" y="930027"/>
            <a:ext cx="10515600" cy="4351338"/>
          </a:xfrm>
        </p:spPr>
        <p:txBody>
          <a:bodyPr/>
          <a:lstStyle/>
          <a:p>
            <a:r>
              <a:rPr lang="en-US" dirty="0"/>
              <a:t>OS: Use for boot/root volume, secondary volumes</a:t>
            </a:r>
          </a:p>
          <a:p>
            <a:r>
              <a:rPr lang="en-US" dirty="0"/>
              <a:t>Databases: Scales with your performance needs</a:t>
            </a:r>
          </a:p>
          <a:p>
            <a:r>
              <a:rPr lang="en-US" dirty="0"/>
              <a:t>Enterprise applications: Provides reliable block storage to run mission-critical applications</a:t>
            </a:r>
          </a:p>
          <a:p>
            <a:r>
              <a:rPr lang="en-US" dirty="0"/>
              <a:t>Business continuity: Minimize data loss and recovery time by regularly backing up using EBS Snapshots</a:t>
            </a:r>
          </a:p>
          <a:p>
            <a:r>
              <a:rPr lang="en-US" dirty="0"/>
              <a:t>Applications: Install and persist any application</a:t>
            </a:r>
          </a:p>
          <a:p>
            <a:endParaRPr lang="en-US" dirty="0"/>
          </a:p>
        </p:txBody>
      </p:sp>
      <p:sp>
        <p:nvSpPr>
          <p:cNvPr id="2" name="Title 1"/>
          <p:cNvSpPr>
            <a:spLocks noGrp="1"/>
          </p:cNvSpPr>
          <p:nvPr>
            <p:ph type="title"/>
          </p:nvPr>
        </p:nvSpPr>
        <p:spPr/>
        <p:txBody>
          <a:bodyPr/>
          <a:lstStyle/>
          <a:p>
            <a:r>
              <a:rPr lang="en-US"/>
              <a:t>Amazon EBS Use Cases</a:t>
            </a:r>
            <a:endParaRPr lang="en-US" dirty="0"/>
          </a:p>
        </p:txBody>
      </p:sp>
      <p:sp>
        <p:nvSpPr>
          <p:cNvPr id="9" name="Rounded Rectangle 137">
            <a:extLst>
              <a:ext uri="{FF2B5EF4-FFF2-40B4-BE49-F238E27FC236}">
                <a16:creationId xmlns:a16="http://schemas.microsoft.com/office/drawing/2014/main" id="{95E9A2EC-CA56-4E73-A701-1F9A198A6809}"/>
              </a:ext>
            </a:extLst>
          </p:cNvPr>
          <p:cNvSpPr/>
          <p:nvPr/>
        </p:nvSpPr>
        <p:spPr bwMode="auto">
          <a:xfrm>
            <a:off x="10519236" y="930027"/>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0" name="Picture 36">
            <a:extLst>
              <a:ext uri="{FF2B5EF4-FFF2-40B4-BE49-F238E27FC236}">
                <a16:creationId xmlns:a16="http://schemas.microsoft.com/office/drawing/2014/main" id="{9148BD8C-306A-40FC-B314-61D7F540C08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86475" y="1091802"/>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37075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930027"/>
            <a:ext cx="10515600" cy="4351338"/>
          </a:xfrm>
        </p:spPr>
        <p:txBody>
          <a:bodyPr/>
          <a:lstStyle/>
          <a:p>
            <a:r>
              <a:rPr lang="en-US" dirty="0"/>
              <a:t>Pay for what you provision:</a:t>
            </a:r>
          </a:p>
          <a:p>
            <a:r>
              <a:rPr lang="en-US" dirty="0"/>
              <a:t> Pricing based on region</a:t>
            </a:r>
          </a:p>
          <a:p>
            <a:r>
              <a:rPr lang="en-US" dirty="0"/>
              <a:t> Review Pricing Calculator online</a:t>
            </a:r>
          </a:p>
          <a:p>
            <a:r>
              <a:rPr lang="en-US" dirty="0"/>
              <a:t> Pricing is available as:</a:t>
            </a:r>
          </a:p>
          <a:p>
            <a:pPr lvl="1"/>
            <a:r>
              <a:rPr lang="en-US" dirty="0"/>
              <a:t> Storage</a:t>
            </a:r>
          </a:p>
          <a:p>
            <a:pPr lvl="1"/>
            <a:r>
              <a:rPr lang="en-US" dirty="0"/>
              <a:t> IOPS</a:t>
            </a:r>
          </a:p>
          <a:p>
            <a:endParaRPr lang="en-US" dirty="0"/>
          </a:p>
        </p:txBody>
      </p:sp>
      <p:sp>
        <p:nvSpPr>
          <p:cNvPr id="2" name="Title 1"/>
          <p:cNvSpPr>
            <a:spLocks noGrp="1"/>
          </p:cNvSpPr>
          <p:nvPr>
            <p:ph type="title"/>
          </p:nvPr>
        </p:nvSpPr>
        <p:spPr/>
        <p:txBody>
          <a:bodyPr/>
          <a:lstStyle/>
          <a:p>
            <a:r>
              <a:rPr lang="en-US"/>
              <a:t>Amazon EBS Pricing</a:t>
            </a:r>
            <a:endParaRPr lang="en-US" dirty="0"/>
          </a:p>
        </p:txBody>
      </p:sp>
      <p:sp>
        <p:nvSpPr>
          <p:cNvPr id="7" name="Rounded Rectangle 6"/>
          <p:cNvSpPr/>
          <p:nvPr>
            <p:custDataLst>
              <p:tags r:id="rId1"/>
            </p:custDataLst>
          </p:nvPr>
        </p:nvSpPr>
        <p:spPr>
          <a:xfrm>
            <a:off x="1930400" y="5428249"/>
            <a:ext cx="8502651" cy="615951"/>
          </a:xfrm>
          <a:prstGeom prst="roundRect">
            <a:avLst>
              <a:gd name="adj" fmla="val 42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33" dirty="0"/>
          </a:p>
        </p:txBody>
      </p:sp>
      <p:sp>
        <p:nvSpPr>
          <p:cNvPr id="9" name="Content Placeholder 2"/>
          <p:cNvSpPr txBox="1">
            <a:spLocks/>
          </p:cNvSpPr>
          <p:nvPr/>
        </p:nvSpPr>
        <p:spPr bwMode="auto">
          <a:xfrm>
            <a:off x="1435294" y="5428244"/>
            <a:ext cx="9603316" cy="575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Calibri" charset="0"/>
                <a:ea typeface="ＭＳ Ｐゴシック" charset="0"/>
                <a:cs typeface="ＭＳ Ｐゴシック" charset="0"/>
              </a:defRPr>
            </a:lvl1pPr>
            <a:lvl2pPr>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lvl="1" eaLnBrk="1" hangingPunct="1">
              <a:spcBef>
                <a:spcPct val="20000"/>
              </a:spcBef>
              <a:buFont typeface="Arial" charset="0"/>
              <a:buNone/>
            </a:pPr>
            <a:r>
              <a:rPr lang="en-US" sz="2133" dirty="0">
                <a:solidFill>
                  <a:srgbClr val="414042"/>
                </a:solidFill>
                <a:latin typeface="Arial" charset="0"/>
                <a:cs typeface="Arial" charset="0"/>
              </a:rPr>
              <a:t>* </a:t>
            </a:r>
            <a:r>
              <a:rPr lang="en-US" sz="2133" i="1" dirty="0">
                <a:solidFill>
                  <a:srgbClr val="414042"/>
                </a:solidFill>
                <a:latin typeface="Arial" charset="0"/>
                <a:cs typeface="Arial" charset="0"/>
              </a:rPr>
              <a:t>Check Amazon EBS Pricing page for current pricing for all regions.</a:t>
            </a:r>
          </a:p>
        </p:txBody>
      </p:sp>
      <p:sp>
        <p:nvSpPr>
          <p:cNvPr id="13" name="Rounded Rectangle 137">
            <a:extLst>
              <a:ext uri="{FF2B5EF4-FFF2-40B4-BE49-F238E27FC236}">
                <a16:creationId xmlns:a16="http://schemas.microsoft.com/office/drawing/2014/main" id="{A71C1434-E046-40E0-8896-D7BF4D12002C}"/>
              </a:ext>
            </a:extLst>
          </p:cNvPr>
          <p:cNvSpPr/>
          <p:nvPr/>
        </p:nvSpPr>
        <p:spPr bwMode="auto">
          <a:xfrm>
            <a:off x="10519236" y="930027"/>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4" name="Picture 36">
            <a:extLst>
              <a:ext uri="{FF2B5EF4-FFF2-40B4-BE49-F238E27FC236}">
                <a16:creationId xmlns:a16="http://schemas.microsoft.com/office/drawing/2014/main" id="{AF91CCFD-FA32-459F-A92B-8676835C2F9E}"/>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886475" y="1091802"/>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65481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4054648119"/>
              </p:ext>
            </p:extLst>
          </p:nvPr>
        </p:nvGraphicFramePr>
        <p:xfrm>
          <a:off x="365016" y="608834"/>
          <a:ext cx="11466681" cy="5789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6" name="Title 1"/>
          <p:cNvSpPr txBox="1">
            <a:spLocks/>
          </p:cNvSpPr>
          <p:nvPr/>
        </p:nvSpPr>
        <p:spPr>
          <a:xfrm>
            <a:off x="449052" y="153248"/>
            <a:ext cx="10940405" cy="902667"/>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pPr>
              <a:spcBef>
                <a:spcPts val="133"/>
              </a:spcBef>
            </a:pPr>
            <a:r>
              <a:rPr lang="en-US" sz="3200" b="0" dirty="0">
                <a:solidFill>
                  <a:schemeClr val="bg1"/>
                </a:solidFill>
                <a:latin typeface="Fira Sans" panose="020B0503050000020004" pitchFamily="34" charset="0"/>
                <a:cs typeface="Arial" charset="0"/>
              </a:rPr>
              <a:t>AWS Foundation Services</a:t>
            </a:r>
          </a:p>
        </p:txBody>
      </p:sp>
      <p:pic>
        <p:nvPicPr>
          <p:cNvPr id="103" name="Picture 10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6191" y="2244319"/>
            <a:ext cx="432832" cy="519399"/>
          </a:xfrm>
          <a:prstGeom prst="rect">
            <a:avLst/>
          </a:prstGeom>
        </p:spPr>
      </p:pic>
      <p:sp>
        <p:nvSpPr>
          <p:cNvPr id="113" name="TextBox 112"/>
          <p:cNvSpPr txBox="1"/>
          <p:nvPr/>
        </p:nvSpPr>
        <p:spPr>
          <a:xfrm>
            <a:off x="561205" y="1881274"/>
            <a:ext cx="682803" cy="293788"/>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Amazon </a:t>
            </a:r>
          </a:p>
          <a:p>
            <a:pPr algn="ctr" defTabSz="1219170">
              <a:defRPr/>
            </a:pPr>
            <a:r>
              <a:rPr lang="en-US" sz="1067" b="1" kern="0" dirty="0">
                <a:solidFill>
                  <a:srgbClr val="494848"/>
                </a:solidFill>
                <a:latin typeface="Fira Sans" panose="020B0503050000020004" pitchFamily="34" charset="0"/>
              </a:rPr>
              <a:t>EC2</a:t>
            </a:r>
          </a:p>
        </p:txBody>
      </p:sp>
      <p:pic>
        <p:nvPicPr>
          <p:cNvPr id="105" name="Picture 10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37687" y="2244319"/>
            <a:ext cx="432832" cy="519399"/>
          </a:xfrm>
          <a:prstGeom prst="rect">
            <a:avLst/>
          </a:prstGeom>
        </p:spPr>
      </p:pic>
      <p:sp>
        <p:nvSpPr>
          <p:cNvPr id="115" name="TextBox 114"/>
          <p:cNvSpPr txBox="1"/>
          <p:nvPr/>
        </p:nvSpPr>
        <p:spPr>
          <a:xfrm>
            <a:off x="1508156" y="1881274"/>
            <a:ext cx="682803" cy="293788"/>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AWS </a:t>
            </a:r>
          </a:p>
          <a:p>
            <a:pPr algn="ctr" defTabSz="1219170">
              <a:defRPr/>
            </a:pPr>
            <a:r>
              <a:rPr lang="en-US" sz="1067" b="1" kern="0" dirty="0">
                <a:solidFill>
                  <a:srgbClr val="494848"/>
                </a:solidFill>
                <a:latin typeface="Fira Sans" panose="020B0503050000020004" pitchFamily="34" charset="0"/>
              </a:rPr>
              <a:t>Lambda</a:t>
            </a:r>
          </a:p>
        </p:txBody>
      </p:sp>
      <p:pic>
        <p:nvPicPr>
          <p:cNvPr id="104" name="Picture 10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70340" y="3533688"/>
            <a:ext cx="411189" cy="382333"/>
          </a:xfrm>
          <a:prstGeom prst="rect">
            <a:avLst/>
          </a:prstGeom>
        </p:spPr>
      </p:pic>
      <p:sp>
        <p:nvSpPr>
          <p:cNvPr id="118" name="TextBox 117"/>
          <p:cNvSpPr txBox="1"/>
          <p:nvPr/>
        </p:nvSpPr>
        <p:spPr>
          <a:xfrm>
            <a:off x="902607" y="3104419"/>
            <a:ext cx="946655" cy="293788"/>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Amazon EC2 Container Service</a:t>
            </a:r>
          </a:p>
        </p:txBody>
      </p:sp>
      <p:pic>
        <p:nvPicPr>
          <p:cNvPr id="106" name="Picture 10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54026" y="4490741"/>
            <a:ext cx="519397" cy="519399"/>
          </a:xfrm>
          <a:prstGeom prst="rect">
            <a:avLst/>
          </a:prstGeom>
        </p:spPr>
      </p:pic>
      <p:sp>
        <p:nvSpPr>
          <p:cNvPr id="120" name="TextBox 119"/>
          <p:cNvSpPr txBox="1"/>
          <p:nvPr/>
        </p:nvSpPr>
        <p:spPr>
          <a:xfrm>
            <a:off x="1440199" y="4078681"/>
            <a:ext cx="947052" cy="312891"/>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AWS </a:t>
            </a:r>
          </a:p>
          <a:p>
            <a:pPr algn="ctr" defTabSz="1219170">
              <a:defRPr/>
            </a:pPr>
            <a:r>
              <a:rPr lang="en-US" sz="1067" b="1" kern="0" dirty="0">
                <a:solidFill>
                  <a:srgbClr val="494848"/>
                </a:solidFill>
                <a:latin typeface="Fira Sans" panose="020B0503050000020004" pitchFamily="34" charset="0"/>
              </a:rPr>
              <a:t>Elastic Beanstalk</a:t>
            </a:r>
          </a:p>
        </p:txBody>
      </p:sp>
      <p:pic>
        <p:nvPicPr>
          <p:cNvPr id="107" name="Picture 10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6191" y="4490740"/>
            <a:ext cx="432832" cy="519397"/>
          </a:xfrm>
          <a:prstGeom prst="rect">
            <a:avLst/>
          </a:prstGeom>
        </p:spPr>
      </p:pic>
      <p:sp>
        <p:nvSpPr>
          <p:cNvPr id="121" name="TextBox 120"/>
          <p:cNvSpPr txBox="1"/>
          <p:nvPr/>
        </p:nvSpPr>
        <p:spPr>
          <a:xfrm>
            <a:off x="561205" y="4097785"/>
            <a:ext cx="682803" cy="293788"/>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Elastic Load Balancing</a:t>
            </a:r>
          </a:p>
        </p:txBody>
      </p:sp>
      <p:pic>
        <p:nvPicPr>
          <p:cNvPr id="108" name="Picture 10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08800" y="2244319"/>
            <a:ext cx="421133" cy="519399"/>
          </a:xfrm>
          <a:prstGeom prst="rect">
            <a:avLst/>
          </a:prstGeom>
        </p:spPr>
      </p:pic>
      <p:sp>
        <p:nvSpPr>
          <p:cNvPr id="123" name="TextBox 122"/>
          <p:cNvSpPr txBox="1"/>
          <p:nvPr/>
        </p:nvSpPr>
        <p:spPr>
          <a:xfrm>
            <a:off x="2977965" y="1881274"/>
            <a:ext cx="682803" cy="293788"/>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Amazon </a:t>
            </a:r>
          </a:p>
          <a:p>
            <a:pPr algn="ctr" defTabSz="1219170">
              <a:defRPr/>
            </a:pPr>
            <a:r>
              <a:rPr lang="en-US" sz="1067" b="1" kern="0" dirty="0">
                <a:solidFill>
                  <a:srgbClr val="494848"/>
                </a:solidFill>
                <a:latin typeface="Fira Sans" panose="020B0503050000020004" pitchFamily="34" charset="0"/>
              </a:rPr>
              <a:t>VPC</a:t>
            </a:r>
          </a:p>
        </p:txBody>
      </p:sp>
      <p:pic>
        <p:nvPicPr>
          <p:cNvPr id="109" name="Picture 10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500096" y="3536043"/>
            <a:ext cx="432832" cy="519399"/>
          </a:xfrm>
          <a:prstGeom prst="rect">
            <a:avLst/>
          </a:prstGeom>
        </p:spPr>
      </p:pic>
      <p:sp>
        <p:nvSpPr>
          <p:cNvPr id="124" name="TextBox 123"/>
          <p:cNvSpPr txBox="1"/>
          <p:nvPr/>
        </p:nvSpPr>
        <p:spPr>
          <a:xfrm>
            <a:off x="3365565" y="3058669"/>
            <a:ext cx="682803" cy="385289"/>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AWS </a:t>
            </a:r>
          </a:p>
          <a:p>
            <a:pPr algn="ctr"/>
            <a:r>
              <a:rPr lang="en-US" sz="1067" b="1" dirty="0">
                <a:solidFill>
                  <a:srgbClr val="494848"/>
                </a:solidFill>
                <a:latin typeface="Fira Sans" panose="020B0503050000020004" pitchFamily="34" charset="0"/>
              </a:rPr>
              <a:t>Direct Connect</a:t>
            </a:r>
          </a:p>
        </p:txBody>
      </p:sp>
      <p:pic>
        <p:nvPicPr>
          <p:cNvPr id="110" name="Picture 10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025600" y="2244319"/>
            <a:ext cx="426901" cy="519399"/>
          </a:xfrm>
          <a:prstGeom prst="rect">
            <a:avLst/>
          </a:prstGeom>
        </p:spPr>
      </p:pic>
      <p:sp>
        <p:nvSpPr>
          <p:cNvPr id="125" name="TextBox 124"/>
          <p:cNvSpPr txBox="1"/>
          <p:nvPr/>
        </p:nvSpPr>
        <p:spPr>
          <a:xfrm>
            <a:off x="3910639" y="1881274"/>
            <a:ext cx="682803" cy="293788"/>
          </a:xfrm>
          <a:prstGeom prst="rect">
            <a:avLst/>
          </a:prstGeom>
          <a:noFill/>
          <a:ln>
            <a:noFill/>
          </a:ln>
        </p:spPr>
        <p:txBody>
          <a:bodyPr wrap="square" lIns="0" tIns="0" rIns="0" bIns="0" rtlCol="0" anchor="ctr">
            <a:noAutofit/>
          </a:bodyPr>
          <a:lstStyle/>
          <a:p>
            <a:pPr algn="ctr"/>
            <a:r>
              <a:rPr lang="en-US" sz="1067" b="1" dirty="0">
                <a:solidFill>
                  <a:srgbClr val="494848"/>
                </a:solidFill>
                <a:latin typeface="Fira Sans" panose="020B0503050000020004" pitchFamily="34" charset="0"/>
              </a:rPr>
              <a:t>Amazon Route 53</a:t>
            </a:r>
          </a:p>
        </p:txBody>
      </p:sp>
      <p:sp>
        <p:nvSpPr>
          <p:cNvPr id="152" name="TextBox 151"/>
          <p:cNvSpPr txBox="1"/>
          <p:nvPr/>
        </p:nvSpPr>
        <p:spPr>
          <a:xfrm>
            <a:off x="5299733" y="1881274"/>
            <a:ext cx="682803" cy="293788"/>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Amazon S3</a:t>
            </a:r>
          </a:p>
        </p:txBody>
      </p:sp>
      <p:pic>
        <p:nvPicPr>
          <p:cNvPr id="153" name="Picture 15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416533" y="2248576"/>
            <a:ext cx="432832" cy="510883"/>
          </a:xfrm>
          <a:prstGeom prst="rect">
            <a:avLst/>
          </a:prstGeom>
        </p:spPr>
      </p:pic>
      <p:sp>
        <p:nvSpPr>
          <p:cNvPr id="156" name="TextBox 155"/>
          <p:cNvSpPr txBox="1"/>
          <p:nvPr/>
        </p:nvSpPr>
        <p:spPr>
          <a:xfrm>
            <a:off x="6050554" y="1885429"/>
            <a:ext cx="1020308" cy="285479"/>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Amazon</a:t>
            </a:r>
          </a:p>
          <a:p>
            <a:pPr algn="ctr" defTabSz="1219170">
              <a:defRPr/>
            </a:pPr>
            <a:r>
              <a:rPr lang="en-US" sz="1067" b="1" kern="0" dirty="0">
                <a:solidFill>
                  <a:srgbClr val="494848"/>
                </a:solidFill>
                <a:latin typeface="Fira Sans" panose="020B0503050000020004" pitchFamily="34" charset="0"/>
              </a:rPr>
              <a:t> </a:t>
            </a:r>
            <a:r>
              <a:rPr lang="en-US" sz="1067" b="1" kern="0" dirty="0" err="1">
                <a:solidFill>
                  <a:srgbClr val="494848"/>
                </a:solidFill>
                <a:latin typeface="Fira Sans" panose="020B0503050000020004" pitchFamily="34" charset="0"/>
              </a:rPr>
              <a:t>CloudFront</a:t>
            </a:r>
            <a:endParaRPr lang="en-US" sz="1067" b="1" kern="0" dirty="0">
              <a:solidFill>
                <a:srgbClr val="494848"/>
              </a:solidFill>
              <a:latin typeface="Fira Sans" panose="020B0503050000020004" pitchFamily="34" charset="0"/>
            </a:endParaRPr>
          </a:p>
        </p:txBody>
      </p:sp>
      <p:pic>
        <p:nvPicPr>
          <p:cNvPr id="157" name="Picture 15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360987" y="2244319"/>
            <a:ext cx="432831" cy="519399"/>
          </a:xfrm>
          <a:prstGeom prst="rect">
            <a:avLst/>
          </a:prstGeom>
        </p:spPr>
      </p:pic>
      <p:sp>
        <p:nvSpPr>
          <p:cNvPr id="158" name="TextBox 157"/>
          <p:cNvSpPr txBox="1"/>
          <p:nvPr/>
        </p:nvSpPr>
        <p:spPr>
          <a:xfrm>
            <a:off x="5086544" y="3927657"/>
            <a:ext cx="880869" cy="436959"/>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Amazon Elastic File System</a:t>
            </a:r>
          </a:p>
        </p:txBody>
      </p:sp>
      <p:pic>
        <p:nvPicPr>
          <p:cNvPr id="159" name="Picture 15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10563" y="4370092"/>
            <a:ext cx="432832" cy="517979"/>
          </a:xfrm>
          <a:prstGeom prst="rect">
            <a:avLst/>
          </a:prstGeom>
        </p:spPr>
      </p:pic>
      <p:sp>
        <p:nvSpPr>
          <p:cNvPr id="160" name="TextBox 159"/>
          <p:cNvSpPr txBox="1"/>
          <p:nvPr/>
        </p:nvSpPr>
        <p:spPr>
          <a:xfrm>
            <a:off x="5740045" y="2891759"/>
            <a:ext cx="682803" cy="293788"/>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Amazon Glacier</a:t>
            </a:r>
          </a:p>
        </p:txBody>
      </p:sp>
      <p:pic>
        <p:nvPicPr>
          <p:cNvPr id="161" name="Picture 16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865033" y="3256433"/>
            <a:ext cx="432831" cy="519399"/>
          </a:xfrm>
          <a:prstGeom prst="rect">
            <a:avLst/>
          </a:prstGeom>
        </p:spPr>
      </p:pic>
      <p:sp>
        <p:nvSpPr>
          <p:cNvPr id="162" name="TextBox 161"/>
          <p:cNvSpPr txBox="1"/>
          <p:nvPr/>
        </p:nvSpPr>
        <p:spPr>
          <a:xfrm>
            <a:off x="6181241" y="3927656"/>
            <a:ext cx="682803" cy="426165"/>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AWS </a:t>
            </a:r>
          </a:p>
          <a:p>
            <a:pPr algn="ctr" defTabSz="1219170">
              <a:defRPr/>
            </a:pPr>
            <a:r>
              <a:rPr lang="en-US" sz="1067" b="1" kern="0" dirty="0">
                <a:solidFill>
                  <a:srgbClr val="494848"/>
                </a:solidFill>
                <a:latin typeface="Fira Sans" panose="020B0503050000020004" pitchFamily="34" charset="0"/>
              </a:rPr>
              <a:t>Storage Gateway</a:t>
            </a:r>
          </a:p>
        </p:txBody>
      </p:sp>
      <p:pic>
        <p:nvPicPr>
          <p:cNvPr id="163" name="Picture 16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306913" y="4407469"/>
            <a:ext cx="432832" cy="517979"/>
          </a:xfrm>
          <a:prstGeom prst="rect">
            <a:avLst/>
          </a:prstGeom>
        </p:spPr>
      </p:pic>
      <p:sp>
        <p:nvSpPr>
          <p:cNvPr id="164" name="TextBox 163"/>
          <p:cNvSpPr txBox="1"/>
          <p:nvPr/>
        </p:nvSpPr>
        <p:spPr>
          <a:xfrm>
            <a:off x="5533317" y="4989828"/>
            <a:ext cx="1096263" cy="391019"/>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AWS Import/Export</a:t>
            </a:r>
          </a:p>
        </p:txBody>
      </p:sp>
      <p:pic>
        <p:nvPicPr>
          <p:cNvPr id="165" name="Picture 16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865623" y="5423377"/>
            <a:ext cx="431648" cy="517979"/>
          </a:xfrm>
          <a:prstGeom prst="rect">
            <a:avLst/>
          </a:prstGeom>
        </p:spPr>
      </p:pic>
      <p:sp>
        <p:nvSpPr>
          <p:cNvPr id="166" name="TextBox 165"/>
          <p:cNvSpPr txBox="1"/>
          <p:nvPr/>
        </p:nvSpPr>
        <p:spPr>
          <a:xfrm>
            <a:off x="7620658" y="1828222"/>
            <a:ext cx="1607245" cy="399892"/>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AWS Identity and</a:t>
            </a:r>
          </a:p>
          <a:p>
            <a:pPr algn="ctr"/>
            <a:r>
              <a:rPr lang="en-US" sz="1067" b="1" dirty="0">
                <a:solidFill>
                  <a:srgbClr val="494848"/>
                </a:solidFill>
                <a:latin typeface="Fira Sans" panose="020B0503050000020004" pitchFamily="34" charset="0"/>
              </a:rPr>
              <a:t> Access Management</a:t>
            </a:r>
          </a:p>
        </p:txBody>
      </p:sp>
      <p:pic>
        <p:nvPicPr>
          <p:cNvPr id="167" name="Picture 166"/>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291482" y="2244319"/>
            <a:ext cx="274125" cy="519399"/>
          </a:xfrm>
          <a:prstGeom prst="rect">
            <a:avLst/>
          </a:prstGeom>
        </p:spPr>
      </p:pic>
      <p:sp>
        <p:nvSpPr>
          <p:cNvPr id="168" name="TextBox 167"/>
          <p:cNvSpPr txBox="1"/>
          <p:nvPr/>
        </p:nvSpPr>
        <p:spPr>
          <a:xfrm>
            <a:off x="7628411" y="3042583"/>
            <a:ext cx="682803" cy="417459"/>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AWS Directory Service</a:t>
            </a:r>
          </a:p>
        </p:txBody>
      </p:sp>
      <p:pic>
        <p:nvPicPr>
          <p:cNvPr id="169" name="Picture 16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753398" y="3536043"/>
            <a:ext cx="432831" cy="519399"/>
          </a:xfrm>
          <a:prstGeom prst="rect">
            <a:avLst/>
          </a:prstGeom>
        </p:spPr>
      </p:pic>
      <p:sp>
        <p:nvSpPr>
          <p:cNvPr id="172" name="TextBox 171"/>
          <p:cNvSpPr txBox="1"/>
          <p:nvPr/>
        </p:nvSpPr>
        <p:spPr>
          <a:xfrm>
            <a:off x="7565529" y="4371093"/>
            <a:ext cx="834857" cy="312552"/>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AWS Cloud HSM</a:t>
            </a:r>
          </a:p>
        </p:txBody>
      </p:sp>
      <p:pic>
        <p:nvPicPr>
          <p:cNvPr id="173" name="Picture 172"/>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7768882" y="4740911"/>
            <a:ext cx="428151" cy="519397"/>
          </a:xfrm>
          <a:prstGeom prst="rect">
            <a:avLst/>
          </a:prstGeom>
        </p:spPr>
      </p:pic>
      <p:sp>
        <p:nvSpPr>
          <p:cNvPr id="174" name="TextBox 173"/>
          <p:cNvSpPr txBox="1"/>
          <p:nvPr/>
        </p:nvSpPr>
        <p:spPr>
          <a:xfrm>
            <a:off x="8725038" y="3124187"/>
            <a:ext cx="586876" cy="313499"/>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AWS KMS</a:t>
            </a:r>
          </a:p>
        </p:txBody>
      </p:sp>
      <p:pic>
        <p:nvPicPr>
          <p:cNvPr id="175" name="Picture 17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8802061" y="3497090"/>
            <a:ext cx="432831" cy="519396"/>
          </a:xfrm>
          <a:prstGeom prst="rect">
            <a:avLst/>
          </a:prstGeom>
        </p:spPr>
      </p:pic>
      <p:sp>
        <p:nvSpPr>
          <p:cNvPr id="176" name="TextBox 175"/>
          <p:cNvSpPr txBox="1"/>
          <p:nvPr/>
        </p:nvSpPr>
        <p:spPr>
          <a:xfrm>
            <a:off x="8699911" y="4390354"/>
            <a:ext cx="670855" cy="293292"/>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AWS WAF</a:t>
            </a:r>
          </a:p>
        </p:txBody>
      </p:sp>
      <p:pic>
        <p:nvPicPr>
          <p:cNvPr id="177" name="Picture 176"/>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802169" y="4740913"/>
            <a:ext cx="432831" cy="519396"/>
          </a:xfrm>
          <a:prstGeom prst="rect">
            <a:avLst/>
          </a:prstGeom>
        </p:spPr>
      </p:pic>
      <p:sp>
        <p:nvSpPr>
          <p:cNvPr id="184" name="TextBox 183"/>
          <p:cNvSpPr txBox="1"/>
          <p:nvPr/>
        </p:nvSpPr>
        <p:spPr>
          <a:xfrm>
            <a:off x="9906613" y="1881274"/>
            <a:ext cx="682803" cy="293788"/>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Amazon </a:t>
            </a:r>
            <a:r>
              <a:rPr lang="en-US" sz="1067" b="1" dirty="0" err="1">
                <a:solidFill>
                  <a:srgbClr val="494848"/>
                </a:solidFill>
                <a:latin typeface="Fira Sans" panose="020B0503050000020004" pitchFamily="34" charset="0"/>
              </a:rPr>
              <a:t>WorkDocs</a:t>
            </a:r>
            <a:endParaRPr lang="en-US" sz="1067" b="1" dirty="0">
              <a:solidFill>
                <a:srgbClr val="494848"/>
              </a:solidFill>
              <a:latin typeface="Fira Sans" panose="020B0503050000020004" pitchFamily="34" charset="0"/>
            </a:endParaRPr>
          </a:p>
        </p:txBody>
      </p:sp>
      <p:pic>
        <p:nvPicPr>
          <p:cNvPr id="185" name="Picture 184"/>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028661" y="2258632"/>
            <a:ext cx="432832" cy="490771"/>
          </a:xfrm>
          <a:prstGeom prst="rect">
            <a:avLst/>
          </a:prstGeom>
        </p:spPr>
      </p:pic>
      <p:sp>
        <p:nvSpPr>
          <p:cNvPr id="183" name="TextBox 182"/>
          <p:cNvSpPr txBox="1"/>
          <p:nvPr/>
        </p:nvSpPr>
        <p:spPr>
          <a:xfrm>
            <a:off x="10744084" y="1881273"/>
            <a:ext cx="1045080" cy="303643"/>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Amazon </a:t>
            </a:r>
            <a:r>
              <a:rPr lang="en-US" sz="1067" b="1" dirty="0" err="1">
                <a:solidFill>
                  <a:srgbClr val="494848"/>
                </a:solidFill>
                <a:latin typeface="Fira Sans" panose="020B0503050000020004" pitchFamily="34" charset="0"/>
              </a:rPr>
              <a:t>WorkSpaces</a:t>
            </a:r>
            <a:endParaRPr lang="en-US" sz="1067" b="1" dirty="0">
              <a:solidFill>
                <a:srgbClr val="494848"/>
              </a:solidFill>
              <a:latin typeface="Fira Sans" panose="020B0503050000020004" pitchFamily="34" charset="0"/>
            </a:endParaRPr>
          </a:p>
        </p:txBody>
      </p:sp>
      <p:pic>
        <p:nvPicPr>
          <p:cNvPr id="187" name="Picture 186"/>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1050208" y="2255862"/>
            <a:ext cx="432832" cy="496313"/>
          </a:xfrm>
          <a:prstGeom prst="rect">
            <a:avLst/>
          </a:prstGeom>
        </p:spPr>
      </p:pic>
      <p:pic>
        <p:nvPicPr>
          <p:cNvPr id="192" name="Picture 191" descr="Auto-Scaling.png"/>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114942" y="5424732"/>
            <a:ext cx="520453" cy="520453"/>
          </a:xfrm>
          <a:prstGeom prst="rect">
            <a:avLst/>
          </a:prstGeom>
        </p:spPr>
      </p:pic>
      <p:sp>
        <p:nvSpPr>
          <p:cNvPr id="193" name="TextBox 192"/>
          <p:cNvSpPr txBox="1"/>
          <p:nvPr/>
        </p:nvSpPr>
        <p:spPr>
          <a:xfrm>
            <a:off x="1034532" y="5140250"/>
            <a:ext cx="682803" cy="293788"/>
          </a:xfrm>
          <a:prstGeom prst="rect">
            <a:avLst/>
          </a:prstGeom>
          <a:noFill/>
        </p:spPr>
        <p:txBody>
          <a:bodyPr wrap="square" lIns="0" tIns="0" rIns="0" bIns="0" rtlCol="0" anchor="ctr">
            <a:noAutofit/>
          </a:bodyPr>
          <a:lstStyle/>
          <a:p>
            <a:pPr algn="ctr" defTabSz="1219170">
              <a:defRPr/>
            </a:pPr>
            <a:r>
              <a:rPr lang="en-US" sz="1067" b="1" kern="0" dirty="0">
                <a:solidFill>
                  <a:srgbClr val="494848"/>
                </a:solidFill>
                <a:latin typeface="Fira Sans" panose="020B0503050000020004" pitchFamily="34" charset="0"/>
              </a:rPr>
              <a:t>Auto Scaling</a:t>
            </a:r>
          </a:p>
        </p:txBody>
      </p:sp>
      <p:sp>
        <p:nvSpPr>
          <p:cNvPr id="200" name="TextBox 199"/>
          <p:cNvSpPr txBox="1"/>
          <p:nvPr/>
        </p:nvSpPr>
        <p:spPr>
          <a:xfrm>
            <a:off x="10414388" y="3104419"/>
            <a:ext cx="682803" cy="293788"/>
          </a:xfrm>
          <a:prstGeom prst="rect">
            <a:avLst/>
          </a:prstGeom>
          <a:noFill/>
        </p:spPr>
        <p:txBody>
          <a:bodyPr wrap="square" lIns="0" tIns="0" rIns="0" bIns="0" rtlCol="0" anchor="ctr">
            <a:noAutofit/>
          </a:bodyPr>
          <a:lstStyle/>
          <a:p>
            <a:pPr algn="ctr"/>
            <a:r>
              <a:rPr lang="en-US" sz="1067" b="1" dirty="0">
                <a:solidFill>
                  <a:srgbClr val="494848"/>
                </a:solidFill>
                <a:latin typeface="Fira Sans" panose="020B0503050000020004" pitchFamily="34" charset="0"/>
              </a:rPr>
              <a:t>Amazon </a:t>
            </a:r>
            <a:r>
              <a:rPr lang="en-US" sz="1067" b="1" dirty="0" err="1">
                <a:solidFill>
                  <a:srgbClr val="494848"/>
                </a:solidFill>
                <a:latin typeface="Fira Sans" panose="020B0503050000020004" pitchFamily="34" charset="0"/>
              </a:rPr>
              <a:t>WorkMail</a:t>
            </a:r>
            <a:endParaRPr lang="en-US" sz="1067" b="1" dirty="0">
              <a:solidFill>
                <a:srgbClr val="494848"/>
              </a:solidFill>
              <a:latin typeface="Fira Sans" panose="020B0503050000020004" pitchFamily="34" charset="0"/>
            </a:endParaRPr>
          </a:p>
        </p:txBody>
      </p:sp>
      <p:pic>
        <p:nvPicPr>
          <p:cNvPr id="201" name="Picture 200"/>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539373" y="3490447"/>
            <a:ext cx="432832" cy="497171"/>
          </a:xfrm>
          <a:prstGeom prst="rect">
            <a:avLst/>
          </a:prstGeom>
        </p:spPr>
      </p:pic>
    </p:spTree>
    <p:extLst>
      <p:ext uri="{BB962C8B-B14F-4D97-AF65-F5344CB8AC3E}">
        <p14:creationId xmlns:p14="http://schemas.microsoft.com/office/powerpoint/2010/main" val="165830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Amazon EBS Scope</a:t>
            </a:r>
            <a:endParaRPr lang="en-US" dirty="0"/>
          </a:p>
        </p:txBody>
      </p:sp>
      <p:sp>
        <p:nvSpPr>
          <p:cNvPr id="12" name="Title 1"/>
          <p:cNvSpPr txBox="1">
            <a:spLocks/>
          </p:cNvSpPr>
          <p:nvPr/>
        </p:nvSpPr>
        <p:spPr bwMode="auto">
          <a:xfrm>
            <a:off x="413136" y="1195918"/>
            <a:ext cx="10972800" cy="742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dirty="0">
                <a:solidFill>
                  <a:srgbClr val="2479BE"/>
                </a:solidFill>
                <a:latin typeface="Fira Sans" panose="020B0503050000020004" pitchFamily="34" charset="0"/>
                <a:cs typeface="Arial" charset="0"/>
              </a:rPr>
              <a:t>Amazon EBS volumes are in a single Availability Zone</a:t>
            </a:r>
          </a:p>
        </p:txBody>
      </p:sp>
      <p:grpSp>
        <p:nvGrpSpPr>
          <p:cNvPr id="13" name="Group 2"/>
          <p:cNvGrpSpPr>
            <a:grpSpLocks/>
          </p:cNvGrpSpPr>
          <p:nvPr/>
        </p:nvGrpSpPr>
        <p:grpSpPr bwMode="auto">
          <a:xfrm>
            <a:off x="2013336" y="2235200"/>
            <a:ext cx="3666067" cy="2963333"/>
            <a:chOff x="1181652" y="2480578"/>
            <a:chExt cx="2749826" cy="2222500"/>
          </a:xfrm>
        </p:grpSpPr>
        <p:sp>
          <p:nvSpPr>
            <p:cNvPr id="14" name="Rounded Rectangle 3"/>
            <p:cNvSpPr>
              <a:spLocks noChangeArrowheads="1"/>
            </p:cNvSpPr>
            <p:nvPr/>
          </p:nvSpPr>
          <p:spPr bwMode="auto">
            <a:xfrm>
              <a:off x="1181652" y="2861578"/>
              <a:ext cx="2749826" cy="1841500"/>
            </a:xfrm>
            <a:prstGeom prst="roundRect">
              <a:avLst>
                <a:gd name="adj" fmla="val 16667"/>
              </a:avLst>
            </a:prstGeom>
            <a:solidFill>
              <a:schemeClr val="bg1"/>
            </a:solidFill>
            <a:ln w="38100">
              <a:solidFill>
                <a:srgbClr val="414042"/>
              </a:solidFill>
              <a:round/>
              <a:headEnd/>
              <a:tailEnd/>
            </a:ln>
          </p:spPr>
          <p:txBody>
            <a:bodyPr anchor="b"/>
            <a:lstStyle/>
            <a:p>
              <a:pPr algn="ctr" eaLnBrk="1" hangingPunct="1"/>
              <a:r>
                <a:rPr lang="en-US" sz="2400" dirty="0">
                  <a:solidFill>
                    <a:srgbClr val="494848"/>
                  </a:solidFill>
                  <a:latin typeface="Fira Sans" panose="020B0503050000020004" pitchFamily="34" charset="0"/>
                  <a:ea typeface="ヒラギノ角ゴ Pro W3" charset="0"/>
                  <a:cs typeface="ヒラギノ角ゴ Pro W3" charset="0"/>
                </a:rPr>
                <a:t>Availability Zone A</a:t>
              </a:r>
            </a:p>
          </p:txBody>
        </p:sp>
        <p:sp>
          <p:nvSpPr>
            <p:cNvPr id="15" name="TextBox 16"/>
            <p:cNvSpPr txBox="1">
              <a:spLocks noChangeArrowheads="1"/>
            </p:cNvSpPr>
            <p:nvPr/>
          </p:nvSpPr>
          <p:spPr bwMode="auto">
            <a:xfrm>
              <a:off x="1744784" y="2480578"/>
              <a:ext cx="1541683"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solidFill>
                    <a:srgbClr val="494848"/>
                  </a:solidFill>
                  <a:latin typeface="Fira Sans" panose="020B0503050000020004" pitchFamily="34" charset="0"/>
                  <a:cs typeface="Arial" charset="0"/>
                </a:rPr>
                <a:t>EBS Volume 1</a:t>
              </a:r>
            </a:p>
          </p:txBody>
        </p:sp>
        <p:pic>
          <p:nvPicPr>
            <p:cNvPr id="16" name="Picture 2" descr="C:\Users\stewat\Pictures\postion2\AllColorIcons\icons_48_c_v2.jpg"/>
            <p:cNvPicPr>
              <a:picLocks noChangeAspect="1" noChangeArrowheads="1"/>
            </p:cNvPicPr>
            <p:nvPr/>
          </p:nvPicPr>
          <p:blipFill>
            <a:blip r:embed="rId3" cstate="screen">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a:off x="1543983" y="3058764"/>
              <a:ext cx="991574" cy="1310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2" descr="C:\Users\stewat\Pictures\postion2\AllColorIcons\icons_48_c_v2.jpg"/>
            <p:cNvPicPr>
              <a:picLocks noChangeAspect="1" noChangeArrowheads="1"/>
            </p:cNvPicPr>
            <p:nvPr/>
          </p:nvPicPr>
          <p:blipFill>
            <a:blip r:embed="rId3" cstate="screen">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a:off x="2588501" y="3058764"/>
              <a:ext cx="991574" cy="1310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8" name="Rounded Rectangle 3"/>
          <p:cNvSpPr>
            <a:spLocks noChangeArrowheads="1"/>
          </p:cNvSpPr>
          <p:nvPr/>
        </p:nvSpPr>
        <p:spPr bwMode="auto">
          <a:xfrm>
            <a:off x="6206453" y="2707218"/>
            <a:ext cx="3858684" cy="2455333"/>
          </a:xfrm>
          <a:prstGeom prst="roundRect">
            <a:avLst>
              <a:gd name="adj" fmla="val 16667"/>
            </a:avLst>
          </a:prstGeom>
          <a:solidFill>
            <a:schemeClr val="bg1"/>
          </a:solidFill>
          <a:ln w="38100">
            <a:solidFill>
              <a:srgbClr val="414042"/>
            </a:solidFill>
            <a:round/>
            <a:headEnd/>
            <a:tailEnd/>
          </a:ln>
        </p:spPr>
        <p:txBody>
          <a:bodyPr anchor="b"/>
          <a:lstStyle/>
          <a:p>
            <a:pPr algn="ctr" eaLnBrk="1" hangingPunct="1"/>
            <a:r>
              <a:rPr lang="en-US" sz="2400" dirty="0">
                <a:solidFill>
                  <a:srgbClr val="494848"/>
                </a:solidFill>
                <a:latin typeface="Fira Sans" panose="020B0503050000020004" pitchFamily="34" charset="0"/>
                <a:ea typeface="ヒラギノ角ゴ Pro W3" charset="0"/>
                <a:cs typeface="ヒラギノ角ゴ Pro W3" charset="0"/>
              </a:rPr>
              <a:t>Availability Zone B</a:t>
            </a:r>
          </a:p>
        </p:txBody>
      </p:sp>
      <p:sp>
        <p:nvSpPr>
          <p:cNvPr id="19" name="TextBox 19"/>
          <p:cNvSpPr txBox="1">
            <a:spLocks noChangeArrowheads="1"/>
          </p:cNvSpPr>
          <p:nvPr/>
        </p:nvSpPr>
        <p:spPr bwMode="auto">
          <a:xfrm>
            <a:off x="6987503" y="2235201"/>
            <a:ext cx="207460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solidFill>
                  <a:srgbClr val="494848"/>
                </a:solidFill>
                <a:latin typeface="Fira Sans" panose="020B0503050000020004" pitchFamily="34" charset="0"/>
                <a:cs typeface="Arial" charset="0"/>
              </a:rPr>
              <a:t>EBS Volume 2</a:t>
            </a:r>
          </a:p>
        </p:txBody>
      </p:sp>
      <p:pic>
        <p:nvPicPr>
          <p:cNvPr id="21" name="Picture 2" descr="C:\Users\stewat\Pictures\postion2\AllColorIcons\icons_48_c_v2.jpg"/>
          <p:cNvPicPr>
            <a:picLocks noChangeAspect="1" noChangeArrowheads="1"/>
          </p:cNvPicPr>
          <p:nvPr/>
        </p:nvPicPr>
        <p:blipFill rotWithShape="1">
          <a:blip r:embed="rId3" cstate="screen">
            <a:clrChange>
              <a:clrFrom>
                <a:srgbClr val="FFFFFE"/>
              </a:clrFrom>
              <a:clrTo>
                <a:srgbClr val="FFFFFE">
                  <a:alpha val="0"/>
                </a:srgbClr>
              </a:clrTo>
            </a:clrChange>
            <a:duotone>
              <a:prstClr val="black"/>
              <a:schemeClr val="accent2">
                <a:tint val="45000"/>
                <a:satMod val="400000"/>
              </a:schemeClr>
            </a:duotone>
            <a:extLst>
              <a:ext uri="{28A0092B-C50C-407E-A947-70E740481C1C}">
                <a14:useLocalDpi xmlns:a14="http://schemas.microsoft.com/office/drawing/2010/main"/>
              </a:ext>
            </a:extLst>
          </a:blip>
          <a:srcRect/>
          <a:stretch/>
        </p:blipFill>
        <p:spPr bwMode="auto">
          <a:xfrm>
            <a:off x="8060747" y="3006256"/>
            <a:ext cx="1322099" cy="1747973"/>
          </a:xfrm>
          <a:prstGeom prst="rect">
            <a:avLst/>
          </a:prstGeom>
          <a:noFill/>
          <a:extLst/>
        </p:spPr>
      </p:pic>
      <p:sp>
        <p:nvSpPr>
          <p:cNvPr id="22" name="Content Placeholder 2"/>
          <p:cNvSpPr txBox="1">
            <a:spLocks/>
          </p:cNvSpPr>
          <p:nvPr/>
        </p:nvSpPr>
        <p:spPr bwMode="auto">
          <a:xfrm>
            <a:off x="1151853" y="5596467"/>
            <a:ext cx="9605433" cy="1261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Calibri" charset="0"/>
                <a:ea typeface="ＭＳ Ｐゴシック" charset="0"/>
                <a:cs typeface="ＭＳ Ｐゴシック" charset="0"/>
              </a:defRPr>
            </a:lvl1pPr>
            <a:lvl2pPr>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lvl="1" eaLnBrk="1" hangingPunct="1">
              <a:spcBef>
                <a:spcPct val="20000"/>
              </a:spcBef>
              <a:buFont typeface="Arial" charset="0"/>
              <a:buNone/>
            </a:pPr>
            <a:r>
              <a:rPr lang="en-US" sz="2133" dirty="0">
                <a:solidFill>
                  <a:srgbClr val="494848"/>
                </a:solidFill>
                <a:latin typeface="Fira Sans" panose="020B0503050000020004" pitchFamily="34" charset="0"/>
                <a:cs typeface="Arial" charset="0"/>
              </a:rPr>
              <a:t>Volume data is replicated across multiple servers in an Availability Zone. </a:t>
            </a:r>
          </a:p>
        </p:txBody>
      </p:sp>
      <p:pic>
        <p:nvPicPr>
          <p:cNvPr id="24" name="Picture 2" descr="C:\Users\stewat\Pictures\postion2\AllColorIcons\icons_48_c_v2.jpg"/>
          <p:cNvPicPr>
            <a:picLocks noChangeAspect="1" noChangeArrowheads="1"/>
          </p:cNvPicPr>
          <p:nvPr/>
        </p:nvPicPr>
        <p:blipFill rotWithShape="1">
          <a:blip r:embed="rId3" cstate="screen">
            <a:clrChange>
              <a:clrFrom>
                <a:srgbClr val="FFFFFE"/>
              </a:clrFrom>
              <a:clrTo>
                <a:srgbClr val="FFFFFE">
                  <a:alpha val="0"/>
                </a:srgbClr>
              </a:clrTo>
            </a:clrChange>
            <a:duotone>
              <a:prstClr val="black"/>
              <a:schemeClr val="accent2">
                <a:tint val="45000"/>
                <a:satMod val="400000"/>
              </a:schemeClr>
            </a:duotone>
            <a:extLst>
              <a:ext uri="{28A0092B-C50C-407E-A947-70E740481C1C}">
                <a14:useLocalDpi xmlns:a14="http://schemas.microsoft.com/office/drawing/2010/main"/>
              </a:ext>
            </a:extLst>
          </a:blip>
          <a:srcRect/>
          <a:stretch/>
        </p:blipFill>
        <p:spPr bwMode="auto">
          <a:xfrm>
            <a:off x="6693765" y="2963154"/>
            <a:ext cx="1322099" cy="1747973"/>
          </a:xfrm>
          <a:prstGeom prst="rect">
            <a:avLst/>
          </a:prstGeom>
          <a:noFill/>
          <a:extLst/>
        </p:spPr>
      </p:pic>
      <p:sp>
        <p:nvSpPr>
          <p:cNvPr id="25" name="Rounded Rectangle 137">
            <a:extLst>
              <a:ext uri="{FF2B5EF4-FFF2-40B4-BE49-F238E27FC236}">
                <a16:creationId xmlns:a16="http://schemas.microsoft.com/office/drawing/2014/main" id="{D843EC98-3DD5-4155-8284-9C1F26B65556}"/>
              </a:ext>
            </a:extLst>
          </p:cNvPr>
          <p:cNvSpPr/>
          <p:nvPr/>
        </p:nvSpPr>
        <p:spPr bwMode="auto">
          <a:xfrm>
            <a:off x="10519236" y="930027"/>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6" name="Picture 36">
            <a:extLst>
              <a:ext uri="{FF2B5EF4-FFF2-40B4-BE49-F238E27FC236}">
                <a16:creationId xmlns:a16="http://schemas.microsoft.com/office/drawing/2014/main" id="{32B10A85-09B1-4D5B-976B-482AB98833B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886475" y="1091802"/>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14632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 and Amazon S3</a:t>
            </a:r>
          </a:p>
        </p:txBody>
      </p:sp>
      <p:graphicFrame>
        <p:nvGraphicFramePr>
          <p:cNvPr id="20" name="Content Placeholder 3"/>
          <p:cNvGraphicFramePr>
            <a:graphicFrameLocks noGrp="1"/>
          </p:cNvGraphicFramePr>
          <p:nvPr>
            <p:ph idx="4294967295"/>
            <p:custDataLst>
              <p:tags r:id="rId1"/>
            </p:custDataLst>
            <p:extLst>
              <p:ext uri="{D42A27DB-BD31-4B8C-83A1-F6EECF244321}">
                <p14:modId xmlns:p14="http://schemas.microsoft.com/office/powerpoint/2010/main" val="3304654097"/>
              </p:ext>
            </p:extLst>
          </p:nvPr>
        </p:nvGraphicFramePr>
        <p:xfrm>
          <a:off x="196645" y="1288664"/>
          <a:ext cx="11124548" cy="4308245"/>
        </p:xfrm>
        <a:graphic>
          <a:graphicData uri="http://schemas.openxmlformats.org/drawingml/2006/table">
            <a:tbl>
              <a:tblPr firstRow="1" firstCol="1">
                <a:tableStyleId>{21E4AEA4-8DFA-4A89-87EB-49C32662AFE0}</a:tableStyleId>
              </a:tblPr>
              <a:tblGrid>
                <a:gridCol w="2455336">
                  <a:extLst>
                    <a:ext uri="{9D8B030D-6E8A-4147-A177-3AD203B41FA5}">
                      <a16:colId xmlns:a16="http://schemas.microsoft.com/office/drawing/2014/main" val="20000"/>
                    </a:ext>
                  </a:extLst>
                </a:gridCol>
                <a:gridCol w="4116735">
                  <a:extLst>
                    <a:ext uri="{9D8B030D-6E8A-4147-A177-3AD203B41FA5}">
                      <a16:colId xmlns:a16="http://schemas.microsoft.com/office/drawing/2014/main" val="20001"/>
                    </a:ext>
                  </a:extLst>
                </a:gridCol>
                <a:gridCol w="4552477">
                  <a:extLst>
                    <a:ext uri="{9D8B030D-6E8A-4147-A177-3AD203B41FA5}">
                      <a16:colId xmlns:a16="http://schemas.microsoft.com/office/drawing/2014/main" val="20002"/>
                    </a:ext>
                  </a:extLst>
                </a:gridCol>
              </a:tblGrid>
              <a:tr h="598744">
                <a:tc>
                  <a:txBody>
                    <a:bodyPr/>
                    <a:lstStyle/>
                    <a:p>
                      <a:pPr marL="0" marR="0" lvl="0" indent="0" algn="r" defTabSz="457200" rtl="0" eaLnBrk="1" fontAlgn="base" latinLnBrk="0" hangingPunct="1">
                        <a:lnSpc>
                          <a:spcPct val="100000"/>
                        </a:lnSpc>
                        <a:spcBef>
                          <a:spcPct val="0"/>
                        </a:spcBef>
                        <a:spcAft>
                          <a:spcPct val="0"/>
                        </a:spcAft>
                        <a:buClrTx/>
                        <a:buSzTx/>
                        <a:buFontTx/>
                        <a:buNone/>
                        <a:tabLst/>
                      </a:pPr>
                      <a:endParaRPr kumimoji="0" lang="en-US" sz="2700" b="1" i="0" u="none" strike="noStrike"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Amazon EBS</a:t>
                      </a:r>
                      <a:endParaRPr kumimoji="0" lang="en-US" sz="2100" b="1" i="0" u="none" strike="noStrike"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Amazon S3</a:t>
                      </a:r>
                      <a:endParaRPr kumimoji="0" lang="en-US" sz="2100" b="1" i="0" u="none" strike="noStrike" cap="none" normalizeH="0" baseline="0" dirty="0">
                        <a:ln>
                          <a:noFill/>
                        </a:ln>
                        <a:solidFill>
                          <a:srgbClr val="FFFFFF"/>
                        </a:solidFill>
                        <a:effectLst/>
                        <a:latin typeface="Fira Sans" panose="020B0503050000020004" pitchFamily="34" charset="0"/>
                        <a:ea typeface="ＭＳ Ｐゴシック" charset="0"/>
                        <a:cs typeface="Arial" charset="0"/>
                      </a:endParaRPr>
                    </a:p>
                  </a:txBody>
                  <a:tcPr marL="116445" marR="116445" marT="50805" marB="50805" horzOverflow="overflow"/>
                </a:tc>
                <a:extLst>
                  <a:ext uri="{0D108BD9-81ED-4DB2-BD59-A6C34878D82A}">
                    <a16:rowId xmlns:a16="http://schemas.microsoft.com/office/drawing/2014/main" val="10000"/>
                  </a:ext>
                </a:extLst>
              </a:tr>
              <a:tr h="488997">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Paradigm</a:t>
                      </a:r>
                      <a:endParaRPr kumimoji="0" lang="en-US" sz="2100" b="1" i="0" u="none" strike="noStrike" cap="none" normalizeH="0" baseline="0" dirty="0">
                        <a:ln>
                          <a:noFill/>
                        </a:ln>
                        <a:solidFill>
                          <a:schemeClr val="bg1"/>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Block storage with file system</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Object store</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extLst>
                  <a:ext uri="{0D108BD9-81ED-4DB2-BD59-A6C34878D82A}">
                    <a16:rowId xmlns:a16="http://schemas.microsoft.com/office/drawing/2014/main" val="10001"/>
                  </a:ext>
                </a:extLst>
              </a:tr>
              <a:tr h="429724">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Performance</a:t>
                      </a:r>
                      <a:endParaRPr kumimoji="0" lang="en-US" sz="2100" b="1" i="0" u="none" strike="noStrike" cap="none" normalizeH="0" baseline="0" dirty="0">
                        <a:ln>
                          <a:noFill/>
                        </a:ln>
                        <a:solidFill>
                          <a:schemeClr val="bg1"/>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Very fast</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Fast</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extLst>
                  <a:ext uri="{0D108BD9-81ED-4DB2-BD59-A6C34878D82A}">
                    <a16:rowId xmlns:a16="http://schemas.microsoft.com/office/drawing/2014/main" val="10002"/>
                  </a:ext>
                </a:extLst>
              </a:tr>
              <a:tr h="751911">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Redundancy</a:t>
                      </a:r>
                      <a:endParaRPr kumimoji="0" lang="en-US" sz="2100" b="1" i="0" u="none" strike="noStrike" cap="none" normalizeH="0" baseline="0" dirty="0">
                        <a:ln>
                          <a:noFill/>
                        </a:ln>
                        <a:solidFill>
                          <a:schemeClr val="bg1"/>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Across multiple servers in an Availability Zone</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100" u="none" strike="noStrike" cap="none" normalizeH="0" baseline="0" dirty="0">
                          <a:ln>
                            <a:noFill/>
                          </a:ln>
                          <a:effectLst/>
                          <a:latin typeface="Fira Sans" panose="020B0503050000020004" pitchFamily="34" charset="0"/>
                        </a:rPr>
                        <a:t>Across multiple facilities in a Region</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extLst>
                  <a:ext uri="{0D108BD9-81ED-4DB2-BD59-A6C34878D82A}">
                    <a16:rowId xmlns:a16="http://schemas.microsoft.com/office/drawing/2014/main" val="10003"/>
                  </a:ext>
                </a:extLst>
              </a:tr>
              <a:tr h="751911">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Security</a:t>
                      </a:r>
                      <a:endParaRPr kumimoji="0" lang="en-US" sz="2100" b="1" i="0" u="none" strike="noStrike" cap="none" normalizeH="0" baseline="0" dirty="0">
                        <a:ln>
                          <a:noFill/>
                        </a:ln>
                        <a:solidFill>
                          <a:schemeClr val="bg1"/>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EBS Encryption – Data volumes and Snapshots</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Encryption</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extLst>
                  <a:ext uri="{0D108BD9-81ED-4DB2-BD59-A6C34878D82A}">
                    <a16:rowId xmlns:a16="http://schemas.microsoft.com/office/drawing/2014/main" val="10004"/>
                  </a:ext>
                </a:extLst>
              </a:tr>
              <a:tr h="751911">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Access from the Internet?</a:t>
                      </a:r>
                      <a:endParaRPr kumimoji="0" lang="en-US" sz="2100" b="1" i="0" u="none" strike="noStrike" cap="none" normalizeH="0" baseline="0" dirty="0">
                        <a:ln>
                          <a:noFill/>
                        </a:ln>
                        <a:solidFill>
                          <a:schemeClr val="bg1"/>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No (1)</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Yes (2)</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extLst>
                  <a:ext uri="{0D108BD9-81ED-4DB2-BD59-A6C34878D82A}">
                    <a16:rowId xmlns:a16="http://schemas.microsoft.com/office/drawing/2014/main" val="10005"/>
                  </a:ext>
                </a:extLst>
              </a:tr>
              <a:tr h="535047">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Typical use case</a:t>
                      </a:r>
                      <a:endParaRPr kumimoji="0" lang="en-US" sz="2100" b="1" i="0" u="none" strike="noStrike" cap="none" normalizeH="0" baseline="0" dirty="0">
                        <a:ln>
                          <a:noFill/>
                        </a:ln>
                        <a:solidFill>
                          <a:schemeClr val="bg1"/>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It is a disk drive</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100" u="none" strike="noStrike" cap="none" normalizeH="0" baseline="0" dirty="0">
                          <a:ln>
                            <a:noFill/>
                          </a:ln>
                          <a:effectLst/>
                          <a:latin typeface="Fira Sans" panose="020B0503050000020004" pitchFamily="34" charset="0"/>
                        </a:rPr>
                        <a:t>Online storage</a:t>
                      </a:r>
                      <a:endParaRPr kumimoji="0" lang="en-US" sz="2100" b="0" i="0" u="none" strike="noStrike" cap="none" normalizeH="0" baseline="0" dirty="0">
                        <a:ln>
                          <a:noFill/>
                        </a:ln>
                        <a:solidFill>
                          <a:srgbClr val="000000"/>
                        </a:solidFill>
                        <a:effectLst/>
                        <a:latin typeface="Fira Sans" panose="020B0503050000020004" pitchFamily="34" charset="0"/>
                        <a:ea typeface="ＭＳ Ｐゴシック" charset="0"/>
                        <a:cs typeface="Arial" charset="0"/>
                      </a:endParaRPr>
                    </a:p>
                  </a:txBody>
                  <a:tcPr marL="116445" marR="116445" marT="50805" marB="50805" horzOverflow="overflow"/>
                </a:tc>
                <a:extLst>
                  <a:ext uri="{0D108BD9-81ED-4DB2-BD59-A6C34878D82A}">
                    <a16:rowId xmlns:a16="http://schemas.microsoft.com/office/drawing/2014/main" val="10006"/>
                  </a:ext>
                </a:extLst>
              </a:tr>
            </a:tbl>
          </a:graphicData>
        </a:graphic>
      </p:graphicFrame>
      <p:pic>
        <p:nvPicPr>
          <p:cNvPr id="23" name="Picture 10"/>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736469" y="1345005"/>
            <a:ext cx="339865" cy="4760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80480" y="1345006"/>
            <a:ext cx="392789" cy="484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4"/>
          <p:cNvSpPr txBox="1">
            <a:spLocks noChangeArrowheads="1"/>
          </p:cNvSpPr>
          <p:nvPr>
            <p:custDataLst>
              <p:tags r:id="rId2"/>
            </p:custDataLst>
          </p:nvPr>
        </p:nvSpPr>
        <p:spPr bwMode="auto">
          <a:xfrm>
            <a:off x="1760105" y="5549322"/>
            <a:ext cx="9057216"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buFontTx/>
              <a:buAutoNum type="arabicParenBoth"/>
            </a:pPr>
            <a:r>
              <a:rPr lang="en-US" sz="1600" dirty="0">
                <a:latin typeface="Fira Sans" panose="020B0503050000020004" pitchFamily="34" charset="0"/>
                <a:cs typeface="Arial" charset="0"/>
              </a:rPr>
              <a:t>Accessible from the Internet if mounted to server and set up as FTP, etc.</a:t>
            </a:r>
          </a:p>
          <a:p>
            <a:pPr algn="ctr" eaLnBrk="1" hangingPunct="1">
              <a:buFontTx/>
              <a:buAutoNum type="arabicParenBoth"/>
            </a:pPr>
            <a:r>
              <a:rPr lang="en-US" sz="1600" dirty="0">
                <a:latin typeface="Fira Sans" panose="020B0503050000020004" pitchFamily="34" charset="0"/>
                <a:cs typeface="Arial" charset="0"/>
              </a:rPr>
              <a:t>Only with proper credentials, unless ACLs are world-readable</a:t>
            </a:r>
          </a:p>
        </p:txBody>
      </p:sp>
    </p:spTree>
    <p:extLst>
      <p:ext uri="{BB962C8B-B14F-4D97-AF65-F5344CB8AC3E}">
        <p14:creationId xmlns:p14="http://schemas.microsoft.com/office/powerpoint/2010/main" val="1641408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8032" y="1258222"/>
            <a:ext cx="10515600" cy="4351338"/>
          </a:xfrm>
        </p:spPr>
        <p:txBody>
          <a:bodyPr/>
          <a:lstStyle/>
          <a:p>
            <a:r>
              <a:rPr lang="en-US" dirty="0"/>
              <a:t>Is local, complimentary direct attached block storage. </a:t>
            </a:r>
          </a:p>
          <a:p>
            <a:r>
              <a:rPr lang="en-US" dirty="0"/>
              <a:t>Includes availability, number of disks, and size based on EC2 instance type.</a:t>
            </a:r>
          </a:p>
          <a:p>
            <a:r>
              <a:rPr lang="en-US" dirty="0"/>
              <a:t>Is optimized for up to 365,000 Read IOPS and 315,000 First Write IOPS.</a:t>
            </a:r>
          </a:p>
          <a:p>
            <a:r>
              <a:rPr lang="en-US" dirty="0"/>
              <a:t>Is SSD or magnetic.</a:t>
            </a:r>
          </a:p>
          <a:p>
            <a:r>
              <a:rPr lang="en-US" dirty="0"/>
              <a:t>Has no persistence.</a:t>
            </a:r>
          </a:p>
          <a:p>
            <a:r>
              <a:rPr lang="en-US" dirty="0"/>
              <a:t>Automatically deletes data when an EC2 instance stops, fails or is terminated.</a:t>
            </a:r>
          </a:p>
        </p:txBody>
      </p:sp>
      <p:sp>
        <p:nvSpPr>
          <p:cNvPr id="2" name="Title 1"/>
          <p:cNvSpPr>
            <a:spLocks noGrp="1"/>
          </p:cNvSpPr>
          <p:nvPr>
            <p:ph type="title"/>
          </p:nvPr>
        </p:nvSpPr>
        <p:spPr/>
        <p:txBody>
          <a:bodyPr/>
          <a:lstStyle/>
          <a:p>
            <a:r>
              <a:rPr lang="en-US"/>
              <a:t>Amazon EC2 Instance Storage</a:t>
            </a:r>
            <a:endParaRPr lang="en-US" dirty="0"/>
          </a:p>
        </p:txBody>
      </p:sp>
    </p:spTree>
    <p:extLst>
      <p:ext uri="{BB962C8B-B14F-4D97-AF65-F5344CB8AC3E}">
        <p14:creationId xmlns:p14="http://schemas.microsoft.com/office/powerpoint/2010/main" val="37978073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9038" y="1307383"/>
            <a:ext cx="10515600" cy="4351338"/>
          </a:xfrm>
        </p:spPr>
        <p:txBody>
          <a:bodyPr/>
          <a:lstStyle/>
          <a:p>
            <a:r>
              <a:rPr lang="en-US" b="1" dirty="0"/>
              <a:t>Amazon EBS</a:t>
            </a:r>
          </a:p>
          <a:p>
            <a:pPr lvl="1"/>
            <a:r>
              <a:rPr lang="en-US" dirty="0"/>
              <a:t>Data stored on an Amazon EBS volume can persist independently of the life of the instance.</a:t>
            </a:r>
          </a:p>
          <a:p>
            <a:pPr lvl="1"/>
            <a:r>
              <a:rPr lang="en-US" dirty="0"/>
              <a:t>Storage is persistent.</a:t>
            </a:r>
          </a:p>
          <a:p>
            <a:r>
              <a:rPr lang="en-US" b="1" dirty="0"/>
              <a:t>Amazon EC2 Instance Store</a:t>
            </a:r>
          </a:p>
          <a:p>
            <a:pPr lvl="1"/>
            <a:r>
              <a:rPr lang="en-US" dirty="0"/>
              <a:t>Data stored on a local instance store persists only as long as the instance is alive.</a:t>
            </a:r>
          </a:p>
          <a:p>
            <a:pPr lvl="1"/>
            <a:r>
              <a:rPr lang="en-US" dirty="0"/>
              <a:t>Storage is ephemeral.</a:t>
            </a:r>
          </a:p>
          <a:p>
            <a:pPr lvl="1"/>
            <a:endParaRPr lang="en-US" dirty="0"/>
          </a:p>
        </p:txBody>
      </p:sp>
      <p:sp>
        <p:nvSpPr>
          <p:cNvPr id="2" name="Title 1"/>
          <p:cNvSpPr>
            <a:spLocks noGrp="1"/>
          </p:cNvSpPr>
          <p:nvPr>
            <p:ph type="title"/>
          </p:nvPr>
        </p:nvSpPr>
        <p:spPr/>
        <p:txBody>
          <a:bodyPr/>
          <a:lstStyle/>
          <a:p>
            <a:r>
              <a:rPr lang="en-US"/>
              <a:t>Amazon EBS vs. Amazon EC2 Instance Store </a:t>
            </a:r>
            <a:endParaRPr lang="en-US" dirty="0"/>
          </a:p>
        </p:txBody>
      </p:sp>
    </p:spTree>
    <p:extLst>
      <p:ext uri="{BB962C8B-B14F-4D97-AF65-F5344CB8AC3E}">
        <p14:creationId xmlns:p14="http://schemas.microsoft.com/office/powerpoint/2010/main" val="32082052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Reboot vs. Stop vs. Terminate</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694565448"/>
              </p:ext>
            </p:extLst>
          </p:nvPr>
        </p:nvGraphicFramePr>
        <p:xfrm>
          <a:off x="157316" y="880171"/>
          <a:ext cx="11375519" cy="5083511"/>
        </p:xfrm>
        <a:graphic>
          <a:graphicData uri="http://schemas.openxmlformats.org/drawingml/2006/table">
            <a:tbl>
              <a:tblPr firstRow="1" firstCol="1" bandRow="1">
                <a:tableStyleId>{21E4AEA4-8DFA-4A89-87EB-49C32662AFE0}</a:tableStyleId>
              </a:tblPr>
              <a:tblGrid>
                <a:gridCol w="2324879">
                  <a:extLst>
                    <a:ext uri="{9D8B030D-6E8A-4147-A177-3AD203B41FA5}">
                      <a16:colId xmlns:a16="http://schemas.microsoft.com/office/drawing/2014/main" val="20000"/>
                    </a:ext>
                  </a:extLst>
                </a:gridCol>
                <a:gridCol w="2779047">
                  <a:extLst>
                    <a:ext uri="{9D8B030D-6E8A-4147-A177-3AD203B41FA5}">
                      <a16:colId xmlns:a16="http://schemas.microsoft.com/office/drawing/2014/main" val="20001"/>
                    </a:ext>
                  </a:extLst>
                </a:gridCol>
                <a:gridCol w="3046456">
                  <a:extLst>
                    <a:ext uri="{9D8B030D-6E8A-4147-A177-3AD203B41FA5}">
                      <a16:colId xmlns:a16="http://schemas.microsoft.com/office/drawing/2014/main" val="20002"/>
                    </a:ext>
                  </a:extLst>
                </a:gridCol>
                <a:gridCol w="3225137">
                  <a:extLst>
                    <a:ext uri="{9D8B030D-6E8A-4147-A177-3AD203B41FA5}">
                      <a16:colId xmlns:a16="http://schemas.microsoft.com/office/drawing/2014/main" val="20003"/>
                    </a:ext>
                  </a:extLst>
                </a:gridCol>
              </a:tblGrid>
              <a:tr h="678553">
                <a:tc>
                  <a:txBody>
                    <a:bodyPr/>
                    <a:lstStyle/>
                    <a:p>
                      <a:pPr algn="ctr"/>
                      <a:r>
                        <a:rPr lang="en-US" sz="1900" dirty="0">
                          <a:latin typeface="Fira Sans" panose="020B0503050000020004" pitchFamily="34" charset="0"/>
                        </a:rPr>
                        <a:t>Characteristic</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900" dirty="0">
                          <a:latin typeface="Fira Sans" panose="020B0503050000020004" pitchFamily="34" charset="0"/>
                        </a:rPr>
                        <a:t>Reboot</a:t>
                      </a:r>
                    </a:p>
                  </a:txBody>
                  <a:tcPr marL="121920" marR="121920" marT="60960" marB="60960" anchor="ctr"/>
                </a:tc>
                <a:tc>
                  <a:txBody>
                    <a:bodyPr/>
                    <a:lstStyle/>
                    <a:p>
                      <a:pPr algn="ctr"/>
                      <a:r>
                        <a:rPr lang="en-US" sz="1900" dirty="0">
                          <a:latin typeface="Fira Sans" panose="020B0503050000020004" pitchFamily="34" charset="0"/>
                        </a:rPr>
                        <a:t>Stop/Start </a:t>
                      </a:r>
                    </a:p>
                    <a:p>
                      <a:pPr algn="ctr"/>
                      <a:r>
                        <a:rPr lang="en-US" sz="1300" dirty="0">
                          <a:latin typeface="Fira Sans" panose="020B0503050000020004" pitchFamily="34" charset="0"/>
                        </a:rPr>
                        <a:t>(EBS-backed instances only)</a:t>
                      </a:r>
                    </a:p>
                  </a:txBody>
                  <a:tcPr marL="121920" marR="121920" marT="60960" marB="60960" anchor="ctr"/>
                </a:tc>
                <a:tc>
                  <a:txBody>
                    <a:bodyPr/>
                    <a:lstStyle/>
                    <a:p>
                      <a:pPr algn="ctr"/>
                      <a:r>
                        <a:rPr lang="en-US" sz="1900" dirty="0">
                          <a:latin typeface="Fira Sans" panose="020B0503050000020004" pitchFamily="34" charset="0"/>
                        </a:rPr>
                        <a:t>Terminate</a:t>
                      </a:r>
                    </a:p>
                  </a:txBody>
                  <a:tcPr marL="121920" marR="121920" marT="60960" marB="60960" anchor="ctr"/>
                </a:tc>
                <a:extLst>
                  <a:ext uri="{0D108BD9-81ED-4DB2-BD59-A6C34878D82A}">
                    <a16:rowId xmlns:a16="http://schemas.microsoft.com/office/drawing/2014/main" val="10000"/>
                  </a:ext>
                </a:extLst>
              </a:tr>
              <a:tr h="678553">
                <a:tc>
                  <a:txBody>
                    <a:bodyPr/>
                    <a:lstStyle/>
                    <a:p>
                      <a:pPr algn="ctr"/>
                      <a:r>
                        <a:rPr lang="en-US" sz="1900" dirty="0">
                          <a:latin typeface="Fira Sans" panose="020B0503050000020004" pitchFamily="34" charset="0"/>
                        </a:rPr>
                        <a:t>Host computer</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latin typeface="Fira Sans" panose="020B0503050000020004" pitchFamily="34" charset="0"/>
                        </a:rPr>
                        <a:t>The instance stays on the same host computer.</a:t>
                      </a:r>
                    </a:p>
                  </a:txBody>
                  <a:tcPr marL="121920" marR="121920" marT="60960" marB="60960" anchor="ctr"/>
                </a:tc>
                <a:tc>
                  <a:txBody>
                    <a:bodyPr/>
                    <a:lstStyle/>
                    <a:p>
                      <a:pPr algn="ctr"/>
                      <a:r>
                        <a:rPr lang="en-US" sz="1600" dirty="0">
                          <a:latin typeface="Fira Sans" panose="020B0503050000020004" pitchFamily="34" charset="0"/>
                        </a:rPr>
                        <a:t>The instance runs on a new host computer.</a:t>
                      </a:r>
                    </a:p>
                  </a:txBody>
                  <a:tcPr marL="121920" marR="121920" marT="60960" marB="60960" anchor="ctr"/>
                </a:tc>
                <a:tc>
                  <a:txBody>
                    <a:bodyPr/>
                    <a:lstStyle/>
                    <a:p>
                      <a:pPr algn="ctr"/>
                      <a:endParaRPr lang="en-US" sz="1600" dirty="0">
                        <a:latin typeface="Fira Sans" panose="020B0503050000020004" pitchFamily="34" charset="0"/>
                      </a:endParaRPr>
                    </a:p>
                  </a:txBody>
                  <a:tcPr marL="121920" marR="121920" marT="60960" marB="60960" anchor="ctr"/>
                </a:tc>
                <a:extLst>
                  <a:ext uri="{0D108BD9-81ED-4DB2-BD59-A6C34878D82A}">
                    <a16:rowId xmlns:a16="http://schemas.microsoft.com/office/drawing/2014/main" val="10001"/>
                  </a:ext>
                </a:extLst>
              </a:tr>
              <a:tr h="559821">
                <a:tc>
                  <a:txBody>
                    <a:bodyPr/>
                    <a:lstStyle/>
                    <a:p>
                      <a:pPr algn="ctr"/>
                      <a:r>
                        <a:rPr lang="en-US" sz="1900" dirty="0">
                          <a:latin typeface="Fira Sans" panose="020B0503050000020004" pitchFamily="34" charset="0"/>
                        </a:rPr>
                        <a:t>Public IP address</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latin typeface="Fira Sans" panose="020B0503050000020004" pitchFamily="34" charset="0"/>
                        </a:rPr>
                        <a:t>No change</a:t>
                      </a:r>
                    </a:p>
                  </a:txBody>
                  <a:tcPr marL="121920" marR="121920" marT="60960" marB="60960" anchor="ctr"/>
                </a:tc>
                <a:tc>
                  <a:txBody>
                    <a:bodyPr/>
                    <a:lstStyle/>
                    <a:p>
                      <a:pPr algn="ctr"/>
                      <a:r>
                        <a:rPr lang="en-US" sz="1600" dirty="0">
                          <a:latin typeface="Fira Sans" panose="020B0503050000020004" pitchFamily="34" charset="0"/>
                        </a:rPr>
                        <a:t>New</a:t>
                      </a:r>
                      <a:r>
                        <a:rPr lang="en-US" sz="1600" baseline="0" dirty="0">
                          <a:latin typeface="Fira Sans" panose="020B0503050000020004" pitchFamily="34" charset="0"/>
                        </a:rPr>
                        <a:t> address assigned</a:t>
                      </a:r>
                      <a:endParaRPr lang="en-US" sz="1600" b="1" dirty="0">
                        <a:latin typeface="Fira Sans" panose="020B0503050000020004" pitchFamily="34" charset="0"/>
                      </a:endParaRPr>
                    </a:p>
                  </a:txBody>
                  <a:tcPr marL="121920" marR="121920" marT="60960" marB="60960" anchor="ctr"/>
                </a:tc>
                <a:tc>
                  <a:txBody>
                    <a:bodyPr/>
                    <a:lstStyle/>
                    <a:p>
                      <a:pPr algn="ctr"/>
                      <a:endParaRPr lang="en-US" sz="1600" dirty="0">
                        <a:latin typeface="Fira Sans" panose="020B0503050000020004" pitchFamily="34" charset="0"/>
                      </a:endParaRPr>
                    </a:p>
                  </a:txBody>
                  <a:tcPr marL="121920" marR="121920" marT="60960" marB="60960" anchor="ctr"/>
                </a:tc>
                <a:extLst>
                  <a:ext uri="{0D108BD9-81ED-4DB2-BD59-A6C34878D82A}">
                    <a16:rowId xmlns:a16="http://schemas.microsoft.com/office/drawing/2014/main" val="10002"/>
                  </a:ext>
                </a:extLst>
              </a:tr>
              <a:tr h="769028">
                <a:tc>
                  <a:txBody>
                    <a:bodyPr/>
                    <a:lstStyle/>
                    <a:p>
                      <a:pPr algn="ctr"/>
                      <a:r>
                        <a:rPr lang="en-US" sz="1900" dirty="0">
                          <a:latin typeface="Fira Sans" panose="020B0503050000020004" pitchFamily="34" charset="0"/>
                        </a:rPr>
                        <a:t>Elastic IP addresses (EIP)</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latin typeface="Fira Sans" panose="020B0503050000020004" pitchFamily="34" charset="0"/>
                        </a:rPr>
                        <a:t>EIP remains associated with the instance.</a:t>
                      </a:r>
                    </a:p>
                  </a:txBody>
                  <a:tcPr marL="121920" marR="121920" marT="60960" marB="60960" anchor="ctr"/>
                </a:tc>
                <a:tc>
                  <a:txBody>
                    <a:bodyPr/>
                    <a:lstStyle/>
                    <a:p>
                      <a:pPr algn="ctr"/>
                      <a:r>
                        <a:rPr lang="en-US" sz="1600" dirty="0">
                          <a:latin typeface="Fira Sans" panose="020B0503050000020004" pitchFamily="34" charset="0"/>
                        </a:rPr>
                        <a:t>EIP remains associated with the instance.</a:t>
                      </a:r>
                    </a:p>
                  </a:txBody>
                  <a:tcPr marL="121920" marR="121920" marT="60960" marB="60960" anchor="ctr"/>
                </a:tc>
                <a:tc>
                  <a:txBody>
                    <a:bodyPr/>
                    <a:lstStyle/>
                    <a:p>
                      <a:pPr algn="ctr"/>
                      <a:r>
                        <a:rPr lang="en-US" sz="1600" dirty="0">
                          <a:latin typeface="Fira Sans" panose="020B0503050000020004" pitchFamily="34" charset="0"/>
                        </a:rPr>
                        <a:t>EIP is disassociated from the instance.</a:t>
                      </a:r>
                    </a:p>
                  </a:txBody>
                  <a:tcPr marL="121920" marR="121920" marT="60960" marB="60960" anchor="ctr"/>
                </a:tc>
                <a:extLst>
                  <a:ext uri="{0D108BD9-81ED-4DB2-BD59-A6C34878D82A}">
                    <a16:rowId xmlns:a16="http://schemas.microsoft.com/office/drawing/2014/main" val="10003"/>
                  </a:ext>
                </a:extLst>
              </a:tr>
              <a:tr h="769028">
                <a:tc>
                  <a:txBody>
                    <a:bodyPr/>
                    <a:lstStyle/>
                    <a:p>
                      <a:pPr algn="ctr"/>
                      <a:r>
                        <a:rPr lang="en-US" sz="1900" dirty="0">
                          <a:latin typeface="Fira Sans" panose="020B0503050000020004" pitchFamily="34" charset="0"/>
                        </a:rPr>
                        <a:t>Instance store volumes</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latin typeface="Fira Sans" panose="020B0503050000020004" pitchFamily="34" charset="0"/>
                        </a:rPr>
                        <a:t>Preserved</a:t>
                      </a:r>
                    </a:p>
                  </a:txBody>
                  <a:tcPr marL="121920" marR="121920" marT="60960" marB="60960" anchor="ctr"/>
                </a:tc>
                <a:tc>
                  <a:txBody>
                    <a:bodyPr/>
                    <a:lstStyle/>
                    <a:p>
                      <a:pPr algn="ctr"/>
                      <a:r>
                        <a:rPr lang="en-US" sz="1600" dirty="0">
                          <a:latin typeface="Fira Sans" panose="020B0503050000020004" pitchFamily="34" charset="0"/>
                        </a:rPr>
                        <a:t>Erased</a:t>
                      </a:r>
                      <a:endParaRPr lang="en-US" sz="1600" b="1" dirty="0">
                        <a:solidFill>
                          <a:srgbClr val="FF0000"/>
                        </a:solidFill>
                        <a:latin typeface="Fira Sans" panose="020B0503050000020004" pitchFamily="34" charset="0"/>
                      </a:endParaRPr>
                    </a:p>
                  </a:txBody>
                  <a:tcPr marL="121920" marR="121920" marT="60960" marB="60960" anchor="ctr"/>
                </a:tc>
                <a:tc>
                  <a:txBody>
                    <a:bodyPr/>
                    <a:lstStyle/>
                    <a:p>
                      <a:pPr algn="ctr"/>
                      <a:r>
                        <a:rPr lang="en-US" sz="1600" dirty="0">
                          <a:latin typeface="Fira Sans" panose="020B0503050000020004" pitchFamily="34" charset="0"/>
                        </a:rPr>
                        <a:t>Erased</a:t>
                      </a:r>
                      <a:endParaRPr lang="en-US" sz="1600" b="1" dirty="0">
                        <a:solidFill>
                          <a:srgbClr val="FF0000"/>
                        </a:solidFill>
                        <a:latin typeface="Fira Sans" panose="020B0503050000020004" pitchFamily="34" charset="0"/>
                      </a:endParaRPr>
                    </a:p>
                  </a:txBody>
                  <a:tcPr marL="121920" marR="121920" marT="60960" marB="60960" anchor="ctr"/>
                </a:tc>
                <a:extLst>
                  <a:ext uri="{0D108BD9-81ED-4DB2-BD59-A6C34878D82A}">
                    <a16:rowId xmlns:a16="http://schemas.microsoft.com/office/drawing/2014/main" val="10004"/>
                  </a:ext>
                </a:extLst>
              </a:tr>
              <a:tr h="678553">
                <a:tc>
                  <a:txBody>
                    <a:bodyPr/>
                    <a:lstStyle/>
                    <a:p>
                      <a:pPr algn="ctr"/>
                      <a:r>
                        <a:rPr lang="en-US" sz="1900" dirty="0">
                          <a:latin typeface="Fira Sans" panose="020B0503050000020004" pitchFamily="34" charset="0"/>
                        </a:rPr>
                        <a:t>EBS volume</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latin typeface="Fira Sans" panose="020B0503050000020004" pitchFamily="34" charset="0"/>
                        </a:rPr>
                        <a:t>Preserved</a:t>
                      </a:r>
                    </a:p>
                  </a:txBody>
                  <a:tcPr marL="121920" marR="121920" marT="60960" marB="60960" anchor="ctr"/>
                </a:tc>
                <a:tc>
                  <a:txBody>
                    <a:bodyPr/>
                    <a:lstStyle/>
                    <a:p>
                      <a:pPr algn="ctr"/>
                      <a:r>
                        <a:rPr lang="en-US" sz="1600" dirty="0">
                          <a:latin typeface="Fira Sans" panose="020B0503050000020004" pitchFamily="34" charset="0"/>
                        </a:rPr>
                        <a:t>Preserved</a:t>
                      </a:r>
                    </a:p>
                  </a:txBody>
                  <a:tcPr marL="121920" marR="121920" marT="60960" marB="60960" anchor="ctr"/>
                </a:tc>
                <a:tc>
                  <a:txBody>
                    <a:bodyPr/>
                    <a:lstStyle/>
                    <a:p>
                      <a:pPr algn="ctr"/>
                      <a:r>
                        <a:rPr lang="en-US" sz="1600" dirty="0">
                          <a:latin typeface="Fira Sans" panose="020B0503050000020004" pitchFamily="34" charset="0"/>
                        </a:rPr>
                        <a:t>Boot volume is deleted by default.</a:t>
                      </a:r>
                    </a:p>
                  </a:txBody>
                  <a:tcPr marL="121920" marR="121920" marT="60960" marB="60960" anchor="ctr"/>
                </a:tc>
                <a:extLst>
                  <a:ext uri="{0D108BD9-81ED-4DB2-BD59-A6C34878D82A}">
                    <a16:rowId xmlns:a16="http://schemas.microsoft.com/office/drawing/2014/main" val="10005"/>
                  </a:ext>
                </a:extLst>
              </a:tr>
              <a:tr h="949975">
                <a:tc>
                  <a:txBody>
                    <a:bodyPr/>
                    <a:lstStyle/>
                    <a:p>
                      <a:pPr algn="ctr"/>
                      <a:r>
                        <a:rPr lang="en-US" sz="1900" dirty="0">
                          <a:latin typeface="Fira Sans" panose="020B0503050000020004" pitchFamily="34" charset="0"/>
                        </a:rPr>
                        <a:t>Billing</a:t>
                      </a:r>
                      <a:endParaRPr lang="en-US" sz="1900" b="1" dirty="0">
                        <a:solidFill>
                          <a:schemeClr val="bg1"/>
                        </a:solidFill>
                        <a:latin typeface="Fira Sans" panose="020B0503050000020004" pitchFamily="34" charset="0"/>
                      </a:endParaRPr>
                    </a:p>
                  </a:txBody>
                  <a:tcPr marL="121920" marR="121920" marT="60960" marB="60960" anchor="ctr"/>
                </a:tc>
                <a:tc>
                  <a:txBody>
                    <a:bodyPr/>
                    <a:lstStyle/>
                    <a:p>
                      <a:pPr algn="ctr"/>
                      <a:r>
                        <a:rPr lang="en-US" sz="1600" dirty="0">
                          <a:latin typeface="Fira Sans" panose="020B0503050000020004" pitchFamily="34" charset="0"/>
                        </a:rPr>
                        <a:t>Instance billing hour doesn’t change.</a:t>
                      </a:r>
                    </a:p>
                  </a:txBody>
                  <a:tcPr marL="121920" marR="121920" marT="60960" marB="60960" anchor="ctr"/>
                </a:tc>
                <a:tc>
                  <a:txBody>
                    <a:bodyPr/>
                    <a:lstStyle/>
                    <a:p>
                      <a:pPr algn="ctr"/>
                      <a:r>
                        <a:rPr lang="en-US" sz="1600" dirty="0">
                          <a:latin typeface="Fira Sans" panose="020B0503050000020004" pitchFamily="34" charset="0"/>
                        </a:rPr>
                        <a:t>You stop incurring charges as soon as state is changed</a:t>
                      </a:r>
                      <a:r>
                        <a:rPr lang="en-US" sz="1600" baseline="0" dirty="0">
                          <a:latin typeface="Fira Sans" panose="020B0503050000020004" pitchFamily="34" charset="0"/>
                        </a:rPr>
                        <a:t> to stopping. </a:t>
                      </a:r>
                      <a:endParaRPr lang="en-US" sz="1600" dirty="0">
                        <a:latin typeface="Fira Sans" panose="020B0503050000020004" pitchFamily="34" charset="0"/>
                      </a:endParaRPr>
                    </a:p>
                  </a:txBody>
                  <a:tcPr marL="121920" marR="121920" marT="60960" marB="60960" anchor="ctr"/>
                </a:tc>
                <a:tc>
                  <a:txBody>
                    <a:bodyPr/>
                    <a:lstStyle/>
                    <a:p>
                      <a:pPr algn="ctr"/>
                      <a:r>
                        <a:rPr lang="en-US" sz="1600" dirty="0">
                          <a:latin typeface="Fira Sans" panose="020B0503050000020004" pitchFamily="34" charset="0"/>
                        </a:rPr>
                        <a:t>You</a:t>
                      </a:r>
                      <a:r>
                        <a:rPr lang="en-US" sz="1600" baseline="0" dirty="0">
                          <a:latin typeface="Fira Sans" panose="020B0503050000020004" pitchFamily="34" charset="0"/>
                        </a:rPr>
                        <a:t> stop incurring charges as soon as state is changed to shutting-down.</a:t>
                      </a:r>
                      <a:endParaRPr lang="en-US" sz="1600" dirty="0">
                        <a:latin typeface="Fira Sans" panose="020B0503050000020004" pitchFamily="34" charset="0"/>
                      </a:endParaRPr>
                    </a:p>
                  </a:txBody>
                  <a:tcPr marL="121920" marR="121920" marT="60960" marB="6096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62029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2"/>
          <p:cNvSpPr>
            <a:spLocks noGrp="1"/>
          </p:cNvSpPr>
          <p:nvPr>
            <p:ph idx="1"/>
          </p:nvPr>
        </p:nvSpPr>
        <p:spPr>
          <a:xfrm>
            <a:off x="524700" y="1208095"/>
            <a:ext cx="10515600" cy="4351338"/>
          </a:xfrm>
        </p:spPr>
        <p:txBody>
          <a:bodyPr/>
          <a:lstStyle/>
          <a:p>
            <a:r>
              <a:rPr lang="en-US" dirty="0"/>
              <a:t>Q: What AWS service would help support your web application to offload serving static assets and store user uploaded images and video off-instance? </a:t>
            </a:r>
          </a:p>
          <a:p>
            <a:endParaRPr lang="en-US" dirty="0"/>
          </a:p>
          <a:p>
            <a:r>
              <a:rPr lang="en-US" dirty="0"/>
              <a:t>Q: How would an EC2 instance find its private and public IP addresses?</a:t>
            </a:r>
          </a:p>
          <a:p>
            <a:endParaRPr lang="en-US" dirty="0"/>
          </a:p>
          <a:p>
            <a:r>
              <a:rPr lang="en-US" dirty="0"/>
              <a:t>Q: What acts as an additional layer of security at the subnet level in a VPC?</a:t>
            </a:r>
          </a:p>
          <a:p>
            <a:endParaRPr lang="en-US" dirty="0"/>
          </a:p>
          <a:p>
            <a:r>
              <a:rPr lang="en-US" dirty="0"/>
              <a:t>True or False: S3 limits the amount you can store.</a:t>
            </a:r>
          </a:p>
        </p:txBody>
      </p:sp>
      <p:sp>
        <p:nvSpPr>
          <p:cNvPr id="2" name="Title 1"/>
          <p:cNvSpPr>
            <a:spLocks noGrp="1"/>
          </p:cNvSpPr>
          <p:nvPr>
            <p:ph type="title"/>
          </p:nvPr>
        </p:nvSpPr>
        <p:spPr/>
        <p:txBody>
          <a:bodyPr/>
          <a:lstStyle/>
          <a:p>
            <a:r>
              <a:rPr lang="en-US"/>
              <a:t>Knowledge Check</a:t>
            </a:r>
            <a:endParaRPr lang="en-US" dirty="0"/>
          </a:p>
        </p:txBody>
      </p:sp>
      <p:sp>
        <p:nvSpPr>
          <p:cNvPr id="3" name="TextBox 2"/>
          <p:cNvSpPr txBox="1"/>
          <p:nvPr/>
        </p:nvSpPr>
        <p:spPr>
          <a:xfrm>
            <a:off x="983687" y="6249702"/>
            <a:ext cx="891847" cy="502766"/>
          </a:xfrm>
          <a:prstGeom prst="rect">
            <a:avLst/>
          </a:prstGeom>
          <a:noFill/>
        </p:spPr>
        <p:txBody>
          <a:bodyPr wrap="none" rtlCol="0">
            <a:spAutoFit/>
          </a:bodyPr>
          <a:lstStyle/>
          <a:p>
            <a:r>
              <a:rPr lang="en-US" sz="2667" b="1" dirty="0">
                <a:solidFill>
                  <a:srgbClr val="2479BE"/>
                </a:solidFill>
              </a:rPr>
              <a:t>False</a:t>
            </a:r>
          </a:p>
        </p:txBody>
      </p:sp>
      <p:sp>
        <p:nvSpPr>
          <p:cNvPr id="5" name="TextBox 4"/>
          <p:cNvSpPr txBox="1"/>
          <p:nvPr/>
        </p:nvSpPr>
        <p:spPr>
          <a:xfrm>
            <a:off x="983687" y="3758544"/>
            <a:ext cx="9597627" cy="502766"/>
          </a:xfrm>
          <a:prstGeom prst="rect">
            <a:avLst/>
          </a:prstGeom>
          <a:noFill/>
        </p:spPr>
        <p:txBody>
          <a:bodyPr wrap="none" rtlCol="0">
            <a:spAutoFit/>
          </a:bodyPr>
          <a:lstStyle/>
          <a:p>
            <a:r>
              <a:rPr lang="en-US" sz="2667" b="1" dirty="0">
                <a:solidFill>
                  <a:srgbClr val="2479BE"/>
                </a:solidFill>
              </a:rPr>
              <a:t>Retrieve the instance metadata. </a:t>
            </a:r>
            <a:r>
              <a:rPr lang="en-US" sz="2133" b="1" dirty="0">
                <a:solidFill>
                  <a:srgbClr val="2479BE"/>
                </a:solidFill>
              </a:rPr>
              <a:t>http://169.254.169.254/latest/meta-data/</a:t>
            </a:r>
          </a:p>
        </p:txBody>
      </p:sp>
      <p:sp>
        <p:nvSpPr>
          <p:cNvPr id="6" name="TextBox 5"/>
          <p:cNvSpPr txBox="1"/>
          <p:nvPr/>
        </p:nvSpPr>
        <p:spPr>
          <a:xfrm>
            <a:off x="983687" y="2460421"/>
            <a:ext cx="1748171" cy="502766"/>
          </a:xfrm>
          <a:prstGeom prst="rect">
            <a:avLst/>
          </a:prstGeom>
          <a:noFill/>
        </p:spPr>
        <p:txBody>
          <a:bodyPr wrap="none" rtlCol="0">
            <a:spAutoFit/>
          </a:bodyPr>
          <a:lstStyle/>
          <a:p>
            <a:r>
              <a:rPr lang="en-US" sz="2667" b="1" dirty="0">
                <a:solidFill>
                  <a:srgbClr val="2479BE"/>
                </a:solidFill>
              </a:rPr>
              <a:t>Amazon S3</a:t>
            </a:r>
          </a:p>
        </p:txBody>
      </p:sp>
      <p:sp>
        <p:nvSpPr>
          <p:cNvPr id="7" name="TextBox 6"/>
          <p:cNvSpPr txBox="1"/>
          <p:nvPr/>
        </p:nvSpPr>
        <p:spPr>
          <a:xfrm>
            <a:off x="983687" y="5202962"/>
            <a:ext cx="2161617" cy="502766"/>
          </a:xfrm>
          <a:prstGeom prst="rect">
            <a:avLst/>
          </a:prstGeom>
          <a:noFill/>
        </p:spPr>
        <p:txBody>
          <a:bodyPr wrap="none" rtlCol="0">
            <a:spAutoFit/>
          </a:bodyPr>
          <a:lstStyle/>
          <a:p>
            <a:r>
              <a:rPr lang="en-US" sz="2667" b="1" dirty="0">
                <a:solidFill>
                  <a:srgbClr val="2479BE"/>
                </a:solidFill>
              </a:rPr>
              <a:t>Network ACLs</a:t>
            </a:r>
          </a:p>
        </p:txBody>
      </p:sp>
    </p:spTree>
    <p:extLst>
      <p:ext uri="{BB962C8B-B14F-4D97-AF65-F5344CB8AC3E}">
        <p14:creationId xmlns:p14="http://schemas.microsoft.com/office/powerpoint/2010/main" val="3053987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Security, Identity, and Access Management </a:t>
            </a:r>
          </a:p>
        </p:txBody>
      </p:sp>
    </p:spTree>
    <p:extLst>
      <p:ext uri="{BB962C8B-B14F-4D97-AF65-F5344CB8AC3E}">
        <p14:creationId xmlns:p14="http://schemas.microsoft.com/office/powerpoint/2010/main" val="978196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Shared Responsibility Model</a:t>
            </a:r>
            <a:endParaRPr lang="en-US" dirty="0"/>
          </a:p>
        </p:txBody>
      </p:sp>
      <p:sp>
        <p:nvSpPr>
          <p:cNvPr id="44" name="Rectangle 5"/>
          <p:cNvSpPr/>
          <p:nvPr/>
        </p:nvSpPr>
        <p:spPr bwMode="auto">
          <a:xfrm>
            <a:off x="1891452" y="3524235"/>
            <a:ext cx="7255081" cy="1244932"/>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endParaRPr lang="en-US" altLang="ja-JP" sz="2400" dirty="0">
              <a:solidFill>
                <a:srgbClr val="494848"/>
              </a:solidFill>
              <a:latin typeface="Fira Sans" panose="020B0503050000020004" pitchFamily="34" charset="0"/>
              <a:ea typeface="Verdana" pitchFamily="34" charset="0"/>
              <a:cs typeface="Calibri"/>
              <a:sym typeface="Times New Roman" pitchFamily="18" charset="0"/>
            </a:endParaRPr>
          </a:p>
        </p:txBody>
      </p:sp>
      <p:sp>
        <p:nvSpPr>
          <p:cNvPr id="45" name="TextBox 47"/>
          <p:cNvSpPr txBox="1"/>
          <p:nvPr/>
        </p:nvSpPr>
        <p:spPr>
          <a:xfrm>
            <a:off x="1917977" y="3515754"/>
            <a:ext cx="4279016" cy="441497"/>
          </a:xfrm>
          <a:prstGeom prst="roundRect">
            <a:avLst/>
          </a:prstGeom>
          <a:noFill/>
          <a:ln>
            <a:noFill/>
          </a:ln>
          <a:effectLst/>
        </p:spPr>
        <p:txBody>
          <a:bodyPr wrap="square" lIns="90325" tIns="45193" rIns="90325" bIns="45193"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1926" fontAlgn="base">
              <a:spcBef>
                <a:spcPct val="0"/>
              </a:spcBef>
              <a:spcAft>
                <a:spcPct val="0"/>
              </a:spcAft>
            </a:pPr>
            <a:r>
              <a:rPr lang="en-US" sz="2000" dirty="0">
                <a:solidFill>
                  <a:schemeClr val="bg1"/>
                </a:solidFill>
                <a:latin typeface="Fira Sans" panose="020B0503050000020004" pitchFamily="34" charset="0"/>
                <a:ea typeface="Verdana" pitchFamily="34" charset="0"/>
                <a:cs typeface="Calibri"/>
              </a:rPr>
              <a:t>AWS Foundation Services</a:t>
            </a:r>
          </a:p>
        </p:txBody>
      </p:sp>
      <p:sp>
        <p:nvSpPr>
          <p:cNvPr id="46" name="Rectangle 7"/>
          <p:cNvSpPr/>
          <p:nvPr/>
        </p:nvSpPr>
        <p:spPr bwMode="auto">
          <a:xfrm>
            <a:off x="2023144" y="4026108"/>
            <a:ext cx="1658501" cy="64850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133" b="1" dirty="0">
                <a:solidFill>
                  <a:srgbClr val="494848"/>
                </a:solidFill>
                <a:latin typeface="Fira Sans" panose="020B0503050000020004" pitchFamily="34" charset="0"/>
                <a:ea typeface="Verdana" pitchFamily="34" charset="0"/>
                <a:cs typeface="Calibri"/>
                <a:sym typeface="Times New Roman" pitchFamily="18" charset="0"/>
              </a:rPr>
              <a:t>Compute</a:t>
            </a:r>
          </a:p>
        </p:txBody>
      </p:sp>
      <p:sp>
        <p:nvSpPr>
          <p:cNvPr id="47" name="Rounded Rectangle 46"/>
          <p:cNvSpPr/>
          <p:nvPr/>
        </p:nvSpPr>
        <p:spPr bwMode="auto">
          <a:xfrm>
            <a:off x="3813095" y="4018628"/>
            <a:ext cx="1728589" cy="64850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133" b="1" dirty="0">
                <a:solidFill>
                  <a:srgbClr val="494848"/>
                </a:solidFill>
                <a:latin typeface="Fira Sans" panose="020B0503050000020004" pitchFamily="34" charset="0"/>
                <a:ea typeface="Verdana" pitchFamily="34" charset="0"/>
                <a:cs typeface="Calibri"/>
                <a:sym typeface="Times New Roman" pitchFamily="18" charset="0"/>
              </a:rPr>
              <a:t>Storage</a:t>
            </a:r>
          </a:p>
        </p:txBody>
      </p:sp>
      <p:sp>
        <p:nvSpPr>
          <p:cNvPr id="48" name="Rectangle 7"/>
          <p:cNvSpPr/>
          <p:nvPr/>
        </p:nvSpPr>
        <p:spPr bwMode="auto">
          <a:xfrm>
            <a:off x="5657505" y="4026108"/>
            <a:ext cx="1689193" cy="64850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133" b="1" dirty="0">
                <a:solidFill>
                  <a:srgbClr val="494848"/>
                </a:solidFill>
                <a:latin typeface="Fira Sans" panose="020B0503050000020004" pitchFamily="34" charset="0"/>
                <a:ea typeface="Verdana" pitchFamily="34" charset="0"/>
                <a:cs typeface="Calibri"/>
                <a:sym typeface="Times New Roman" pitchFamily="18" charset="0"/>
              </a:rPr>
              <a:t>Database</a:t>
            </a:r>
          </a:p>
        </p:txBody>
      </p:sp>
      <p:sp>
        <p:nvSpPr>
          <p:cNvPr id="49" name="Rectangle 7"/>
          <p:cNvSpPr/>
          <p:nvPr/>
        </p:nvSpPr>
        <p:spPr bwMode="auto">
          <a:xfrm>
            <a:off x="7451848" y="4026301"/>
            <a:ext cx="1583712" cy="641031"/>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867" b="1" dirty="0">
                <a:solidFill>
                  <a:srgbClr val="494848"/>
                </a:solidFill>
                <a:latin typeface="Fira Sans" panose="020B0503050000020004" pitchFamily="34" charset="0"/>
                <a:ea typeface="Verdana" pitchFamily="34" charset="0"/>
                <a:cs typeface="Calibri"/>
                <a:sym typeface="Times New Roman" pitchFamily="18" charset="0"/>
              </a:rPr>
              <a:t>Networking</a:t>
            </a:r>
          </a:p>
        </p:txBody>
      </p:sp>
      <p:sp>
        <p:nvSpPr>
          <p:cNvPr id="50" name="Rectangle 5"/>
          <p:cNvSpPr/>
          <p:nvPr/>
        </p:nvSpPr>
        <p:spPr bwMode="auto">
          <a:xfrm>
            <a:off x="1891598" y="4868346"/>
            <a:ext cx="7258916" cy="1227631"/>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endParaRPr lang="en-US" altLang="ja-JP" sz="2400" dirty="0">
              <a:solidFill>
                <a:srgbClr val="494848"/>
              </a:solidFill>
              <a:latin typeface="Fira Sans" panose="020B0503050000020004" pitchFamily="34" charset="0"/>
              <a:ea typeface="Verdana" pitchFamily="34" charset="0"/>
              <a:cs typeface="Calibri"/>
              <a:sym typeface="Times New Roman" pitchFamily="18" charset="0"/>
            </a:endParaRPr>
          </a:p>
        </p:txBody>
      </p:sp>
      <p:sp>
        <p:nvSpPr>
          <p:cNvPr id="51" name="TextBox 54"/>
          <p:cNvSpPr txBox="1"/>
          <p:nvPr/>
        </p:nvSpPr>
        <p:spPr>
          <a:xfrm>
            <a:off x="1917986" y="5023042"/>
            <a:ext cx="2669085" cy="918223"/>
          </a:xfrm>
          <a:prstGeom prst="roundRect">
            <a:avLst/>
          </a:prstGeom>
          <a:noFill/>
          <a:ln>
            <a:noFill/>
          </a:ln>
          <a:effectLst/>
        </p:spPr>
        <p:txBody>
          <a:bodyPr wrap="square" lIns="90325" tIns="45193" rIns="90325" bIns="45193"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1926" fontAlgn="base">
              <a:spcBef>
                <a:spcPct val="0"/>
              </a:spcBef>
              <a:spcAft>
                <a:spcPct val="0"/>
              </a:spcAft>
            </a:pPr>
            <a:r>
              <a:rPr lang="en-US" sz="2400" dirty="0">
                <a:solidFill>
                  <a:schemeClr val="bg1"/>
                </a:solidFill>
                <a:latin typeface="Fira Sans" panose="020B0503050000020004" pitchFamily="34" charset="0"/>
                <a:ea typeface="Verdana" pitchFamily="34" charset="0"/>
                <a:cs typeface="Calibri"/>
              </a:rPr>
              <a:t>AWS Global Infrastructure</a:t>
            </a:r>
          </a:p>
        </p:txBody>
      </p:sp>
      <p:sp>
        <p:nvSpPr>
          <p:cNvPr id="52" name="Rectangle 7"/>
          <p:cNvSpPr/>
          <p:nvPr/>
        </p:nvSpPr>
        <p:spPr bwMode="auto">
          <a:xfrm>
            <a:off x="4587119" y="5536059"/>
            <a:ext cx="2233373" cy="46847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133" b="1" dirty="0">
                <a:solidFill>
                  <a:srgbClr val="494848"/>
                </a:solidFill>
                <a:latin typeface="Fira Sans" panose="020B0503050000020004" pitchFamily="34" charset="0"/>
                <a:ea typeface="Verdana" pitchFamily="34" charset="0"/>
                <a:cs typeface="Calibri"/>
                <a:sym typeface="Times New Roman" pitchFamily="18" charset="0"/>
              </a:rPr>
              <a:t>Regions</a:t>
            </a:r>
            <a:endParaRPr lang="en-US" altLang="ja-JP" sz="1600" b="1" dirty="0">
              <a:solidFill>
                <a:srgbClr val="494848"/>
              </a:solidFill>
              <a:latin typeface="Fira Sans" panose="020B0503050000020004" pitchFamily="34" charset="0"/>
              <a:ea typeface="Verdana" pitchFamily="34" charset="0"/>
              <a:cs typeface="Calibri"/>
              <a:sym typeface="Times New Roman" pitchFamily="18" charset="0"/>
            </a:endParaRPr>
          </a:p>
        </p:txBody>
      </p:sp>
      <p:sp>
        <p:nvSpPr>
          <p:cNvPr id="53" name="Rectangle 7"/>
          <p:cNvSpPr/>
          <p:nvPr/>
        </p:nvSpPr>
        <p:spPr bwMode="auto">
          <a:xfrm>
            <a:off x="4587119" y="4931847"/>
            <a:ext cx="2233373" cy="491080"/>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000" b="1" dirty="0">
                <a:solidFill>
                  <a:srgbClr val="494848"/>
                </a:solidFill>
                <a:latin typeface="Fira Sans" panose="020B0503050000020004" pitchFamily="34" charset="0"/>
                <a:ea typeface="Verdana" pitchFamily="34" charset="0"/>
                <a:cs typeface="Calibri"/>
                <a:sym typeface="Times New Roman" pitchFamily="18" charset="0"/>
              </a:rPr>
              <a:t>Availability</a:t>
            </a:r>
            <a:r>
              <a:rPr lang="en-US" altLang="ja-JP" sz="2133" b="1" dirty="0">
                <a:solidFill>
                  <a:srgbClr val="494848"/>
                </a:solidFill>
                <a:latin typeface="Fira Sans" panose="020B0503050000020004" pitchFamily="34" charset="0"/>
                <a:ea typeface="Verdana" pitchFamily="34" charset="0"/>
                <a:cs typeface="Calibri"/>
                <a:sym typeface="Times New Roman" pitchFamily="18" charset="0"/>
              </a:rPr>
              <a:t> </a:t>
            </a:r>
            <a:r>
              <a:rPr lang="en-US" altLang="ja-JP" sz="2000" b="1" dirty="0">
                <a:solidFill>
                  <a:srgbClr val="494848"/>
                </a:solidFill>
                <a:latin typeface="Fira Sans" panose="020B0503050000020004" pitchFamily="34" charset="0"/>
                <a:ea typeface="Verdana" pitchFamily="34" charset="0"/>
                <a:cs typeface="Calibri"/>
                <a:sym typeface="Times New Roman" pitchFamily="18" charset="0"/>
              </a:rPr>
              <a:t>Zones</a:t>
            </a:r>
            <a:endParaRPr lang="en-US" altLang="ja-JP" sz="2133" b="1" dirty="0">
              <a:solidFill>
                <a:srgbClr val="494848"/>
              </a:solidFill>
              <a:latin typeface="Fira Sans" panose="020B0503050000020004" pitchFamily="34" charset="0"/>
              <a:ea typeface="Verdana" pitchFamily="34" charset="0"/>
              <a:cs typeface="Calibri"/>
              <a:sym typeface="Times New Roman" pitchFamily="18" charset="0"/>
            </a:endParaRPr>
          </a:p>
        </p:txBody>
      </p:sp>
      <p:sp>
        <p:nvSpPr>
          <p:cNvPr id="54" name="Rectangle 7"/>
          <p:cNvSpPr/>
          <p:nvPr/>
        </p:nvSpPr>
        <p:spPr bwMode="auto">
          <a:xfrm>
            <a:off x="7018697" y="4972459"/>
            <a:ext cx="2009172" cy="103575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133" b="1" dirty="0">
                <a:solidFill>
                  <a:srgbClr val="494848"/>
                </a:solidFill>
                <a:latin typeface="Fira Sans" panose="020B0503050000020004" pitchFamily="34" charset="0"/>
                <a:ea typeface="Verdana" pitchFamily="34" charset="0"/>
                <a:cs typeface="Calibri"/>
                <a:sym typeface="Times New Roman" pitchFamily="18" charset="0"/>
              </a:rPr>
              <a:t>Edge Locations</a:t>
            </a:r>
          </a:p>
        </p:txBody>
      </p:sp>
      <p:sp>
        <p:nvSpPr>
          <p:cNvPr id="55" name="Rectangle 7"/>
          <p:cNvSpPr/>
          <p:nvPr/>
        </p:nvSpPr>
        <p:spPr bwMode="auto">
          <a:xfrm>
            <a:off x="1896213" y="2814377"/>
            <a:ext cx="2417584" cy="572217"/>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867" dirty="0">
                <a:solidFill>
                  <a:schemeClr val="bg1"/>
                </a:solidFill>
                <a:latin typeface="Fira Sans" panose="020B0503050000020004" pitchFamily="34" charset="0"/>
                <a:ea typeface="Verdana" pitchFamily="34" charset="0"/>
                <a:cs typeface="Calibri"/>
                <a:sym typeface="Times New Roman" pitchFamily="18" charset="0"/>
              </a:rPr>
              <a:t>Client-side Data Encryption</a:t>
            </a:r>
          </a:p>
        </p:txBody>
      </p:sp>
      <p:sp>
        <p:nvSpPr>
          <p:cNvPr id="56" name="Rectangle 7"/>
          <p:cNvSpPr/>
          <p:nvPr/>
        </p:nvSpPr>
        <p:spPr bwMode="auto">
          <a:xfrm>
            <a:off x="4494862" y="2814239"/>
            <a:ext cx="2085972" cy="572216"/>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sz="1867" dirty="0">
                <a:solidFill>
                  <a:schemeClr val="bg1"/>
                </a:solidFill>
                <a:latin typeface="Fira Sans" panose="020B0503050000020004" pitchFamily="34" charset="0"/>
                <a:ea typeface="Verdana" pitchFamily="34" charset="0"/>
                <a:cs typeface="Calibri"/>
                <a:sym typeface="Times New Roman" pitchFamily="18" charset="0"/>
              </a:rPr>
              <a:t>Server-side Data Encryption</a:t>
            </a:r>
          </a:p>
        </p:txBody>
      </p:sp>
      <p:sp>
        <p:nvSpPr>
          <p:cNvPr id="57" name="Rectangle 7"/>
          <p:cNvSpPr/>
          <p:nvPr/>
        </p:nvSpPr>
        <p:spPr bwMode="auto">
          <a:xfrm>
            <a:off x="6738133" y="2822507"/>
            <a:ext cx="2391737" cy="572216"/>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sz="1867" dirty="0">
                <a:solidFill>
                  <a:schemeClr val="bg1"/>
                </a:solidFill>
                <a:latin typeface="Fira Sans" panose="020B0503050000020004" pitchFamily="34" charset="0"/>
                <a:ea typeface="Verdana" pitchFamily="34" charset="0"/>
                <a:cs typeface="Calibri"/>
                <a:sym typeface="Times New Roman" pitchFamily="18" charset="0"/>
              </a:rPr>
              <a:t>Network Traffic Protection</a:t>
            </a:r>
          </a:p>
        </p:txBody>
      </p:sp>
      <p:sp>
        <p:nvSpPr>
          <p:cNvPr id="58" name="Rectangle 5"/>
          <p:cNvSpPr/>
          <p:nvPr/>
        </p:nvSpPr>
        <p:spPr bwMode="auto">
          <a:xfrm>
            <a:off x="1872799" y="1727167"/>
            <a:ext cx="7253164" cy="473333"/>
          </a:xfrm>
          <a:prstGeom prst="roundRect">
            <a:avLst/>
          </a:prstGeom>
          <a:solidFill>
            <a:srgbClr val="9BBB59"/>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2000" dirty="0">
                <a:solidFill>
                  <a:schemeClr val="bg1"/>
                </a:solidFill>
                <a:latin typeface="Fira Sans" panose="020B0503050000020004" pitchFamily="34" charset="0"/>
                <a:ea typeface="Tahoma" pitchFamily="34" charset="0"/>
                <a:cs typeface="Calibri"/>
                <a:sym typeface="Times New Roman" pitchFamily="18" charset="0"/>
              </a:rPr>
              <a:t>Platform, Applications, Identity, and Access Management</a:t>
            </a:r>
          </a:p>
        </p:txBody>
      </p:sp>
      <p:sp>
        <p:nvSpPr>
          <p:cNvPr id="59" name="Rectangle 5"/>
          <p:cNvSpPr/>
          <p:nvPr/>
        </p:nvSpPr>
        <p:spPr bwMode="auto">
          <a:xfrm>
            <a:off x="1892469" y="2282672"/>
            <a:ext cx="7253164" cy="435329"/>
          </a:xfrm>
          <a:prstGeom prst="roundRect">
            <a:avLst/>
          </a:prstGeom>
          <a:solidFill>
            <a:srgbClr val="9BBB59"/>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000" dirty="0">
                <a:solidFill>
                  <a:schemeClr val="bg1"/>
                </a:solidFill>
                <a:latin typeface="Fira Sans" panose="020B0503050000020004" pitchFamily="34" charset="0"/>
                <a:ea typeface="Verdana" pitchFamily="34" charset="0"/>
                <a:cs typeface="Calibri"/>
                <a:sym typeface="Times New Roman" pitchFamily="18" charset="0"/>
              </a:rPr>
              <a:t>Operating System, Network, and Firewall Configuration</a:t>
            </a:r>
          </a:p>
        </p:txBody>
      </p:sp>
      <p:sp>
        <p:nvSpPr>
          <p:cNvPr id="60" name="Rectangle 5"/>
          <p:cNvSpPr/>
          <p:nvPr/>
        </p:nvSpPr>
        <p:spPr bwMode="auto">
          <a:xfrm>
            <a:off x="1872799" y="1083700"/>
            <a:ext cx="7253164" cy="541867"/>
          </a:xfrm>
          <a:prstGeom prst="round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2667" dirty="0">
                <a:solidFill>
                  <a:schemeClr val="bg1"/>
                </a:solidFill>
                <a:latin typeface="Fira Sans" panose="020B0503050000020004" pitchFamily="34" charset="0"/>
                <a:ea typeface="Verdana" pitchFamily="34" charset="0"/>
                <a:cs typeface="Calibri"/>
                <a:sym typeface="Times New Roman" pitchFamily="18" charset="0"/>
              </a:rPr>
              <a:t>Customer Applications &amp; Content</a:t>
            </a:r>
          </a:p>
        </p:txBody>
      </p:sp>
      <p:cxnSp>
        <p:nvCxnSpPr>
          <p:cNvPr id="61" name="Straight Connector 60"/>
          <p:cNvCxnSpPr/>
          <p:nvPr/>
        </p:nvCxnSpPr>
        <p:spPr>
          <a:xfrm>
            <a:off x="472313" y="3442397"/>
            <a:ext cx="11081892" cy="0"/>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TextBox 63"/>
          <p:cNvSpPr txBox="1"/>
          <p:nvPr/>
        </p:nvSpPr>
        <p:spPr>
          <a:xfrm rot="16200000">
            <a:off x="194993" y="1828181"/>
            <a:ext cx="2171805" cy="645266"/>
          </a:xfrm>
          <a:prstGeom prst="rect">
            <a:avLst/>
          </a:prstGeom>
          <a:noFill/>
        </p:spPr>
        <p:txBody>
          <a:bodyPr wrap="none" lIns="90325" tIns="45193" rIns="90325" bIns="45193"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dirty="0">
                <a:solidFill>
                  <a:schemeClr val="bg2">
                    <a:lumMod val="50000"/>
                  </a:schemeClr>
                </a:solidFill>
                <a:latin typeface="Calibri"/>
                <a:cs typeface="Calibri"/>
              </a:rPr>
              <a:t>Customers</a:t>
            </a:r>
          </a:p>
        </p:txBody>
      </p:sp>
      <p:pic>
        <p:nvPicPr>
          <p:cNvPr id="64" name="Picture 63" descr="clou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719" y="4207533"/>
            <a:ext cx="1526675" cy="953527"/>
          </a:xfrm>
          <a:prstGeom prst="rect">
            <a:avLst/>
          </a:prstGeom>
          <a:noFill/>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3542" y="4543753"/>
            <a:ext cx="1219668" cy="457003"/>
          </a:xfrm>
          <a:prstGeom prst="rect">
            <a:avLst/>
          </a:prstGeom>
        </p:spPr>
      </p:pic>
      <p:sp>
        <p:nvSpPr>
          <p:cNvPr id="66" name="TextBox 65"/>
          <p:cNvSpPr txBox="1"/>
          <p:nvPr/>
        </p:nvSpPr>
        <p:spPr>
          <a:xfrm>
            <a:off x="9160686" y="1793427"/>
            <a:ext cx="2829156" cy="1077026"/>
          </a:xfrm>
          <a:prstGeom prst="rect">
            <a:avLst/>
          </a:prstGeom>
          <a:noFill/>
        </p:spPr>
        <p:txBody>
          <a:bodyPr wrap="square" rtlCol="0">
            <a:spAutoFit/>
          </a:bodyPr>
          <a:lstStyle/>
          <a:p>
            <a:pPr algn="ctr"/>
            <a:r>
              <a:rPr lang="en-US" sz="2133" dirty="0">
                <a:solidFill>
                  <a:srgbClr val="494848"/>
                </a:solidFill>
                <a:latin typeface="Fira Sans" panose="020B0503050000020004" pitchFamily="34" charset="0"/>
              </a:rPr>
              <a:t>Customers are responsible for security </a:t>
            </a:r>
            <a:r>
              <a:rPr lang="en-US" sz="2133" b="1" dirty="0">
                <a:solidFill>
                  <a:srgbClr val="494848"/>
                </a:solidFill>
                <a:latin typeface="Fira Sans" panose="020B0503050000020004" pitchFamily="34" charset="0"/>
              </a:rPr>
              <a:t>IN</a:t>
            </a:r>
            <a:r>
              <a:rPr lang="en-US" sz="2133" dirty="0">
                <a:solidFill>
                  <a:srgbClr val="494848"/>
                </a:solidFill>
                <a:latin typeface="Fira Sans" panose="020B0503050000020004" pitchFamily="34" charset="0"/>
              </a:rPr>
              <a:t> the cloud</a:t>
            </a:r>
          </a:p>
        </p:txBody>
      </p:sp>
      <p:sp>
        <p:nvSpPr>
          <p:cNvPr id="67" name="TextBox 66"/>
          <p:cNvSpPr txBox="1"/>
          <p:nvPr/>
        </p:nvSpPr>
        <p:spPr>
          <a:xfrm>
            <a:off x="9035560" y="4312491"/>
            <a:ext cx="2829156" cy="1077026"/>
          </a:xfrm>
          <a:prstGeom prst="rect">
            <a:avLst/>
          </a:prstGeom>
          <a:noFill/>
        </p:spPr>
        <p:txBody>
          <a:bodyPr wrap="square" rtlCol="0">
            <a:spAutoFit/>
          </a:bodyPr>
          <a:lstStyle/>
          <a:p>
            <a:pPr algn="ctr"/>
            <a:r>
              <a:rPr lang="en-US" sz="2133" dirty="0">
                <a:solidFill>
                  <a:srgbClr val="494848"/>
                </a:solidFill>
                <a:latin typeface="Fira Sans" panose="020B0503050000020004" pitchFamily="34" charset="0"/>
              </a:rPr>
              <a:t>AWS is responsible for the security </a:t>
            </a:r>
            <a:r>
              <a:rPr lang="en-US" sz="2133" b="1" dirty="0">
                <a:solidFill>
                  <a:srgbClr val="494848"/>
                </a:solidFill>
                <a:latin typeface="Fira Sans" panose="020B0503050000020004" pitchFamily="34" charset="0"/>
              </a:rPr>
              <a:t>OF</a:t>
            </a:r>
            <a:endParaRPr lang="en-US" sz="2133" dirty="0">
              <a:solidFill>
                <a:srgbClr val="494848"/>
              </a:solidFill>
              <a:latin typeface="Fira Sans" panose="020B0503050000020004" pitchFamily="34" charset="0"/>
            </a:endParaRPr>
          </a:p>
          <a:p>
            <a:pPr algn="ctr"/>
            <a:r>
              <a:rPr lang="en-US" sz="2133" dirty="0">
                <a:solidFill>
                  <a:srgbClr val="494848"/>
                </a:solidFill>
                <a:latin typeface="Fira Sans" panose="020B0503050000020004" pitchFamily="34" charset="0"/>
              </a:rPr>
              <a:t>the cloud</a:t>
            </a:r>
          </a:p>
        </p:txBody>
      </p:sp>
    </p:spTree>
    <p:extLst>
      <p:ext uri="{BB962C8B-B14F-4D97-AF65-F5344CB8AC3E}">
        <p14:creationId xmlns:p14="http://schemas.microsoft.com/office/powerpoint/2010/main" val="225792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2" grpId="0"/>
      <p:bldP spid="6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9877" y="1243536"/>
            <a:ext cx="10515600" cy="4351338"/>
          </a:xfrm>
        </p:spPr>
        <p:txBody>
          <a:bodyPr/>
          <a:lstStyle/>
          <a:p>
            <a:r>
              <a:rPr lang="en-US" dirty="0"/>
              <a:t>24/7 trained security staff</a:t>
            </a:r>
          </a:p>
          <a:p>
            <a:r>
              <a:rPr lang="en-US" dirty="0"/>
              <a:t>AWS data centers in nondescript and undisclosed facilities</a:t>
            </a:r>
          </a:p>
          <a:p>
            <a:r>
              <a:rPr lang="en-US" dirty="0"/>
              <a:t>Two-factor authentication for authorized staff</a:t>
            </a:r>
          </a:p>
          <a:p>
            <a:r>
              <a:rPr lang="en-US" dirty="0"/>
              <a:t>Authorization for data center access</a:t>
            </a:r>
          </a:p>
        </p:txBody>
      </p:sp>
      <p:sp>
        <p:nvSpPr>
          <p:cNvPr id="2" name="Title 1"/>
          <p:cNvSpPr>
            <a:spLocks noGrp="1"/>
          </p:cNvSpPr>
          <p:nvPr>
            <p:ph type="title"/>
          </p:nvPr>
        </p:nvSpPr>
        <p:spPr/>
        <p:txBody>
          <a:bodyPr/>
          <a:lstStyle/>
          <a:p>
            <a:r>
              <a:rPr lang="en-US"/>
              <a:t>Physical Security</a:t>
            </a:r>
            <a:endParaRPr lang="en-US" dirty="0"/>
          </a:p>
        </p:txBody>
      </p:sp>
    </p:spTree>
    <p:extLst>
      <p:ext uri="{BB962C8B-B14F-4D97-AF65-F5344CB8AC3E}">
        <p14:creationId xmlns:p14="http://schemas.microsoft.com/office/powerpoint/2010/main" val="2263418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381" y="1218893"/>
            <a:ext cx="10515600" cy="4351338"/>
          </a:xfrm>
        </p:spPr>
        <p:txBody>
          <a:bodyPr/>
          <a:lstStyle/>
          <a:p>
            <a:r>
              <a:rPr lang="en-US" dirty="0"/>
              <a:t>Automated change-control process</a:t>
            </a:r>
          </a:p>
          <a:p>
            <a:r>
              <a:rPr lang="en-US" dirty="0"/>
              <a:t>Bastion servers that record all access attempts</a:t>
            </a:r>
          </a:p>
          <a:p>
            <a:r>
              <a:rPr lang="en-US" dirty="0"/>
              <a:t>Firewall and other boundary devices</a:t>
            </a:r>
          </a:p>
          <a:p>
            <a:r>
              <a:rPr lang="en-US" dirty="0"/>
              <a:t>AWS monitoring tools</a:t>
            </a:r>
          </a:p>
        </p:txBody>
      </p:sp>
      <p:sp>
        <p:nvSpPr>
          <p:cNvPr id="2" name="Title 1"/>
          <p:cNvSpPr>
            <a:spLocks noGrp="1"/>
          </p:cNvSpPr>
          <p:nvPr>
            <p:ph type="title"/>
          </p:nvPr>
        </p:nvSpPr>
        <p:spPr/>
        <p:txBody>
          <a:bodyPr/>
          <a:lstStyle/>
          <a:p>
            <a:r>
              <a:rPr lang="en-US"/>
              <a:t>Hardware, Software, and Network</a:t>
            </a:r>
            <a:endParaRPr lang="en-US" dirty="0"/>
          </a:p>
        </p:txBody>
      </p:sp>
    </p:spTree>
    <p:extLst>
      <p:ext uri="{BB962C8B-B14F-4D97-AF65-F5344CB8AC3E}">
        <p14:creationId xmlns:p14="http://schemas.microsoft.com/office/powerpoint/2010/main" val="48573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142163981"/>
              </p:ext>
            </p:extLst>
          </p:nvPr>
        </p:nvGraphicFramePr>
        <p:xfrm>
          <a:off x="210165" y="157667"/>
          <a:ext cx="11714563" cy="6531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6" name="Title 1"/>
          <p:cNvSpPr txBox="1">
            <a:spLocks/>
          </p:cNvSpPr>
          <p:nvPr/>
        </p:nvSpPr>
        <p:spPr>
          <a:xfrm>
            <a:off x="449052" y="153248"/>
            <a:ext cx="10940405" cy="902667"/>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pPr>
              <a:spcBef>
                <a:spcPts val="133"/>
              </a:spcBef>
            </a:pPr>
            <a:r>
              <a:rPr lang="en-US" sz="3200" b="0" dirty="0">
                <a:solidFill>
                  <a:schemeClr val="bg1"/>
                </a:solidFill>
                <a:latin typeface="Fira Sans" panose="020B0503050000020004" pitchFamily="34" charset="0"/>
                <a:cs typeface="Arial" charset="0"/>
              </a:rPr>
              <a:t>AWS Platform Services</a:t>
            </a:r>
          </a:p>
        </p:txBody>
      </p:sp>
      <p:sp>
        <p:nvSpPr>
          <p:cNvPr id="56" name="TextBox 55"/>
          <p:cNvSpPr txBox="1"/>
          <p:nvPr/>
        </p:nvSpPr>
        <p:spPr>
          <a:xfrm>
            <a:off x="204480" y="1761305"/>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p>
          <a:p>
            <a:pPr algn="ctr"/>
            <a:r>
              <a:rPr lang="en-US" sz="933" dirty="0">
                <a:solidFill>
                  <a:srgbClr val="494848"/>
                </a:solidFill>
                <a:latin typeface="Fira Sans" panose="020B0503050000020004" pitchFamily="34" charset="0"/>
              </a:rPr>
              <a:t>RDS</a:t>
            </a:r>
          </a:p>
        </p:txBody>
      </p:sp>
      <p:pic>
        <p:nvPicPr>
          <p:cNvPr id="59" name="Picture 5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9465" y="2154358"/>
            <a:ext cx="432832" cy="500461"/>
          </a:xfrm>
          <a:prstGeom prst="rect">
            <a:avLst/>
          </a:prstGeom>
        </p:spPr>
      </p:pic>
      <p:sp>
        <p:nvSpPr>
          <p:cNvPr id="60" name="TextBox 59"/>
          <p:cNvSpPr txBox="1"/>
          <p:nvPr/>
        </p:nvSpPr>
        <p:spPr>
          <a:xfrm>
            <a:off x="982257" y="1761305"/>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r>
              <a:rPr lang="en-US" sz="933" dirty="0" err="1">
                <a:solidFill>
                  <a:srgbClr val="494848"/>
                </a:solidFill>
                <a:latin typeface="Fira Sans" panose="020B0503050000020004" pitchFamily="34" charset="0"/>
              </a:rPr>
              <a:t>DynamoDB</a:t>
            </a:r>
            <a:endParaRPr lang="en-US" sz="933" dirty="0">
              <a:solidFill>
                <a:srgbClr val="494848"/>
              </a:solidFill>
              <a:latin typeface="Fira Sans" panose="020B0503050000020004" pitchFamily="34" charset="0"/>
            </a:endParaRPr>
          </a:p>
        </p:txBody>
      </p:sp>
      <p:pic>
        <p:nvPicPr>
          <p:cNvPr id="61" name="Picture 6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02781" y="2161538"/>
            <a:ext cx="432832" cy="486103"/>
          </a:xfrm>
          <a:prstGeom prst="rect">
            <a:avLst/>
          </a:prstGeom>
        </p:spPr>
      </p:pic>
      <p:sp>
        <p:nvSpPr>
          <p:cNvPr id="62" name="TextBox 61"/>
          <p:cNvSpPr txBox="1"/>
          <p:nvPr/>
        </p:nvSpPr>
        <p:spPr>
          <a:xfrm>
            <a:off x="208644" y="2974154"/>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r>
              <a:rPr lang="en-US" sz="933" dirty="0" err="1">
                <a:solidFill>
                  <a:srgbClr val="494848"/>
                </a:solidFill>
                <a:latin typeface="Fira Sans" panose="020B0503050000020004" pitchFamily="34" charset="0"/>
              </a:rPr>
              <a:t>ElastiCache</a:t>
            </a:r>
            <a:endParaRPr lang="en-US" sz="933" dirty="0">
              <a:solidFill>
                <a:srgbClr val="494848"/>
              </a:solidFill>
              <a:latin typeface="Fira Sans" panose="020B0503050000020004" pitchFamily="34" charset="0"/>
            </a:endParaRPr>
          </a:p>
        </p:txBody>
      </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1107" y="3305827"/>
            <a:ext cx="431788" cy="519399"/>
          </a:xfrm>
          <a:prstGeom prst="rect">
            <a:avLst/>
          </a:prstGeom>
          <a:noFill/>
          <a:ln>
            <a:noFill/>
          </a:ln>
        </p:spPr>
      </p:pic>
      <p:sp>
        <p:nvSpPr>
          <p:cNvPr id="64" name="TextBox 63"/>
          <p:cNvSpPr txBox="1"/>
          <p:nvPr/>
        </p:nvSpPr>
        <p:spPr>
          <a:xfrm>
            <a:off x="990168" y="2974154"/>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Redshift</a:t>
            </a:r>
          </a:p>
        </p:txBody>
      </p:sp>
      <p:pic>
        <p:nvPicPr>
          <p:cNvPr id="65" name="Picture 6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5153" y="3320255"/>
            <a:ext cx="432832" cy="490541"/>
          </a:xfrm>
          <a:prstGeom prst="rect">
            <a:avLst/>
          </a:prstGeom>
        </p:spPr>
      </p:pic>
      <p:sp>
        <p:nvSpPr>
          <p:cNvPr id="73" name="TextBox 72"/>
          <p:cNvSpPr txBox="1"/>
          <p:nvPr/>
        </p:nvSpPr>
        <p:spPr>
          <a:xfrm>
            <a:off x="1970292" y="1761305"/>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p>
          <a:p>
            <a:pPr algn="ctr"/>
            <a:r>
              <a:rPr lang="en-US" sz="933" dirty="0">
                <a:solidFill>
                  <a:srgbClr val="494848"/>
                </a:solidFill>
                <a:latin typeface="Fira Sans" panose="020B0503050000020004" pitchFamily="34" charset="0"/>
              </a:rPr>
              <a:t>EMR</a:t>
            </a:r>
          </a:p>
        </p:txBody>
      </p:sp>
      <p:pic>
        <p:nvPicPr>
          <p:cNvPr id="77" name="Picture 7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95275" y="2144890"/>
            <a:ext cx="432832" cy="519399"/>
          </a:xfrm>
          <a:prstGeom prst="rect">
            <a:avLst/>
          </a:prstGeom>
        </p:spPr>
      </p:pic>
      <p:sp>
        <p:nvSpPr>
          <p:cNvPr id="74" name="TextBox 73"/>
          <p:cNvSpPr txBox="1"/>
          <p:nvPr/>
        </p:nvSpPr>
        <p:spPr>
          <a:xfrm>
            <a:off x="2630096" y="1740197"/>
            <a:ext cx="802184" cy="336004"/>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p>
          <a:p>
            <a:pPr algn="ctr"/>
            <a:r>
              <a:rPr lang="en-US" sz="933" dirty="0">
                <a:solidFill>
                  <a:srgbClr val="494848"/>
                </a:solidFill>
                <a:latin typeface="Fira Sans" panose="020B0503050000020004" pitchFamily="34" charset="0"/>
              </a:rPr>
              <a:t>Data Pipeline</a:t>
            </a:r>
          </a:p>
        </p:txBody>
      </p:sp>
      <p:pic>
        <p:nvPicPr>
          <p:cNvPr id="78" name="Picture 7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814772" y="2144890"/>
            <a:ext cx="432832" cy="519399"/>
          </a:xfrm>
          <a:prstGeom prst="rect">
            <a:avLst/>
          </a:prstGeom>
        </p:spPr>
      </p:pic>
      <p:sp>
        <p:nvSpPr>
          <p:cNvPr id="75" name="TextBox 74"/>
          <p:cNvSpPr txBox="1"/>
          <p:nvPr/>
        </p:nvSpPr>
        <p:spPr>
          <a:xfrm>
            <a:off x="2324324" y="3961137"/>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Kinesis</a:t>
            </a:r>
          </a:p>
        </p:txBody>
      </p:sp>
      <p:pic>
        <p:nvPicPr>
          <p:cNvPr id="79" name="Picture 7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449309" y="4286813"/>
            <a:ext cx="432832" cy="519399"/>
          </a:xfrm>
          <a:prstGeom prst="rect">
            <a:avLst/>
          </a:prstGeom>
        </p:spPr>
      </p:pic>
      <p:sp>
        <p:nvSpPr>
          <p:cNvPr id="76" name="TextBox 75"/>
          <p:cNvSpPr txBox="1"/>
          <p:nvPr/>
        </p:nvSpPr>
        <p:spPr>
          <a:xfrm>
            <a:off x="2727889" y="2836483"/>
            <a:ext cx="682803" cy="431459"/>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Machine Learning</a:t>
            </a:r>
          </a:p>
        </p:txBody>
      </p:sp>
      <p:pic>
        <p:nvPicPr>
          <p:cNvPr id="80" name="Picture 7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51373" y="3306536"/>
            <a:ext cx="432832" cy="517979"/>
          </a:xfrm>
          <a:prstGeom prst="rect">
            <a:avLst/>
          </a:prstGeom>
        </p:spPr>
      </p:pic>
      <p:sp>
        <p:nvSpPr>
          <p:cNvPr id="82" name="TextBox 81"/>
          <p:cNvSpPr txBox="1"/>
          <p:nvPr/>
        </p:nvSpPr>
        <p:spPr>
          <a:xfrm>
            <a:off x="1939108" y="2815933"/>
            <a:ext cx="799925" cy="452009"/>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r>
              <a:rPr lang="en-US" sz="933" dirty="0" err="1">
                <a:solidFill>
                  <a:srgbClr val="494848"/>
                </a:solidFill>
                <a:latin typeface="Fira Sans" panose="020B0503050000020004" pitchFamily="34" charset="0"/>
              </a:rPr>
              <a:t>Elasticsearch</a:t>
            </a:r>
            <a:br>
              <a:rPr lang="en-US" sz="933" dirty="0">
                <a:solidFill>
                  <a:srgbClr val="494848"/>
                </a:solidFill>
                <a:latin typeface="Fira Sans" panose="020B0503050000020004" pitchFamily="34" charset="0"/>
              </a:rPr>
            </a:br>
            <a:r>
              <a:rPr lang="en-US" sz="933" dirty="0">
                <a:solidFill>
                  <a:srgbClr val="494848"/>
                </a:solidFill>
                <a:latin typeface="Fira Sans" panose="020B0503050000020004" pitchFamily="34" charset="0"/>
              </a:rPr>
              <a:t>Service</a:t>
            </a:r>
          </a:p>
        </p:txBody>
      </p:sp>
      <p:pic>
        <p:nvPicPr>
          <p:cNvPr id="84" name="Picture 8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23247" y="3306536"/>
            <a:ext cx="431648" cy="517979"/>
          </a:xfrm>
          <a:prstGeom prst="rect">
            <a:avLst/>
          </a:prstGeom>
        </p:spPr>
      </p:pic>
      <p:sp>
        <p:nvSpPr>
          <p:cNvPr id="91" name="TextBox 90"/>
          <p:cNvSpPr txBox="1"/>
          <p:nvPr/>
        </p:nvSpPr>
        <p:spPr>
          <a:xfrm>
            <a:off x="4034012" y="4892863"/>
            <a:ext cx="800257" cy="318980"/>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p>
          <a:p>
            <a:pPr algn="ctr"/>
            <a:r>
              <a:rPr lang="en-US" sz="933" dirty="0">
                <a:solidFill>
                  <a:srgbClr val="494848"/>
                </a:solidFill>
                <a:latin typeface="Fira Sans" panose="020B0503050000020004" pitchFamily="34" charset="0"/>
              </a:rPr>
              <a:t>API Gateway</a:t>
            </a:r>
          </a:p>
        </p:txBody>
      </p:sp>
      <p:pic>
        <p:nvPicPr>
          <p:cNvPr id="92" name="Picture 9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17725" y="5242786"/>
            <a:ext cx="432831" cy="519399"/>
          </a:xfrm>
          <a:prstGeom prst="rect">
            <a:avLst/>
          </a:prstGeom>
        </p:spPr>
      </p:pic>
      <p:sp>
        <p:nvSpPr>
          <p:cNvPr id="93" name="TextBox 92"/>
          <p:cNvSpPr txBox="1"/>
          <p:nvPr/>
        </p:nvSpPr>
        <p:spPr>
          <a:xfrm>
            <a:off x="4410427" y="1761305"/>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r>
              <a:rPr lang="en-US" sz="933" dirty="0" err="1">
                <a:solidFill>
                  <a:srgbClr val="494848"/>
                </a:solidFill>
                <a:latin typeface="Fira Sans" panose="020B0503050000020004" pitchFamily="34" charset="0"/>
              </a:rPr>
              <a:t>AppStream</a:t>
            </a:r>
            <a:endParaRPr lang="en-US" sz="933" dirty="0">
              <a:solidFill>
                <a:srgbClr val="494848"/>
              </a:solidFill>
              <a:latin typeface="Fira Sans" panose="020B0503050000020004" pitchFamily="34" charset="0"/>
            </a:endParaRPr>
          </a:p>
        </p:txBody>
      </p:sp>
      <p:pic>
        <p:nvPicPr>
          <p:cNvPr id="94" name="Picture 9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535414" y="2144890"/>
            <a:ext cx="432831" cy="519399"/>
          </a:xfrm>
          <a:prstGeom prst="rect">
            <a:avLst/>
          </a:prstGeom>
        </p:spPr>
      </p:pic>
      <p:sp>
        <p:nvSpPr>
          <p:cNvPr id="95" name="TextBox 94"/>
          <p:cNvSpPr txBox="1"/>
          <p:nvPr/>
        </p:nvSpPr>
        <p:spPr>
          <a:xfrm>
            <a:off x="3593989" y="3960208"/>
            <a:ext cx="781425" cy="295643"/>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r>
              <a:rPr lang="en-US" sz="933" dirty="0" err="1">
                <a:solidFill>
                  <a:srgbClr val="494848"/>
                </a:solidFill>
                <a:latin typeface="Fira Sans" panose="020B0503050000020004" pitchFamily="34" charset="0"/>
              </a:rPr>
              <a:t>CloudSearch</a:t>
            </a:r>
            <a:endParaRPr lang="en-US" sz="933" dirty="0">
              <a:solidFill>
                <a:srgbClr val="494848"/>
              </a:solidFill>
              <a:latin typeface="Fira Sans" panose="020B0503050000020004" pitchFamily="34" charset="0"/>
            </a:endParaRPr>
          </a:p>
        </p:txBody>
      </p:sp>
      <p:pic>
        <p:nvPicPr>
          <p:cNvPr id="96" name="Picture 95"/>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768286" y="4286813"/>
            <a:ext cx="432831" cy="519399"/>
          </a:xfrm>
          <a:prstGeom prst="rect">
            <a:avLst/>
          </a:prstGeom>
        </p:spPr>
      </p:pic>
      <p:sp>
        <p:nvSpPr>
          <p:cNvPr id="97" name="TextBox 96"/>
          <p:cNvSpPr txBox="1"/>
          <p:nvPr/>
        </p:nvSpPr>
        <p:spPr>
          <a:xfrm>
            <a:off x="4410427" y="2833221"/>
            <a:ext cx="682803" cy="434720"/>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Elastic Transcoder</a:t>
            </a:r>
          </a:p>
        </p:txBody>
      </p:sp>
      <p:pic>
        <p:nvPicPr>
          <p:cNvPr id="98" name="Picture 9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535414" y="3305827"/>
            <a:ext cx="432831" cy="519399"/>
          </a:xfrm>
          <a:prstGeom prst="rect">
            <a:avLst/>
          </a:prstGeom>
        </p:spPr>
      </p:pic>
      <p:sp>
        <p:nvSpPr>
          <p:cNvPr id="99" name="TextBox 98"/>
          <p:cNvSpPr txBox="1"/>
          <p:nvPr/>
        </p:nvSpPr>
        <p:spPr>
          <a:xfrm>
            <a:off x="3643299" y="1761305"/>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p>
          <a:p>
            <a:pPr algn="ctr"/>
            <a:r>
              <a:rPr lang="en-US" sz="933" dirty="0">
                <a:solidFill>
                  <a:srgbClr val="494848"/>
                </a:solidFill>
                <a:latin typeface="Fira Sans" panose="020B0503050000020004" pitchFamily="34" charset="0"/>
              </a:rPr>
              <a:t>SES</a:t>
            </a:r>
          </a:p>
        </p:txBody>
      </p:sp>
      <p:pic>
        <p:nvPicPr>
          <p:cNvPr id="100" name="Picture 9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768284" y="2153267"/>
            <a:ext cx="432832" cy="502643"/>
          </a:xfrm>
          <a:prstGeom prst="rect">
            <a:avLst/>
          </a:prstGeom>
        </p:spPr>
      </p:pic>
      <p:sp>
        <p:nvSpPr>
          <p:cNvPr id="101" name="TextBox 100"/>
          <p:cNvSpPr txBox="1"/>
          <p:nvPr/>
        </p:nvSpPr>
        <p:spPr>
          <a:xfrm>
            <a:off x="4410427" y="3961137"/>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p>
          <a:p>
            <a:pPr algn="ctr"/>
            <a:r>
              <a:rPr lang="en-US" sz="933" dirty="0">
                <a:solidFill>
                  <a:srgbClr val="494848"/>
                </a:solidFill>
                <a:latin typeface="Fira Sans" panose="020B0503050000020004" pitchFamily="34" charset="0"/>
              </a:rPr>
              <a:t>SQS</a:t>
            </a:r>
          </a:p>
        </p:txBody>
      </p:sp>
      <p:pic>
        <p:nvPicPr>
          <p:cNvPr id="102" name="Picture 10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535414" y="4286813"/>
            <a:ext cx="432831" cy="519399"/>
          </a:xfrm>
          <a:prstGeom prst="rect">
            <a:avLst/>
          </a:prstGeom>
        </p:spPr>
      </p:pic>
      <p:sp>
        <p:nvSpPr>
          <p:cNvPr id="103" name="TextBox 102"/>
          <p:cNvSpPr txBox="1"/>
          <p:nvPr/>
        </p:nvSpPr>
        <p:spPr>
          <a:xfrm>
            <a:off x="3643299" y="2974154"/>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p>
          <a:p>
            <a:pPr algn="ctr"/>
            <a:r>
              <a:rPr lang="en-US" sz="933" dirty="0">
                <a:solidFill>
                  <a:srgbClr val="494848"/>
                </a:solidFill>
                <a:latin typeface="Fira Sans" panose="020B0503050000020004" pitchFamily="34" charset="0"/>
              </a:rPr>
              <a:t>SWF</a:t>
            </a:r>
          </a:p>
        </p:txBody>
      </p:sp>
      <p:pic>
        <p:nvPicPr>
          <p:cNvPr id="104" name="Picture 103"/>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768286" y="3305827"/>
            <a:ext cx="432831" cy="519399"/>
          </a:xfrm>
          <a:prstGeom prst="rect">
            <a:avLst/>
          </a:prstGeom>
        </p:spPr>
      </p:pic>
      <p:sp>
        <p:nvSpPr>
          <p:cNvPr id="127" name="TextBox 126"/>
          <p:cNvSpPr txBox="1"/>
          <p:nvPr/>
        </p:nvSpPr>
        <p:spPr>
          <a:xfrm>
            <a:off x="6061556" y="3952245"/>
            <a:ext cx="750296" cy="31156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r>
              <a:rPr lang="en-US" sz="933" dirty="0" err="1">
                <a:solidFill>
                  <a:srgbClr val="494848"/>
                </a:solidFill>
                <a:latin typeface="Fira Sans" panose="020B0503050000020004" pitchFamily="34" charset="0"/>
              </a:rPr>
              <a:t>CloudWatch</a:t>
            </a:r>
            <a:endParaRPr lang="en-US" sz="933" dirty="0">
              <a:solidFill>
                <a:srgbClr val="494848"/>
              </a:solidFill>
              <a:latin typeface="Fira Sans" panose="020B0503050000020004" pitchFamily="34" charset="0"/>
            </a:endParaRPr>
          </a:p>
        </p:txBody>
      </p:sp>
      <p:pic>
        <p:nvPicPr>
          <p:cNvPr id="128" name="Picture 12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220288" y="4303043"/>
            <a:ext cx="432832" cy="486936"/>
          </a:xfrm>
          <a:prstGeom prst="rect">
            <a:avLst/>
          </a:prstGeom>
        </p:spPr>
      </p:pic>
      <p:sp>
        <p:nvSpPr>
          <p:cNvPr id="129" name="TextBox 128"/>
          <p:cNvSpPr txBox="1"/>
          <p:nvPr/>
        </p:nvSpPr>
        <p:spPr>
          <a:xfrm>
            <a:off x="5103194" y="1710512"/>
            <a:ext cx="1300709" cy="395371"/>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p>
          <a:p>
            <a:pPr algn="ctr"/>
            <a:r>
              <a:rPr lang="en-US" sz="933" dirty="0" err="1">
                <a:solidFill>
                  <a:srgbClr val="494848"/>
                </a:solidFill>
                <a:latin typeface="Fira Sans" panose="020B0503050000020004" pitchFamily="34" charset="0"/>
              </a:rPr>
              <a:t>CloudFormation</a:t>
            </a:r>
            <a:endParaRPr lang="en-US" sz="933" dirty="0">
              <a:solidFill>
                <a:srgbClr val="494848"/>
              </a:solidFill>
              <a:latin typeface="Fira Sans" panose="020B0503050000020004" pitchFamily="34" charset="0"/>
            </a:endParaRPr>
          </a:p>
        </p:txBody>
      </p:sp>
      <p:pic>
        <p:nvPicPr>
          <p:cNvPr id="130" name="Picture 129"/>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494156" y="2152310"/>
            <a:ext cx="420464" cy="504557"/>
          </a:xfrm>
          <a:prstGeom prst="rect">
            <a:avLst/>
          </a:prstGeom>
        </p:spPr>
      </p:pic>
      <p:sp>
        <p:nvSpPr>
          <p:cNvPr id="131" name="TextBox 130"/>
          <p:cNvSpPr txBox="1"/>
          <p:nvPr/>
        </p:nvSpPr>
        <p:spPr>
          <a:xfrm>
            <a:off x="5209779" y="2974154"/>
            <a:ext cx="989220"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p>
          <a:p>
            <a:pPr algn="ctr"/>
            <a:r>
              <a:rPr lang="en-US" sz="933" dirty="0" err="1">
                <a:solidFill>
                  <a:srgbClr val="494848"/>
                </a:solidFill>
                <a:latin typeface="Fira Sans" panose="020B0503050000020004" pitchFamily="34" charset="0"/>
              </a:rPr>
              <a:t>CloudTrail</a:t>
            </a:r>
            <a:endParaRPr lang="en-US" sz="933" dirty="0">
              <a:solidFill>
                <a:srgbClr val="494848"/>
              </a:solidFill>
              <a:latin typeface="Fira Sans" panose="020B0503050000020004" pitchFamily="34" charset="0"/>
            </a:endParaRPr>
          </a:p>
        </p:txBody>
      </p:sp>
      <p:pic>
        <p:nvPicPr>
          <p:cNvPr id="132" name="Picture 131"/>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487974" y="3305827"/>
            <a:ext cx="432831" cy="519397"/>
          </a:xfrm>
          <a:prstGeom prst="rect">
            <a:avLst/>
          </a:prstGeom>
        </p:spPr>
      </p:pic>
      <p:sp>
        <p:nvSpPr>
          <p:cNvPr id="133" name="TextBox 132"/>
          <p:cNvSpPr txBox="1"/>
          <p:nvPr/>
        </p:nvSpPr>
        <p:spPr>
          <a:xfrm>
            <a:off x="5942095" y="1806446"/>
            <a:ext cx="989220" cy="203505"/>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p>
          <a:p>
            <a:pPr algn="ctr"/>
            <a:r>
              <a:rPr lang="en-US" sz="933" dirty="0" err="1">
                <a:solidFill>
                  <a:srgbClr val="494848"/>
                </a:solidFill>
                <a:latin typeface="Fira Sans" panose="020B0503050000020004" pitchFamily="34" charset="0"/>
              </a:rPr>
              <a:t>Config</a:t>
            </a:r>
            <a:endParaRPr lang="en-US" sz="933" dirty="0">
              <a:solidFill>
                <a:srgbClr val="494848"/>
              </a:solidFill>
              <a:latin typeface="Fira Sans" panose="020B0503050000020004" pitchFamily="34" charset="0"/>
            </a:endParaRPr>
          </a:p>
        </p:txBody>
      </p:sp>
      <p:pic>
        <p:nvPicPr>
          <p:cNvPr id="134" name="Picture 13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220290" y="2144890"/>
            <a:ext cx="432831" cy="519397"/>
          </a:xfrm>
          <a:prstGeom prst="rect">
            <a:avLst/>
          </a:prstGeom>
        </p:spPr>
      </p:pic>
      <p:sp>
        <p:nvSpPr>
          <p:cNvPr id="135" name="TextBox 134"/>
          <p:cNvSpPr txBox="1"/>
          <p:nvPr/>
        </p:nvSpPr>
        <p:spPr>
          <a:xfrm>
            <a:off x="5209779" y="3994935"/>
            <a:ext cx="989220" cy="226189"/>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p>
          <a:p>
            <a:pPr algn="ctr"/>
            <a:r>
              <a:rPr lang="en-US" sz="933" dirty="0" err="1">
                <a:solidFill>
                  <a:srgbClr val="494848"/>
                </a:solidFill>
                <a:latin typeface="Fira Sans" panose="020B0503050000020004" pitchFamily="34" charset="0"/>
              </a:rPr>
              <a:t>OpsWorks</a:t>
            </a:r>
            <a:endParaRPr lang="en-US" sz="933" dirty="0">
              <a:solidFill>
                <a:srgbClr val="494848"/>
              </a:solidFill>
              <a:latin typeface="Fira Sans" panose="020B0503050000020004" pitchFamily="34" charset="0"/>
            </a:endParaRPr>
          </a:p>
        </p:txBody>
      </p:sp>
      <p:pic>
        <p:nvPicPr>
          <p:cNvPr id="136" name="Picture 135"/>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487974" y="4286812"/>
            <a:ext cx="432831" cy="519397"/>
          </a:xfrm>
          <a:prstGeom prst="rect">
            <a:avLst/>
          </a:prstGeom>
        </p:spPr>
      </p:pic>
      <p:sp>
        <p:nvSpPr>
          <p:cNvPr id="137" name="TextBox 136"/>
          <p:cNvSpPr txBox="1"/>
          <p:nvPr/>
        </p:nvSpPr>
        <p:spPr>
          <a:xfrm>
            <a:off x="6095328" y="2880427"/>
            <a:ext cx="682752" cy="387515"/>
          </a:xfrm>
          <a:prstGeom prst="rect">
            <a:avLst/>
          </a:prstGeom>
          <a:noFill/>
          <a:ln>
            <a:noFill/>
          </a:ln>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p>
          <a:p>
            <a:pPr algn="ctr"/>
            <a:r>
              <a:rPr lang="en-US" sz="933" dirty="0">
                <a:solidFill>
                  <a:srgbClr val="494848"/>
                </a:solidFill>
                <a:latin typeface="Fira Sans" panose="020B0503050000020004" pitchFamily="34" charset="0"/>
              </a:rPr>
              <a:t>Service </a:t>
            </a:r>
            <a:br>
              <a:rPr lang="en-US" sz="933" dirty="0">
                <a:solidFill>
                  <a:srgbClr val="494848"/>
                </a:solidFill>
                <a:latin typeface="Fira Sans" panose="020B0503050000020004" pitchFamily="34" charset="0"/>
              </a:rPr>
            </a:br>
            <a:r>
              <a:rPr lang="en-US" sz="933" dirty="0">
                <a:solidFill>
                  <a:srgbClr val="494848"/>
                </a:solidFill>
                <a:latin typeface="Fira Sans" panose="020B0503050000020004" pitchFamily="34" charset="0"/>
              </a:rPr>
              <a:t>Catalog</a:t>
            </a:r>
          </a:p>
        </p:txBody>
      </p:sp>
      <p:pic>
        <p:nvPicPr>
          <p:cNvPr id="138" name="Picture 137"/>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223254" y="3305827"/>
            <a:ext cx="426901" cy="519399"/>
          </a:xfrm>
          <a:prstGeom prst="rect">
            <a:avLst/>
          </a:prstGeom>
        </p:spPr>
      </p:pic>
      <p:sp>
        <p:nvSpPr>
          <p:cNvPr id="139" name="TextBox 138"/>
          <p:cNvSpPr txBox="1"/>
          <p:nvPr/>
        </p:nvSpPr>
        <p:spPr>
          <a:xfrm>
            <a:off x="6993538" y="1761305"/>
            <a:ext cx="768695"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r>
              <a:rPr lang="en-US" sz="933" dirty="0" err="1">
                <a:solidFill>
                  <a:srgbClr val="494848"/>
                </a:solidFill>
                <a:latin typeface="Fira Sans" panose="020B0503050000020004" pitchFamily="34" charset="0"/>
              </a:rPr>
              <a:t>CodeCommit</a:t>
            </a:r>
            <a:endParaRPr lang="en-US" sz="933" dirty="0">
              <a:solidFill>
                <a:srgbClr val="494848"/>
              </a:solidFill>
              <a:latin typeface="Fira Sans" panose="020B0503050000020004" pitchFamily="34" charset="0"/>
            </a:endParaRPr>
          </a:p>
        </p:txBody>
      </p:sp>
      <p:pic>
        <p:nvPicPr>
          <p:cNvPr id="140" name="Picture 139"/>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7196915" y="2144890"/>
            <a:ext cx="431788" cy="519399"/>
          </a:xfrm>
          <a:prstGeom prst="rect">
            <a:avLst/>
          </a:prstGeom>
        </p:spPr>
      </p:pic>
      <p:sp>
        <p:nvSpPr>
          <p:cNvPr id="141" name="TextBox 140"/>
          <p:cNvSpPr txBox="1"/>
          <p:nvPr/>
        </p:nvSpPr>
        <p:spPr>
          <a:xfrm>
            <a:off x="7727586" y="1761305"/>
            <a:ext cx="898335"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r>
              <a:rPr lang="en-US" sz="933" dirty="0" err="1">
                <a:solidFill>
                  <a:srgbClr val="494848"/>
                </a:solidFill>
                <a:latin typeface="Fira Sans" panose="020B0503050000020004" pitchFamily="34" charset="0"/>
              </a:rPr>
              <a:t>CodeDeploy</a:t>
            </a:r>
            <a:endParaRPr lang="en-US" sz="933" dirty="0">
              <a:solidFill>
                <a:srgbClr val="494848"/>
              </a:solidFill>
              <a:latin typeface="Fira Sans" panose="020B0503050000020004" pitchFamily="34" charset="0"/>
            </a:endParaRPr>
          </a:p>
        </p:txBody>
      </p:sp>
      <p:pic>
        <p:nvPicPr>
          <p:cNvPr id="142" name="Picture 14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31227" y="2144890"/>
            <a:ext cx="432831" cy="519399"/>
          </a:xfrm>
          <a:prstGeom prst="rect">
            <a:avLst/>
          </a:prstGeom>
        </p:spPr>
      </p:pic>
      <p:sp>
        <p:nvSpPr>
          <p:cNvPr id="143" name="TextBox 142"/>
          <p:cNvSpPr txBox="1"/>
          <p:nvPr/>
        </p:nvSpPr>
        <p:spPr>
          <a:xfrm>
            <a:off x="7269762" y="2946544"/>
            <a:ext cx="861892" cy="321397"/>
          </a:xfrm>
          <a:prstGeom prst="rect">
            <a:avLst/>
          </a:prstGeom>
          <a:noFill/>
          <a:ln>
            <a:noFill/>
          </a:ln>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r>
              <a:rPr lang="en-US" sz="933" dirty="0" err="1">
                <a:solidFill>
                  <a:srgbClr val="494848"/>
                </a:solidFill>
                <a:latin typeface="Fira Sans" panose="020B0503050000020004" pitchFamily="34" charset="0"/>
              </a:rPr>
              <a:t>CodePipeline</a:t>
            </a:r>
            <a:endParaRPr lang="en-US" sz="933" dirty="0">
              <a:solidFill>
                <a:srgbClr val="494848"/>
              </a:solidFill>
              <a:latin typeface="Fira Sans" panose="020B0503050000020004" pitchFamily="34" charset="0"/>
            </a:endParaRPr>
          </a:p>
        </p:txBody>
      </p:sp>
      <p:pic>
        <p:nvPicPr>
          <p:cNvPr id="145" name="Picture 144"/>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484291" y="3306536"/>
            <a:ext cx="432832" cy="517979"/>
          </a:xfrm>
          <a:prstGeom prst="rect">
            <a:avLst/>
          </a:prstGeom>
        </p:spPr>
      </p:pic>
      <p:sp>
        <p:nvSpPr>
          <p:cNvPr id="155" name="TextBox 154"/>
          <p:cNvSpPr txBox="1"/>
          <p:nvPr/>
        </p:nvSpPr>
        <p:spPr>
          <a:xfrm>
            <a:off x="9400600" y="1744406"/>
            <a:ext cx="812313" cy="327585"/>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p>
          <a:p>
            <a:pPr algn="ctr"/>
            <a:r>
              <a:rPr lang="en-US" sz="933" dirty="0">
                <a:solidFill>
                  <a:srgbClr val="494848"/>
                </a:solidFill>
                <a:latin typeface="Fira Sans" panose="020B0503050000020004" pitchFamily="34" charset="0"/>
              </a:rPr>
              <a:t>Device Farm</a:t>
            </a:r>
          </a:p>
        </p:txBody>
      </p:sp>
      <p:pic>
        <p:nvPicPr>
          <p:cNvPr id="156" name="Picture 15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9590862" y="2144890"/>
            <a:ext cx="431788" cy="519399"/>
          </a:xfrm>
          <a:prstGeom prst="rect">
            <a:avLst/>
          </a:prstGeom>
        </p:spPr>
      </p:pic>
      <p:sp>
        <p:nvSpPr>
          <p:cNvPr id="157" name="TextBox 156"/>
          <p:cNvSpPr txBox="1"/>
          <p:nvPr/>
        </p:nvSpPr>
        <p:spPr>
          <a:xfrm>
            <a:off x="9425224" y="2819565"/>
            <a:ext cx="763065" cy="448377"/>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p>
          <a:p>
            <a:pPr algn="ctr"/>
            <a:r>
              <a:rPr lang="en-US" sz="933" dirty="0">
                <a:solidFill>
                  <a:srgbClr val="494848"/>
                </a:solidFill>
                <a:latin typeface="Fira Sans" panose="020B0503050000020004" pitchFamily="34" charset="0"/>
              </a:rPr>
              <a:t>Mobile Analytics</a:t>
            </a:r>
          </a:p>
        </p:txBody>
      </p:sp>
      <p:pic>
        <p:nvPicPr>
          <p:cNvPr id="158" name="Picture 157"/>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9590339" y="3349109"/>
            <a:ext cx="432832" cy="432832"/>
          </a:xfrm>
          <a:prstGeom prst="rect">
            <a:avLst/>
          </a:prstGeom>
        </p:spPr>
      </p:pic>
      <p:sp>
        <p:nvSpPr>
          <p:cNvPr id="159" name="TextBox 158"/>
          <p:cNvSpPr txBox="1"/>
          <p:nvPr/>
        </p:nvSpPr>
        <p:spPr>
          <a:xfrm>
            <a:off x="8739285" y="1761305"/>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 </a:t>
            </a:r>
            <a:r>
              <a:rPr lang="en-US" sz="933" dirty="0" err="1">
                <a:solidFill>
                  <a:srgbClr val="494848"/>
                </a:solidFill>
                <a:latin typeface="Fira Sans" panose="020B0503050000020004" pitchFamily="34" charset="0"/>
              </a:rPr>
              <a:t>Cognito</a:t>
            </a:r>
            <a:endParaRPr lang="en-US" sz="933" dirty="0">
              <a:solidFill>
                <a:srgbClr val="494848"/>
              </a:solidFill>
              <a:latin typeface="Fira Sans" panose="020B0503050000020004" pitchFamily="34" charset="0"/>
            </a:endParaRPr>
          </a:p>
        </p:txBody>
      </p:sp>
      <p:pic>
        <p:nvPicPr>
          <p:cNvPr id="160" name="Picture 159"/>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8864271" y="2145599"/>
            <a:ext cx="432832" cy="517979"/>
          </a:xfrm>
          <a:prstGeom prst="rect">
            <a:avLst/>
          </a:prstGeom>
        </p:spPr>
      </p:pic>
      <p:sp>
        <p:nvSpPr>
          <p:cNvPr id="161" name="TextBox 160"/>
          <p:cNvSpPr txBox="1"/>
          <p:nvPr/>
        </p:nvSpPr>
        <p:spPr>
          <a:xfrm>
            <a:off x="8739285" y="2974154"/>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Amazon</a:t>
            </a:r>
          </a:p>
          <a:p>
            <a:pPr algn="ctr"/>
            <a:r>
              <a:rPr lang="en-US" sz="933" dirty="0">
                <a:solidFill>
                  <a:srgbClr val="494848"/>
                </a:solidFill>
                <a:latin typeface="Fira Sans" panose="020B0503050000020004" pitchFamily="34" charset="0"/>
              </a:rPr>
              <a:t>SNS</a:t>
            </a:r>
          </a:p>
        </p:txBody>
      </p:sp>
      <p:pic>
        <p:nvPicPr>
          <p:cNvPr id="162" name="Picture 161"/>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8871254" y="3349109"/>
            <a:ext cx="418868" cy="432832"/>
          </a:xfrm>
          <a:prstGeom prst="rect">
            <a:avLst/>
          </a:prstGeom>
        </p:spPr>
      </p:pic>
      <p:sp>
        <p:nvSpPr>
          <p:cNvPr id="167" name="TextBox 166"/>
          <p:cNvSpPr txBox="1"/>
          <p:nvPr/>
        </p:nvSpPr>
        <p:spPr>
          <a:xfrm>
            <a:off x="9163644" y="3961137"/>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Mobile Hub</a:t>
            </a:r>
          </a:p>
        </p:txBody>
      </p:sp>
      <p:pic>
        <p:nvPicPr>
          <p:cNvPr id="168" name="Picture 167"/>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9264761" y="4284383"/>
            <a:ext cx="480568" cy="524256"/>
          </a:xfrm>
          <a:prstGeom prst="rect">
            <a:avLst/>
          </a:prstGeom>
        </p:spPr>
      </p:pic>
      <p:sp>
        <p:nvSpPr>
          <p:cNvPr id="174" name="TextBox 173"/>
          <p:cNvSpPr txBox="1"/>
          <p:nvPr/>
        </p:nvSpPr>
        <p:spPr>
          <a:xfrm>
            <a:off x="10858805" y="1761305"/>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a:t>
            </a:r>
            <a:r>
              <a:rPr lang="en-US" sz="933" dirty="0" err="1">
                <a:solidFill>
                  <a:srgbClr val="494848"/>
                </a:solidFill>
                <a:latin typeface="Fira Sans" panose="020B0503050000020004" pitchFamily="34" charset="0"/>
              </a:rPr>
              <a:t>IoT</a:t>
            </a:r>
            <a:endParaRPr lang="en-US" sz="933" dirty="0">
              <a:solidFill>
                <a:srgbClr val="494848"/>
              </a:solidFill>
              <a:latin typeface="Fira Sans" panose="020B0503050000020004" pitchFamily="34" charset="0"/>
            </a:endParaRPr>
          </a:p>
        </p:txBody>
      </p:sp>
      <p:pic>
        <p:nvPicPr>
          <p:cNvPr id="175" name="Picture 174"/>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89975" y="2142460"/>
            <a:ext cx="436880" cy="524256"/>
          </a:xfrm>
          <a:prstGeom prst="rect">
            <a:avLst/>
          </a:prstGeom>
        </p:spPr>
      </p:pic>
      <p:sp>
        <p:nvSpPr>
          <p:cNvPr id="201" name="TextBox 200"/>
          <p:cNvSpPr txBox="1"/>
          <p:nvPr/>
        </p:nvSpPr>
        <p:spPr>
          <a:xfrm>
            <a:off x="5362987" y="4880403"/>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Trusted Advisor</a:t>
            </a:r>
          </a:p>
        </p:txBody>
      </p:sp>
      <p:pic>
        <p:nvPicPr>
          <p:cNvPr id="202" name="Picture 201"/>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5487974" y="5242786"/>
            <a:ext cx="432831" cy="519399"/>
          </a:xfrm>
          <a:prstGeom prst="rect">
            <a:avLst/>
          </a:prstGeom>
        </p:spPr>
      </p:pic>
      <p:sp>
        <p:nvSpPr>
          <p:cNvPr id="213" name="TextBox 212"/>
          <p:cNvSpPr txBox="1"/>
          <p:nvPr/>
        </p:nvSpPr>
        <p:spPr>
          <a:xfrm>
            <a:off x="405579" y="3953601"/>
            <a:ext cx="1052800" cy="308856"/>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Database Migration Service</a:t>
            </a:r>
          </a:p>
        </p:txBody>
      </p:sp>
      <p:pic>
        <p:nvPicPr>
          <p:cNvPr id="214" name="Picture 213" descr="Database_AWSDatabaseMigrationService.png"/>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712631" y="4299744"/>
            <a:ext cx="438696" cy="493533"/>
          </a:xfrm>
          <a:prstGeom prst="rect">
            <a:avLst/>
          </a:prstGeom>
        </p:spPr>
      </p:pic>
      <p:pic>
        <p:nvPicPr>
          <p:cNvPr id="105" name="Picture 104"/>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6222902" y="5326411"/>
            <a:ext cx="427607" cy="352147"/>
          </a:xfrm>
          <a:prstGeom prst="rect">
            <a:avLst/>
          </a:prstGeom>
        </p:spPr>
      </p:pic>
      <p:sp>
        <p:nvSpPr>
          <p:cNvPr id="107" name="TextBox 106"/>
          <p:cNvSpPr txBox="1"/>
          <p:nvPr/>
        </p:nvSpPr>
        <p:spPr>
          <a:xfrm>
            <a:off x="6095303" y="4880403"/>
            <a:ext cx="682803" cy="293788"/>
          </a:xfrm>
          <a:prstGeom prst="rect">
            <a:avLst/>
          </a:prstGeom>
          <a:noFill/>
        </p:spPr>
        <p:txBody>
          <a:bodyPr wrap="square" lIns="0" tIns="0" rIns="0" bIns="0" rtlCol="0" anchor="ctr">
            <a:noAutofit/>
          </a:bodyPr>
          <a:lstStyle/>
          <a:p>
            <a:pPr algn="ctr"/>
            <a:r>
              <a:rPr lang="en-US" sz="933" dirty="0">
                <a:solidFill>
                  <a:srgbClr val="494848"/>
                </a:solidFill>
                <a:latin typeface="Fira Sans" panose="020B0503050000020004" pitchFamily="34" charset="0"/>
              </a:rPr>
              <a:t>AWS Certificate Manager</a:t>
            </a:r>
          </a:p>
        </p:txBody>
      </p:sp>
    </p:spTree>
    <p:extLst>
      <p:ext uri="{BB962C8B-B14F-4D97-AF65-F5344CB8AC3E}">
        <p14:creationId xmlns:p14="http://schemas.microsoft.com/office/powerpoint/2010/main" val="688219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Certifications and Accreditations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0204"/>
            <a:ext cx="4673600" cy="23029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83138"/>
            <a:ext cx="12192000" cy="20557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8289" y="1067706"/>
            <a:ext cx="7061200" cy="2201333"/>
          </a:xfrm>
          <a:prstGeom prst="rect">
            <a:avLst/>
          </a:prstGeom>
        </p:spPr>
      </p:pic>
      <p:sp>
        <p:nvSpPr>
          <p:cNvPr id="8" name="TextBox 7"/>
          <p:cNvSpPr txBox="1"/>
          <p:nvPr/>
        </p:nvSpPr>
        <p:spPr>
          <a:xfrm>
            <a:off x="1" y="5354594"/>
            <a:ext cx="12192000" cy="830997"/>
          </a:xfrm>
          <a:prstGeom prst="rect">
            <a:avLst/>
          </a:prstGeom>
          <a:solidFill>
            <a:srgbClr val="2479BE"/>
          </a:solidFill>
          <a:ln w="25400">
            <a:solidFill>
              <a:schemeClr val="accent1">
                <a:lumMod val="75000"/>
              </a:schemeClr>
            </a:solidFill>
          </a:ln>
        </p:spPr>
        <p:txBody>
          <a:bodyPr wrap="square" rtlCol="0">
            <a:spAutoFit/>
          </a:bodyPr>
          <a:lstStyle/>
          <a:p>
            <a:pPr algn="ctr"/>
            <a:r>
              <a:rPr lang="en-US" sz="2400" dirty="0">
                <a:solidFill>
                  <a:schemeClr val="bg1"/>
                </a:solidFill>
              </a:rPr>
              <a:t>ISO 9001, ISO 27001, ISO 27017, ISO 27018, IRAP (Australia), MLPS Level 3 (China), MTCS Tier 3 Certification (Singapore) and more …</a:t>
            </a:r>
          </a:p>
        </p:txBody>
      </p:sp>
    </p:spTree>
    <p:extLst>
      <p:ext uri="{BB962C8B-B14F-4D97-AF65-F5344CB8AC3E}">
        <p14:creationId xmlns:p14="http://schemas.microsoft.com/office/powerpoint/2010/main" val="2363950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Endpoints</a:t>
            </a:r>
          </a:p>
        </p:txBody>
      </p:sp>
      <p:sp>
        <p:nvSpPr>
          <p:cNvPr id="55" name="Rectangle 54"/>
          <p:cNvSpPr/>
          <p:nvPr/>
        </p:nvSpPr>
        <p:spPr bwMode="auto">
          <a:xfrm>
            <a:off x="7640767" y="1033316"/>
            <a:ext cx="2804160" cy="4954133"/>
          </a:xfrm>
          <a:prstGeom prst="rect">
            <a:avLst/>
          </a:prstGeom>
          <a:solidFill>
            <a:schemeClr val="bg1"/>
          </a:solidFill>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90229" tIns="45145" rIns="90229" bIns="45145"/>
          <a:lstStyle/>
          <a:p>
            <a:pPr defTabSz="902875">
              <a:defRPr/>
            </a:pPr>
            <a:endParaRPr lang="en-US" sz="2133" dirty="0">
              <a:solidFill>
                <a:srgbClr val="000000"/>
              </a:solidFill>
              <a:latin typeface="Fira Sans" panose="020B0503050000020004" pitchFamily="34" charset="0"/>
              <a:ea typeface="ヒラギノ角ゴ ProN W3" charset="0"/>
              <a:sym typeface="Arial" charset="0"/>
            </a:endParaRPr>
          </a:p>
        </p:txBody>
      </p:sp>
      <p:sp>
        <p:nvSpPr>
          <p:cNvPr id="56" name="Rectangle 55"/>
          <p:cNvSpPr>
            <a:spLocks noChangeArrowheads="1"/>
          </p:cNvSpPr>
          <p:nvPr/>
        </p:nvSpPr>
        <p:spPr bwMode="auto">
          <a:xfrm>
            <a:off x="7637064" y="1032777"/>
            <a:ext cx="2804160" cy="624417"/>
          </a:xfrm>
          <a:prstGeom prst="rect">
            <a:avLst/>
          </a:prstGeom>
          <a:solidFill>
            <a:srgbClr val="2479BE"/>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Fira Sans" panose="020B0503050000020004" pitchFamily="34" charset="0"/>
                <a:cs typeface="Arial" pitchFamily="34" charset="0"/>
              </a:rPr>
              <a:t>VPC</a:t>
            </a:r>
          </a:p>
        </p:txBody>
      </p:sp>
      <p:sp>
        <p:nvSpPr>
          <p:cNvPr id="58" name="Rectangle 57"/>
          <p:cNvSpPr/>
          <p:nvPr/>
        </p:nvSpPr>
        <p:spPr bwMode="auto">
          <a:xfrm>
            <a:off x="4746117" y="1034576"/>
            <a:ext cx="2804160" cy="4952873"/>
          </a:xfrm>
          <a:prstGeom prst="rect">
            <a:avLst/>
          </a:prstGeom>
          <a:solidFill>
            <a:schemeClr val="bg1"/>
          </a:solidFill>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90229" tIns="45145" rIns="90229" bIns="45145"/>
          <a:lstStyle/>
          <a:p>
            <a:pPr defTabSz="902875">
              <a:defRPr/>
            </a:pPr>
            <a:endParaRPr lang="en-US" sz="2133" dirty="0">
              <a:solidFill>
                <a:srgbClr val="000000"/>
              </a:solidFill>
              <a:latin typeface="Fira Sans" panose="020B0503050000020004" pitchFamily="34" charset="0"/>
              <a:ea typeface="ヒラギノ角ゴ ProN W3" charset="0"/>
              <a:sym typeface="Arial" charset="0"/>
            </a:endParaRPr>
          </a:p>
        </p:txBody>
      </p:sp>
      <p:sp>
        <p:nvSpPr>
          <p:cNvPr id="59" name="Rectangle 58"/>
          <p:cNvSpPr/>
          <p:nvPr/>
        </p:nvSpPr>
        <p:spPr bwMode="auto">
          <a:xfrm>
            <a:off x="1804416" y="1037475"/>
            <a:ext cx="2804160" cy="4959671"/>
          </a:xfrm>
          <a:prstGeom prst="rect">
            <a:avLst/>
          </a:prstGeom>
          <a:solidFill>
            <a:schemeClr val="bg1"/>
          </a:solidFill>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90229" tIns="45145" rIns="90229" bIns="45145"/>
          <a:lstStyle/>
          <a:p>
            <a:pPr defTabSz="902875">
              <a:defRPr/>
            </a:pPr>
            <a:endParaRPr lang="en-US" sz="2133" dirty="0">
              <a:solidFill>
                <a:srgbClr val="000000"/>
              </a:solidFill>
              <a:latin typeface="Fira Sans" panose="020B0503050000020004" pitchFamily="34" charset="0"/>
              <a:ea typeface="ヒラギノ角ゴ ProN W3" charset="0"/>
              <a:sym typeface="Arial" charset="0"/>
            </a:endParaRPr>
          </a:p>
        </p:txBody>
      </p:sp>
      <p:sp>
        <p:nvSpPr>
          <p:cNvPr id="61" name="Rectangle 38"/>
          <p:cNvSpPr>
            <a:spLocks noChangeArrowheads="1"/>
          </p:cNvSpPr>
          <p:nvPr/>
        </p:nvSpPr>
        <p:spPr bwMode="auto">
          <a:xfrm>
            <a:off x="1718871" y="1909512"/>
            <a:ext cx="2929488" cy="238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229" tIns="45145" rIns="90229" bIns="45145">
            <a:spAutoFit/>
          </a:bodyPr>
          <a:lstStyle/>
          <a:p>
            <a:pPr algn="ctr" defTabSz="450839"/>
            <a:r>
              <a:rPr lang="en-US" sz="2133" b="1" dirty="0">
                <a:solidFill>
                  <a:srgbClr val="414042"/>
                </a:solidFill>
                <a:latin typeface="Fira Sans" panose="020B0503050000020004" pitchFamily="34" charset="0"/>
                <a:cs typeface="Arial" charset="0"/>
              </a:rPr>
              <a:t>Secure Transmission</a:t>
            </a:r>
          </a:p>
          <a:p>
            <a:pPr algn="ctr" defTabSz="450839"/>
            <a:endParaRPr lang="en-US" sz="2133"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Use secure endpoints to establish secure communication sessions (HTTPS).</a:t>
            </a:r>
          </a:p>
          <a:p>
            <a:pPr algn="ctr" defTabSz="450839"/>
            <a:r>
              <a:rPr lang="en-US" sz="2133" dirty="0">
                <a:solidFill>
                  <a:srgbClr val="414042"/>
                </a:solidFill>
                <a:latin typeface="Fira Sans" panose="020B0503050000020004" pitchFamily="34" charset="0"/>
                <a:cs typeface="Arial" charset="0"/>
              </a:rPr>
              <a:t> </a:t>
            </a:r>
          </a:p>
        </p:txBody>
      </p:sp>
      <p:sp>
        <p:nvSpPr>
          <p:cNvPr id="62" name="Rectangle 42"/>
          <p:cNvSpPr>
            <a:spLocks noChangeArrowheads="1"/>
          </p:cNvSpPr>
          <p:nvPr/>
        </p:nvSpPr>
        <p:spPr bwMode="auto">
          <a:xfrm>
            <a:off x="4764326" y="1923893"/>
            <a:ext cx="2709333" cy="2060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spAutoFit/>
          </a:bodyPr>
          <a:lstStyle/>
          <a:p>
            <a:pPr algn="ctr" defTabSz="450839"/>
            <a:r>
              <a:rPr lang="en-US" sz="2133" b="1" dirty="0">
                <a:solidFill>
                  <a:srgbClr val="414042"/>
                </a:solidFill>
                <a:latin typeface="Fira Sans" panose="020B0503050000020004" pitchFamily="34" charset="0"/>
                <a:cs typeface="Arial" charset="0"/>
              </a:rPr>
              <a:t>Instance Firewalls</a:t>
            </a:r>
          </a:p>
          <a:p>
            <a:pPr algn="ctr" defTabSz="450839"/>
            <a:endParaRPr lang="en-US" sz="2133" b="1"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Use security groups to configure firewall rules for instances.</a:t>
            </a:r>
          </a:p>
          <a:p>
            <a:pPr algn="ctr" defTabSz="450839"/>
            <a:endParaRPr lang="en-US" sz="2133" dirty="0">
              <a:solidFill>
                <a:srgbClr val="414042"/>
              </a:solidFill>
              <a:latin typeface="Fira Sans" panose="020B0503050000020004" pitchFamily="34" charset="0"/>
              <a:cs typeface="Arial" charset="0"/>
            </a:endParaRPr>
          </a:p>
        </p:txBody>
      </p:sp>
      <p:sp>
        <p:nvSpPr>
          <p:cNvPr id="50" name="Rectangle 49"/>
          <p:cNvSpPr>
            <a:spLocks noChangeArrowheads="1"/>
          </p:cNvSpPr>
          <p:nvPr/>
        </p:nvSpPr>
        <p:spPr bwMode="auto">
          <a:xfrm>
            <a:off x="1798529" y="1015496"/>
            <a:ext cx="2804160" cy="641697"/>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Arial" pitchFamily="34" charset="0"/>
                <a:cs typeface="Arial" pitchFamily="34" charset="0"/>
              </a:rPr>
              <a:t>SSL Endpoints</a:t>
            </a:r>
          </a:p>
        </p:txBody>
      </p:sp>
      <p:sp>
        <p:nvSpPr>
          <p:cNvPr id="68" name="Rectangle 67"/>
          <p:cNvSpPr>
            <a:spLocks noChangeArrowheads="1"/>
          </p:cNvSpPr>
          <p:nvPr/>
        </p:nvSpPr>
        <p:spPr bwMode="auto">
          <a:xfrm>
            <a:off x="4758821" y="1032777"/>
            <a:ext cx="2804160" cy="624417"/>
          </a:xfrm>
          <a:prstGeom prst="rect">
            <a:avLst/>
          </a:prstGeom>
          <a:solidFill>
            <a:srgbClr val="2479BE"/>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Fira Sans" panose="020B0503050000020004" pitchFamily="34" charset="0"/>
                <a:cs typeface="Arial" pitchFamily="34" charset="0"/>
              </a:rPr>
              <a:t>Security Groups</a:t>
            </a:r>
          </a:p>
        </p:txBody>
      </p:sp>
      <p:sp>
        <p:nvSpPr>
          <p:cNvPr id="16" name="Rectangle 46"/>
          <p:cNvSpPr>
            <a:spLocks noChangeArrowheads="1"/>
          </p:cNvSpPr>
          <p:nvPr/>
        </p:nvSpPr>
        <p:spPr bwMode="auto">
          <a:xfrm>
            <a:off x="7672960" y="1926277"/>
            <a:ext cx="2722033" cy="3701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spAutoFit/>
          </a:bodyPr>
          <a:lstStyle/>
          <a:p>
            <a:pPr algn="ctr" defTabSz="450839"/>
            <a:r>
              <a:rPr lang="en-US" sz="2133" b="1" dirty="0">
                <a:solidFill>
                  <a:srgbClr val="414042"/>
                </a:solidFill>
                <a:latin typeface="Fira Sans" panose="020B0503050000020004" pitchFamily="34" charset="0"/>
                <a:cs typeface="Arial" charset="0"/>
              </a:rPr>
              <a:t>Network Control</a:t>
            </a:r>
          </a:p>
          <a:p>
            <a:pPr algn="ctr" defTabSz="450839"/>
            <a:endParaRPr lang="en-US" sz="2133"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Use public and private subnets, NAT, and VPN support in your virtual private cloud to create low-level networking constraints for resource access. </a:t>
            </a:r>
          </a:p>
        </p:txBody>
      </p:sp>
      <p:sp>
        <p:nvSpPr>
          <p:cNvPr id="12" name="Rectangle 11"/>
          <p:cNvSpPr>
            <a:spLocks noChangeArrowheads="1"/>
          </p:cNvSpPr>
          <p:nvPr/>
        </p:nvSpPr>
        <p:spPr bwMode="auto">
          <a:xfrm>
            <a:off x="1808104" y="1015496"/>
            <a:ext cx="2804160" cy="641697"/>
          </a:xfrm>
          <a:prstGeom prst="rect">
            <a:avLst/>
          </a:prstGeom>
          <a:solidFill>
            <a:srgbClr val="F7C027"/>
          </a:solidFill>
          <a:ln>
            <a:solidFill>
              <a:srgbClr val="F7C027"/>
            </a:solid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Fira Sans" panose="020B0503050000020004" pitchFamily="34" charset="0"/>
                <a:cs typeface="Arial" pitchFamily="34" charset="0"/>
              </a:rPr>
              <a:t>SSL Endpoints</a:t>
            </a:r>
          </a:p>
        </p:txBody>
      </p:sp>
    </p:spTree>
    <p:extLst>
      <p:ext uri="{BB962C8B-B14F-4D97-AF65-F5344CB8AC3E}">
        <p14:creationId xmlns:p14="http://schemas.microsoft.com/office/powerpoint/2010/main" val="27600959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Groups</a:t>
            </a:r>
          </a:p>
        </p:txBody>
      </p:sp>
      <p:sp>
        <p:nvSpPr>
          <p:cNvPr id="29" name="Rectangle 28"/>
          <p:cNvSpPr/>
          <p:nvPr/>
        </p:nvSpPr>
        <p:spPr bwMode="auto">
          <a:xfrm>
            <a:off x="4737477" y="1034576"/>
            <a:ext cx="2804160" cy="4952873"/>
          </a:xfrm>
          <a:prstGeom prst="rect">
            <a:avLst/>
          </a:prstGeom>
          <a:solidFill>
            <a:schemeClr val="bg1"/>
          </a:solidFill>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90229" tIns="45145" rIns="90229" bIns="45145"/>
          <a:lstStyle/>
          <a:p>
            <a:pPr defTabSz="902875">
              <a:defRPr/>
            </a:pPr>
            <a:endParaRPr lang="en-US" sz="2133" dirty="0">
              <a:solidFill>
                <a:srgbClr val="000000"/>
              </a:solidFill>
              <a:latin typeface="Fira Sans" panose="020B0503050000020004" pitchFamily="34" charset="0"/>
              <a:ea typeface="ヒラギノ角ゴ ProN W3" charset="0"/>
              <a:sym typeface="Arial" charset="0"/>
            </a:endParaRPr>
          </a:p>
        </p:txBody>
      </p:sp>
      <p:sp>
        <p:nvSpPr>
          <p:cNvPr id="30" name="Rectangle 29"/>
          <p:cNvSpPr/>
          <p:nvPr/>
        </p:nvSpPr>
        <p:spPr bwMode="auto">
          <a:xfrm>
            <a:off x="1809037" y="1037475"/>
            <a:ext cx="2804160" cy="4949973"/>
          </a:xfrm>
          <a:prstGeom prst="rect">
            <a:avLst/>
          </a:prstGeom>
          <a:solidFill>
            <a:schemeClr val="bg1"/>
          </a:solidFill>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90229" tIns="45145" rIns="90229" bIns="45145"/>
          <a:lstStyle/>
          <a:p>
            <a:pPr defTabSz="902875">
              <a:defRPr/>
            </a:pPr>
            <a:endParaRPr lang="en-US" sz="2133" dirty="0">
              <a:solidFill>
                <a:srgbClr val="000000"/>
              </a:solidFill>
              <a:latin typeface="Fira Sans" panose="020B0503050000020004" pitchFamily="34" charset="0"/>
              <a:ea typeface="ヒラギノ角ゴ ProN W3" charset="0"/>
              <a:sym typeface="Arial" charset="0"/>
            </a:endParaRPr>
          </a:p>
        </p:txBody>
      </p:sp>
      <p:sp>
        <p:nvSpPr>
          <p:cNvPr id="35" name="Rectangle 34"/>
          <p:cNvSpPr>
            <a:spLocks noChangeArrowheads="1"/>
          </p:cNvSpPr>
          <p:nvPr/>
        </p:nvSpPr>
        <p:spPr bwMode="auto">
          <a:xfrm>
            <a:off x="1819481" y="1032776"/>
            <a:ext cx="2804160" cy="626533"/>
          </a:xfrm>
          <a:prstGeom prst="rect">
            <a:avLst/>
          </a:prstGeom>
          <a:solidFill>
            <a:srgbClr val="2479BE"/>
          </a:solidFill>
          <a:ln>
            <a:solidFill>
              <a:srgbClr val="2479BE"/>
            </a:solid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Fira Sans" panose="020B0503050000020004" pitchFamily="34" charset="0"/>
                <a:cs typeface="Arial" pitchFamily="34" charset="0"/>
              </a:rPr>
              <a:t>SSL Endpoints</a:t>
            </a:r>
          </a:p>
        </p:txBody>
      </p:sp>
      <p:sp>
        <p:nvSpPr>
          <p:cNvPr id="15" name="Rectangle 14"/>
          <p:cNvSpPr>
            <a:spLocks noChangeArrowheads="1"/>
          </p:cNvSpPr>
          <p:nvPr/>
        </p:nvSpPr>
        <p:spPr bwMode="auto">
          <a:xfrm>
            <a:off x="4745101" y="1039501"/>
            <a:ext cx="2804160" cy="624417"/>
          </a:xfrm>
          <a:prstGeom prst="rect">
            <a:avLst/>
          </a:prstGeom>
          <a:solidFill>
            <a:srgbClr val="F7C027"/>
          </a:solidFill>
          <a:ln>
            <a:solidFill>
              <a:srgbClr val="F7C027"/>
            </a:solid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Fira Sans" panose="020B0503050000020004" pitchFamily="34" charset="0"/>
                <a:cs typeface="Arial" pitchFamily="34" charset="0"/>
              </a:rPr>
              <a:t>Security Groups</a:t>
            </a:r>
          </a:p>
        </p:txBody>
      </p:sp>
      <p:sp>
        <p:nvSpPr>
          <p:cNvPr id="19" name="Rectangle 42"/>
          <p:cNvSpPr>
            <a:spLocks noChangeArrowheads="1"/>
          </p:cNvSpPr>
          <p:nvPr/>
        </p:nvSpPr>
        <p:spPr bwMode="auto">
          <a:xfrm>
            <a:off x="4755686" y="1923893"/>
            <a:ext cx="2709333" cy="2060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spAutoFit/>
          </a:bodyPr>
          <a:lstStyle/>
          <a:p>
            <a:pPr algn="ctr" defTabSz="450839"/>
            <a:r>
              <a:rPr lang="en-US" sz="2133" b="1" dirty="0">
                <a:solidFill>
                  <a:srgbClr val="414042"/>
                </a:solidFill>
                <a:latin typeface="Fira Sans" panose="020B0503050000020004" pitchFamily="34" charset="0"/>
                <a:cs typeface="Arial" charset="0"/>
              </a:rPr>
              <a:t>Instance Firewalls</a:t>
            </a:r>
          </a:p>
          <a:p>
            <a:pPr algn="ctr" defTabSz="450839"/>
            <a:endParaRPr lang="en-US" sz="2133" b="1"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Use security groups to configure firewall rules for instances.</a:t>
            </a:r>
          </a:p>
          <a:p>
            <a:pPr algn="ctr" defTabSz="450839"/>
            <a:endParaRPr lang="en-US" sz="2133" dirty="0">
              <a:solidFill>
                <a:srgbClr val="414042"/>
              </a:solidFill>
              <a:latin typeface="Fira Sans" panose="020B0503050000020004" pitchFamily="34" charset="0"/>
              <a:cs typeface="Arial" charset="0"/>
            </a:endParaRPr>
          </a:p>
        </p:txBody>
      </p:sp>
      <p:sp>
        <p:nvSpPr>
          <p:cNvPr id="16" name="Rectangle 15"/>
          <p:cNvSpPr/>
          <p:nvPr/>
        </p:nvSpPr>
        <p:spPr bwMode="auto">
          <a:xfrm>
            <a:off x="7632127" y="1033316"/>
            <a:ext cx="2804160" cy="4954133"/>
          </a:xfrm>
          <a:prstGeom prst="rect">
            <a:avLst/>
          </a:prstGeom>
          <a:solidFill>
            <a:schemeClr val="bg1"/>
          </a:solidFill>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90229" tIns="45145" rIns="90229" bIns="45145"/>
          <a:lstStyle/>
          <a:p>
            <a:pPr defTabSz="902875">
              <a:defRPr/>
            </a:pPr>
            <a:endParaRPr lang="en-US" sz="2133" dirty="0">
              <a:solidFill>
                <a:srgbClr val="000000"/>
              </a:solidFill>
              <a:latin typeface="Fira Sans" panose="020B0503050000020004" pitchFamily="34" charset="0"/>
              <a:ea typeface="ヒラギノ角ゴ ProN W3" charset="0"/>
              <a:sym typeface="Arial" charset="0"/>
            </a:endParaRPr>
          </a:p>
        </p:txBody>
      </p:sp>
      <p:sp>
        <p:nvSpPr>
          <p:cNvPr id="21" name="Rectangle 20"/>
          <p:cNvSpPr>
            <a:spLocks noChangeArrowheads="1"/>
          </p:cNvSpPr>
          <p:nvPr/>
        </p:nvSpPr>
        <p:spPr bwMode="auto">
          <a:xfrm>
            <a:off x="7640739" y="1032777"/>
            <a:ext cx="2804160" cy="624417"/>
          </a:xfrm>
          <a:prstGeom prst="rect">
            <a:avLst/>
          </a:prstGeom>
          <a:solidFill>
            <a:srgbClr val="2479BE"/>
          </a:solidFill>
          <a:ln>
            <a:solidFill>
              <a:srgbClr val="2479BE"/>
            </a:solid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Fira Sans" panose="020B0503050000020004" pitchFamily="34" charset="0"/>
                <a:cs typeface="Arial" pitchFamily="34" charset="0"/>
              </a:rPr>
              <a:t>VPC</a:t>
            </a:r>
          </a:p>
        </p:txBody>
      </p:sp>
      <p:sp>
        <p:nvSpPr>
          <p:cNvPr id="17" name="Rectangle 38"/>
          <p:cNvSpPr>
            <a:spLocks noChangeArrowheads="1"/>
          </p:cNvSpPr>
          <p:nvPr/>
        </p:nvSpPr>
        <p:spPr bwMode="auto">
          <a:xfrm>
            <a:off x="1718871" y="1909513"/>
            <a:ext cx="2929488" cy="2717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229" tIns="45145" rIns="90229" bIns="45145">
            <a:spAutoFit/>
          </a:bodyPr>
          <a:lstStyle/>
          <a:p>
            <a:pPr algn="ctr" defTabSz="450839"/>
            <a:r>
              <a:rPr lang="en-US" sz="2133" b="1" dirty="0">
                <a:solidFill>
                  <a:srgbClr val="414042"/>
                </a:solidFill>
                <a:latin typeface="Fira Sans" panose="020B0503050000020004" pitchFamily="34" charset="0"/>
                <a:cs typeface="Arial" charset="0"/>
              </a:rPr>
              <a:t>Secure Transmission</a:t>
            </a:r>
          </a:p>
          <a:p>
            <a:pPr algn="ctr" defTabSz="450839"/>
            <a:endParaRPr lang="en-US" sz="2133"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Use secure endpoints to establish secure communication sessions (HTTPS).</a:t>
            </a:r>
          </a:p>
          <a:p>
            <a:pPr algn="ctr" defTabSz="450839"/>
            <a:endParaRPr lang="en-US" sz="2133"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 </a:t>
            </a:r>
          </a:p>
        </p:txBody>
      </p:sp>
      <p:sp>
        <p:nvSpPr>
          <p:cNvPr id="20" name="Rectangle 46"/>
          <p:cNvSpPr>
            <a:spLocks noChangeArrowheads="1"/>
          </p:cNvSpPr>
          <p:nvPr/>
        </p:nvSpPr>
        <p:spPr bwMode="auto">
          <a:xfrm>
            <a:off x="7672960" y="1926277"/>
            <a:ext cx="2722033" cy="3701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spAutoFit/>
          </a:bodyPr>
          <a:lstStyle/>
          <a:p>
            <a:pPr algn="ctr" defTabSz="450839"/>
            <a:r>
              <a:rPr lang="en-US" sz="2133" b="1" dirty="0">
                <a:solidFill>
                  <a:srgbClr val="414042"/>
                </a:solidFill>
                <a:latin typeface="Fira Sans" panose="020B0503050000020004" pitchFamily="34" charset="0"/>
                <a:cs typeface="Arial" charset="0"/>
              </a:rPr>
              <a:t>Network Control</a:t>
            </a:r>
          </a:p>
          <a:p>
            <a:pPr algn="ctr" defTabSz="450839"/>
            <a:endParaRPr lang="en-US" sz="2133"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Use public and private subnets, NAT, and VPN support in your virtual private cloud to create low-level networking constraints for resource access. </a:t>
            </a:r>
          </a:p>
        </p:txBody>
      </p:sp>
    </p:spTree>
    <p:extLst>
      <p:ext uri="{BB962C8B-B14F-4D97-AF65-F5344CB8AC3E}">
        <p14:creationId xmlns:p14="http://schemas.microsoft.com/office/powerpoint/2010/main" val="1577288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2773" y="1282599"/>
            <a:ext cx="5545313" cy="1932516"/>
            <a:chOff x="182079" y="961949"/>
            <a:chExt cx="4158985" cy="1449387"/>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665375">
              <a:off x="2337240" y="961949"/>
              <a:ext cx="1738313" cy="144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2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665375">
              <a:off x="4002927" y="1339101"/>
              <a:ext cx="338137" cy="28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Rectangle 28"/>
            <p:cNvSpPr>
              <a:spLocks noChangeArrowheads="1"/>
            </p:cNvSpPr>
            <p:nvPr/>
          </p:nvSpPr>
          <p:spPr bwMode="auto">
            <a:xfrm>
              <a:off x="182079" y="1374570"/>
              <a:ext cx="2066925" cy="37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r"/>
              <a:r>
                <a:rPr lang="en-US" sz="2667" b="1" dirty="0">
                  <a:solidFill>
                    <a:srgbClr val="494848"/>
                  </a:solidFill>
                  <a:latin typeface="Fira Sans" panose="020B0503050000020004" pitchFamily="34" charset="0"/>
                  <a:cs typeface="Arial" charset="0"/>
                  <a:sym typeface="Calibri" charset="0"/>
                </a:rPr>
                <a:t>HTTP</a:t>
              </a:r>
            </a:p>
          </p:txBody>
        </p:sp>
        <p:sp>
          <p:nvSpPr>
            <p:cNvPr id="27" name="Rectangle 46"/>
            <p:cNvSpPr>
              <a:spLocks noChangeArrowheads="1"/>
            </p:cNvSpPr>
            <p:nvPr/>
          </p:nvSpPr>
          <p:spPr bwMode="auto">
            <a:xfrm>
              <a:off x="419883" y="1698207"/>
              <a:ext cx="1920875" cy="500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r"/>
              <a:r>
                <a:rPr lang="en-US" sz="1867" dirty="0">
                  <a:solidFill>
                    <a:srgbClr val="494848"/>
                  </a:solidFill>
                  <a:latin typeface="Fira Sans" panose="020B0503050000020004" pitchFamily="34" charset="0"/>
                  <a:cs typeface="Arial" charset="0"/>
                  <a:sym typeface="Calibri" charset="0"/>
                </a:rPr>
                <a:t>Ports 80 and 443 only open to the Internet</a:t>
              </a:r>
            </a:p>
          </p:txBody>
        </p:sp>
      </p:grpSp>
      <p:grpSp>
        <p:nvGrpSpPr>
          <p:cNvPr id="6" name="Group 5"/>
          <p:cNvGrpSpPr/>
          <p:nvPr/>
        </p:nvGrpSpPr>
        <p:grpSpPr>
          <a:xfrm>
            <a:off x="257407" y="1836623"/>
            <a:ext cx="6776540" cy="2405998"/>
            <a:chOff x="193055" y="1377467"/>
            <a:chExt cx="5082405" cy="1804499"/>
          </a:xfrm>
        </p:grpSpPr>
        <p:pic>
          <p:nvPicPr>
            <p:cNvPr id="10" name="Picture 22"/>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65375">
              <a:off x="4522985" y="1878714"/>
              <a:ext cx="752475"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665375">
              <a:off x="2965677" y="1377467"/>
              <a:ext cx="2146300" cy="178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22"/>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65375">
              <a:off x="3083376" y="2330276"/>
              <a:ext cx="752475"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ectangle 32"/>
            <p:cNvSpPr>
              <a:spLocks noChangeArrowheads="1"/>
            </p:cNvSpPr>
            <p:nvPr/>
          </p:nvSpPr>
          <p:spPr bwMode="auto">
            <a:xfrm>
              <a:off x="1449523" y="2357438"/>
              <a:ext cx="2066925" cy="37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ctr"/>
              <a:r>
                <a:rPr lang="en-US" sz="2667" b="1" dirty="0">
                  <a:solidFill>
                    <a:srgbClr val="494848"/>
                  </a:solidFill>
                  <a:latin typeface="Fira Sans" panose="020B0503050000020004" pitchFamily="34" charset="0"/>
                  <a:cs typeface="Arial" charset="0"/>
                  <a:sym typeface="Calibri" charset="0"/>
                </a:rPr>
                <a:t>SSH/RDP</a:t>
              </a:r>
            </a:p>
          </p:txBody>
        </p:sp>
        <p:sp>
          <p:nvSpPr>
            <p:cNvPr id="28" name="Rectangle 47"/>
            <p:cNvSpPr>
              <a:spLocks noChangeArrowheads="1"/>
            </p:cNvSpPr>
            <p:nvPr/>
          </p:nvSpPr>
          <p:spPr bwMode="auto">
            <a:xfrm>
              <a:off x="193055" y="2681733"/>
              <a:ext cx="2915433" cy="500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117" algn="r"/>
              <a:r>
                <a:rPr lang="en-US" sz="1867" dirty="0">
                  <a:solidFill>
                    <a:srgbClr val="494848"/>
                  </a:solidFill>
                  <a:latin typeface="Fira Sans" panose="020B0503050000020004" pitchFamily="34" charset="0"/>
                  <a:cs typeface="Arial" charset="0"/>
                  <a:sym typeface="Calibri" charset="0"/>
                </a:rPr>
                <a:t>Engineering staff have SSH/RDP access to Bastion Host</a:t>
              </a:r>
            </a:p>
          </p:txBody>
        </p:sp>
        <p:pic>
          <p:nvPicPr>
            <p:cNvPr id="53" name="Picture 22"/>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665375">
              <a:off x="3454729" y="2219891"/>
              <a:ext cx="752475"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AWS Multi-Tier Security Groups</a:t>
            </a:r>
            <a:endParaRPr lang="en-US" dirty="0"/>
          </a:p>
        </p:txBody>
      </p:sp>
      <p:grpSp>
        <p:nvGrpSpPr>
          <p:cNvPr id="5" name="Group 4"/>
          <p:cNvGrpSpPr/>
          <p:nvPr/>
        </p:nvGrpSpPr>
        <p:grpSpPr>
          <a:xfrm>
            <a:off x="5651115" y="643752"/>
            <a:ext cx="6556096" cy="3267066"/>
            <a:chOff x="4238336" y="482814"/>
            <a:chExt cx="4917072" cy="2450299"/>
          </a:xfrm>
        </p:grpSpPr>
        <p:grpSp>
          <p:nvGrpSpPr>
            <p:cNvPr id="31" name="Group 50"/>
            <p:cNvGrpSpPr>
              <a:grpSpLocks/>
            </p:cNvGrpSpPr>
            <p:nvPr/>
          </p:nvGrpSpPr>
          <p:grpSpPr bwMode="auto">
            <a:xfrm rot="665375">
              <a:off x="4238336" y="729696"/>
              <a:ext cx="977900" cy="814388"/>
              <a:chOff x="3934957" y="1507087"/>
              <a:chExt cx="977190" cy="813908"/>
            </a:xfrm>
          </p:grpSpPr>
          <p:pic>
            <p:nvPicPr>
              <p:cNvPr id="51" name="Picture 51"/>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934957" y="1507087"/>
                <a:ext cx="822475" cy="813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 name="Rectangle 52"/>
              <p:cNvSpPr>
                <a:spLocks noChangeArrowheads="1"/>
              </p:cNvSpPr>
              <p:nvPr/>
            </p:nvSpPr>
            <p:spPr bwMode="auto">
              <a:xfrm>
                <a:off x="4168692" y="1737007"/>
                <a:ext cx="743455" cy="2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ctr"/>
                <a:r>
                  <a:rPr lang="en-US" sz="1867" b="1">
                    <a:solidFill>
                      <a:srgbClr val="494848"/>
                    </a:solidFill>
                    <a:latin typeface="Fira Sans" panose="020B0503050000020004" pitchFamily="34" charset="0"/>
                    <a:cs typeface="Arial" charset="0"/>
                    <a:sym typeface="Calibri" charset="0"/>
                  </a:rPr>
                  <a:t>EC2</a:t>
                </a:r>
              </a:p>
            </p:txBody>
          </p:sp>
        </p:grpSp>
        <p:grpSp>
          <p:nvGrpSpPr>
            <p:cNvPr id="32" name="Group 56"/>
            <p:cNvGrpSpPr>
              <a:grpSpLocks/>
            </p:cNvGrpSpPr>
            <p:nvPr/>
          </p:nvGrpSpPr>
          <p:grpSpPr bwMode="auto">
            <a:xfrm rot="665375">
              <a:off x="6910292" y="2118726"/>
              <a:ext cx="976313" cy="814387"/>
              <a:chOff x="3934957" y="1507087"/>
              <a:chExt cx="977190" cy="813908"/>
            </a:xfrm>
          </p:grpSpPr>
          <p:pic>
            <p:nvPicPr>
              <p:cNvPr id="49" name="Picture 57"/>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934957" y="1507087"/>
                <a:ext cx="822475" cy="813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Rectangle 58"/>
              <p:cNvSpPr>
                <a:spLocks noChangeArrowheads="1"/>
              </p:cNvSpPr>
              <p:nvPr/>
            </p:nvSpPr>
            <p:spPr bwMode="auto">
              <a:xfrm>
                <a:off x="4168692" y="1737006"/>
                <a:ext cx="743455" cy="28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ctr"/>
                <a:r>
                  <a:rPr lang="en-US" sz="1867" b="1">
                    <a:solidFill>
                      <a:srgbClr val="494848"/>
                    </a:solidFill>
                    <a:latin typeface="Fira Sans" panose="020B0503050000020004" pitchFamily="34" charset="0"/>
                    <a:cs typeface="Arial" charset="0"/>
                    <a:sym typeface="Calibri" charset="0"/>
                  </a:rPr>
                  <a:t>EC2</a:t>
                </a:r>
              </a:p>
            </p:txBody>
          </p:sp>
        </p:grpSp>
        <p:pic>
          <p:nvPicPr>
            <p:cNvPr id="33" name="Picture 23"/>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12438444">
              <a:off x="5036673" y="833532"/>
              <a:ext cx="774700" cy="265112"/>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3"/>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12438444">
              <a:off x="6589338" y="1537729"/>
              <a:ext cx="777875" cy="26352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Rectangle 65"/>
            <p:cNvSpPr>
              <a:spLocks noChangeArrowheads="1"/>
            </p:cNvSpPr>
            <p:nvPr/>
          </p:nvSpPr>
          <p:spPr bwMode="auto">
            <a:xfrm rot="21106321">
              <a:off x="5980336" y="976873"/>
              <a:ext cx="2092325" cy="315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r"/>
              <a:r>
                <a:rPr lang="en-US" sz="2133" dirty="0">
                  <a:solidFill>
                    <a:srgbClr val="494848"/>
                  </a:solidFill>
                  <a:latin typeface="Fira Sans" panose="020B0503050000020004" pitchFamily="34" charset="0"/>
                  <a:cs typeface="Arial" charset="0"/>
                  <a:sym typeface="Calibri" charset="0"/>
                </a:rPr>
                <a:t>Application Tier</a:t>
              </a:r>
            </a:p>
          </p:txBody>
        </p:sp>
        <p:sp>
          <p:nvSpPr>
            <p:cNvPr id="40" name="Rectangle 66"/>
            <p:cNvSpPr>
              <a:spLocks noChangeArrowheads="1"/>
            </p:cNvSpPr>
            <p:nvPr/>
          </p:nvSpPr>
          <p:spPr bwMode="auto">
            <a:xfrm rot="21120615">
              <a:off x="4650471" y="482814"/>
              <a:ext cx="1254125" cy="315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r"/>
              <a:r>
                <a:rPr lang="en-US" sz="2133">
                  <a:solidFill>
                    <a:srgbClr val="494848"/>
                  </a:solidFill>
                  <a:latin typeface="Fira Sans" panose="020B0503050000020004" pitchFamily="34" charset="0"/>
                  <a:cs typeface="Arial" charset="0"/>
                  <a:sym typeface="Calibri" charset="0"/>
                </a:rPr>
                <a:t>Web Tier</a:t>
              </a:r>
            </a:p>
          </p:txBody>
        </p:sp>
        <p:sp>
          <p:nvSpPr>
            <p:cNvPr id="41" name="Rectangle 67"/>
            <p:cNvSpPr>
              <a:spLocks noChangeArrowheads="1"/>
            </p:cNvSpPr>
            <p:nvPr/>
          </p:nvSpPr>
          <p:spPr bwMode="auto">
            <a:xfrm rot="21096561">
              <a:off x="7299621" y="1835903"/>
              <a:ext cx="1855787" cy="315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r"/>
              <a:r>
                <a:rPr lang="en-US" sz="2133">
                  <a:solidFill>
                    <a:srgbClr val="494848"/>
                  </a:solidFill>
                  <a:latin typeface="Fira Sans" panose="020B0503050000020004" pitchFamily="34" charset="0"/>
                  <a:cs typeface="Arial" charset="0"/>
                  <a:sym typeface="Calibri" charset="0"/>
                </a:rPr>
                <a:t>Database Tier</a:t>
              </a:r>
            </a:p>
          </p:txBody>
        </p:sp>
        <p:grpSp>
          <p:nvGrpSpPr>
            <p:cNvPr id="45" name="Group 56"/>
            <p:cNvGrpSpPr>
              <a:grpSpLocks/>
            </p:cNvGrpSpPr>
            <p:nvPr/>
          </p:nvGrpSpPr>
          <p:grpSpPr bwMode="auto">
            <a:xfrm rot="665375">
              <a:off x="5757910" y="1114738"/>
              <a:ext cx="976313" cy="814388"/>
              <a:chOff x="3934957" y="1507087"/>
              <a:chExt cx="977190" cy="813908"/>
            </a:xfrm>
          </p:grpSpPr>
          <p:pic>
            <p:nvPicPr>
              <p:cNvPr id="47" name="Picture 57"/>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934957" y="1507087"/>
                <a:ext cx="822475" cy="813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 name="Rectangle 58"/>
              <p:cNvSpPr>
                <a:spLocks noChangeArrowheads="1"/>
              </p:cNvSpPr>
              <p:nvPr/>
            </p:nvSpPr>
            <p:spPr bwMode="auto">
              <a:xfrm>
                <a:off x="4168692" y="1737007"/>
                <a:ext cx="743455" cy="2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ctr"/>
                <a:r>
                  <a:rPr lang="en-US" sz="1867" b="1">
                    <a:solidFill>
                      <a:srgbClr val="494848"/>
                    </a:solidFill>
                    <a:latin typeface="Fira Sans" panose="020B0503050000020004" pitchFamily="34" charset="0"/>
                    <a:cs typeface="Arial" charset="0"/>
                    <a:sym typeface="Calibri" charset="0"/>
                  </a:rPr>
                  <a:t>EC2</a:t>
                </a:r>
              </a:p>
            </p:txBody>
          </p:sp>
        </p:grpSp>
      </p:grpSp>
      <p:grpSp>
        <p:nvGrpSpPr>
          <p:cNvPr id="8" name="Group 7"/>
          <p:cNvGrpSpPr/>
          <p:nvPr/>
        </p:nvGrpSpPr>
        <p:grpSpPr>
          <a:xfrm>
            <a:off x="5281129" y="1629876"/>
            <a:ext cx="3896740" cy="1751575"/>
            <a:chOff x="3960846" y="1222407"/>
            <a:chExt cx="2922555" cy="1313681"/>
          </a:xfrm>
        </p:grpSpPr>
        <p:pic>
          <p:nvPicPr>
            <p:cNvPr id="42" name="Picture 23"/>
            <p:cNvPicPr>
              <a:picLocks noChangeArrowheads="1"/>
            </p:cNvPicPr>
            <p:nvPr/>
          </p:nvPicPr>
          <p:blipFill>
            <a:blip r:embed="rId9"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3330532">
              <a:off x="4792691" y="1617992"/>
              <a:ext cx="569464" cy="1931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51" descr="EC2-Instance.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rot="665375">
              <a:off x="5274618" y="1755563"/>
              <a:ext cx="486770" cy="486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Picture 23"/>
            <p:cNvPicPr>
              <a:picLocks noChangeArrowheads="1"/>
            </p:cNvPicPr>
            <p:nvPr/>
          </p:nvPicPr>
          <p:blipFill>
            <a:blip r:embed="rId9"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7156909">
              <a:off x="5273174" y="1410559"/>
              <a:ext cx="569464" cy="1931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Picture 23"/>
            <p:cNvPicPr>
              <a:picLocks noChangeArrowheads="1"/>
            </p:cNvPicPr>
            <p:nvPr/>
          </p:nvPicPr>
          <p:blipFill>
            <a:blip r:embed="rId11"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326113" flipH="1">
              <a:off x="5733468" y="2188782"/>
              <a:ext cx="1149933" cy="188622"/>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Rectangle 65"/>
            <p:cNvSpPr>
              <a:spLocks noChangeArrowheads="1"/>
            </p:cNvSpPr>
            <p:nvPr/>
          </p:nvSpPr>
          <p:spPr bwMode="auto">
            <a:xfrm>
              <a:off x="3960846" y="2220665"/>
              <a:ext cx="2092325" cy="315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117" algn="r"/>
              <a:r>
                <a:rPr lang="en-US" sz="2133" dirty="0">
                  <a:solidFill>
                    <a:srgbClr val="414042"/>
                  </a:solidFill>
                  <a:latin typeface="Arial" charset="0"/>
                  <a:cs typeface="Arial" charset="0"/>
                  <a:sym typeface="Calibri" charset="0"/>
                </a:rPr>
                <a:t>Bastion</a:t>
              </a:r>
            </a:p>
          </p:txBody>
        </p:sp>
      </p:grpSp>
      <p:grpSp>
        <p:nvGrpSpPr>
          <p:cNvPr id="3" name="Group 2"/>
          <p:cNvGrpSpPr/>
          <p:nvPr/>
        </p:nvGrpSpPr>
        <p:grpSpPr>
          <a:xfrm>
            <a:off x="1672168" y="2603229"/>
            <a:ext cx="8163032" cy="3910327"/>
            <a:chOff x="1254126" y="1952421"/>
            <a:chExt cx="6122274" cy="2932745"/>
          </a:xfrm>
        </p:grpSpPr>
        <p:grpSp>
          <p:nvGrpSpPr>
            <p:cNvPr id="9" name="Group 8"/>
            <p:cNvGrpSpPr/>
            <p:nvPr/>
          </p:nvGrpSpPr>
          <p:grpSpPr>
            <a:xfrm>
              <a:off x="3720230" y="1952421"/>
              <a:ext cx="2900058" cy="2357485"/>
              <a:chOff x="3720230" y="1952421"/>
              <a:chExt cx="2900058" cy="2357485"/>
            </a:xfrm>
          </p:grpSpPr>
          <p:pic>
            <p:nvPicPr>
              <p:cNvPr id="13"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665375">
                <a:off x="3720230" y="1952421"/>
                <a:ext cx="2146300" cy="178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665375">
                <a:off x="4473988" y="2522381"/>
                <a:ext cx="2146300" cy="178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5"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665375">
              <a:off x="5230100" y="3096054"/>
              <a:ext cx="2146300" cy="178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6"/>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665375">
              <a:off x="4463167" y="3369737"/>
              <a:ext cx="1382712"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Rectangle 49"/>
            <p:cNvSpPr>
              <a:spLocks noChangeArrowheads="1"/>
            </p:cNvSpPr>
            <p:nvPr/>
          </p:nvSpPr>
          <p:spPr bwMode="auto">
            <a:xfrm>
              <a:off x="1254126" y="3891541"/>
              <a:ext cx="4021510" cy="2847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117"/>
              <a:r>
                <a:rPr lang="en-US" sz="1867" dirty="0">
                  <a:solidFill>
                    <a:srgbClr val="494848"/>
                  </a:solidFill>
                  <a:latin typeface="Fira Sans" panose="020B0503050000020004" pitchFamily="34" charset="0"/>
                  <a:cs typeface="Arial" charset="0"/>
                  <a:sym typeface="Calibri" charset="0"/>
                </a:rPr>
                <a:t>All other internet ports blocked by default</a:t>
              </a:r>
            </a:p>
          </p:txBody>
        </p:sp>
      </p:grpSp>
    </p:spTree>
    <p:extLst>
      <p:ext uri="{BB962C8B-B14F-4D97-AF65-F5344CB8AC3E}">
        <p14:creationId xmlns:p14="http://schemas.microsoft.com/office/powerpoint/2010/main" val="272023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Amazon Virtual Private Cloud (VPC)</a:t>
            </a:r>
            <a:endParaRPr lang="en-US" dirty="0"/>
          </a:p>
        </p:txBody>
      </p:sp>
      <p:sp>
        <p:nvSpPr>
          <p:cNvPr id="29" name="Rectangle 28"/>
          <p:cNvSpPr/>
          <p:nvPr/>
        </p:nvSpPr>
        <p:spPr bwMode="auto">
          <a:xfrm>
            <a:off x="7642287" y="1033316"/>
            <a:ext cx="2804160" cy="4954133"/>
          </a:xfrm>
          <a:prstGeom prst="rect">
            <a:avLst/>
          </a:prstGeom>
          <a:solidFill>
            <a:schemeClr val="bg1"/>
          </a:solidFill>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90229" tIns="45145" rIns="90229" bIns="45145"/>
          <a:lstStyle/>
          <a:p>
            <a:pPr defTabSz="902875">
              <a:defRPr/>
            </a:pPr>
            <a:endParaRPr lang="en-US" sz="2133" dirty="0">
              <a:solidFill>
                <a:srgbClr val="000000"/>
              </a:solidFill>
              <a:ea typeface="ヒラギノ角ゴ ProN W3" charset="0"/>
              <a:sym typeface="Arial" charset="0"/>
            </a:endParaRPr>
          </a:p>
        </p:txBody>
      </p:sp>
      <p:sp>
        <p:nvSpPr>
          <p:cNvPr id="28" name="Rectangle 27"/>
          <p:cNvSpPr>
            <a:spLocks noChangeArrowheads="1"/>
          </p:cNvSpPr>
          <p:nvPr/>
        </p:nvSpPr>
        <p:spPr bwMode="auto">
          <a:xfrm>
            <a:off x="7654635" y="1036800"/>
            <a:ext cx="2804160" cy="624416"/>
          </a:xfrm>
          <a:prstGeom prst="rect">
            <a:avLst/>
          </a:prstGeom>
          <a:solidFill>
            <a:srgbClr val="F7C027"/>
          </a:solidFill>
          <a:ln>
            <a:solidFill>
              <a:srgbClr val="2479BE"/>
            </a:solid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Fira Sans" panose="020B0503050000020004" pitchFamily="34" charset="0"/>
                <a:cs typeface="Arial" pitchFamily="34" charset="0"/>
              </a:rPr>
              <a:t>VPC</a:t>
            </a:r>
          </a:p>
        </p:txBody>
      </p:sp>
      <p:sp>
        <p:nvSpPr>
          <p:cNvPr id="30" name="Rectangle 29"/>
          <p:cNvSpPr/>
          <p:nvPr/>
        </p:nvSpPr>
        <p:spPr bwMode="auto">
          <a:xfrm>
            <a:off x="4727317" y="1034576"/>
            <a:ext cx="2804160" cy="4952873"/>
          </a:xfrm>
          <a:prstGeom prst="rect">
            <a:avLst/>
          </a:prstGeom>
          <a:solidFill>
            <a:schemeClr val="bg1"/>
          </a:solidFill>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90229" tIns="45145" rIns="90229" bIns="45145"/>
          <a:lstStyle/>
          <a:p>
            <a:pPr defTabSz="902875">
              <a:defRPr/>
            </a:pPr>
            <a:endParaRPr lang="en-US" sz="2133" dirty="0">
              <a:solidFill>
                <a:srgbClr val="000000"/>
              </a:solidFill>
              <a:ea typeface="ヒラギノ角ゴ ProN W3" charset="0"/>
              <a:sym typeface="Arial" charset="0"/>
            </a:endParaRPr>
          </a:p>
        </p:txBody>
      </p:sp>
      <p:sp>
        <p:nvSpPr>
          <p:cNvPr id="32" name="Rectangle 31"/>
          <p:cNvSpPr/>
          <p:nvPr/>
        </p:nvSpPr>
        <p:spPr bwMode="auto">
          <a:xfrm>
            <a:off x="1798877" y="1037475"/>
            <a:ext cx="2804160" cy="4949973"/>
          </a:xfrm>
          <a:prstGeom prst="rect">
            <a:avLst/>
          </a:prstGeom>
          <a:solidFill>
            <a:schemeClr val="bg1"/>
          </a:solidFill>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90229" tIns="45145" rIns="90229" bIns="45145"/>
          <a:lstStyle/>
          <a:p>
            <a:pPr defTabSz="902875">
              <a:defRPr/>
            </a:pPr>
            <a:endParaRPr lang="en-US" sz="2133" dirty="0">
              <a:solidFill>
                <a:srgbClr val="000000"/>
              </a:solidFill>
              <a:ea typeface="ヒラギノ角ゴ ProN W3" charset="0"/>
              <a:sym typeface="Arial" charset="0"/>
            </a:endParaRPr>
          </a:p>
        </p:txBody>
      </p:sp>
      <p:sp>
        <p:nvSpPr>
          <p:cNvPr id="37" name="Rectangle 36"/>
          <p:cNvSpPr>
            <a:spLocks noChangeArrowheads="1"/>
          </p:cNvSpPr>
          <p:nvPr/>
        </p:nvSpPr>
        <p:spPr bwMode="auto">
          <a:xfrm>
            <a:off x="1809321" y="1032776"/>
            <a:ext cx="2804160" cy="626533"/>
          </a:xfrm>
          <a:prstGeom prst="rect">
            <a:avLst/>
          </a:prstGeom>
          <a:solidFill>
            <a:srgbClr val="2479BE"/>
          </a:solidFill>
          <a:ln>
            <a:solidFill>
              <a:srgbClr val="2479BE"/>
            </a:solid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Fira Sans" panose="020B0503050000020004" pitchFamily="34" charset="0"/>
                <a:cs typeface="Arial" pitchFamily="34" charset="0"/>
              </a:rPr>
              <a:t>SSL Endpoints</a:t>
            </a:r>
          </a:p>
        </p:txBody>
      </p:sp>
      <p:sp>
        <p:nvSpPr>
          <p:cNvPr id="44" name="Rectangle 43"/>
          <p:cNvSpPr>
            <a:spLocks noChangeArrowheads="1"/>
          </p:cNvSpPr>
          <p:nvPr/>
        </p:nvSpPr>
        <p:spPr bwMode="auto">
          <a:xfrm>
            <a:off x="4747256" y="1032777"/>
            <a:ext cx="2804160" cy="624417"/>
          </a:xfrm>
          <a:prstGeom prst="rect">
            <a:avLst/>
          </a:prstGeom>
          <a:solidFill>
            <a:srgbClr val="2479BE"/>
          </a:solidFill>
          <a:ln>
            <a:solidFill>
              <a:srgbClr val="2479BE"/>
            </a:solidFill>
          </a:ln>
          <a:effectLst>
            <a:outerShdw blurRad="400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nchor="ctr"/>
          <a:lstStyle/>
          <a:p>
            <a:pPr algn="ctr" defTabSz="451478">
              <a:defRPr/>
            </a:pPr>
            <a:r>
              <a:rPr lang="en-US" sz="2133" b="1" dirty="0">
                <a:solidFill>
                  <a:prstClr val="white"/>
                </a:solidFill>
                <a:latin typeface="Fira Sans" panose="020B0503050000020004" pitchFamily="34" charset="0"/>
                <a:cs typeface="Arial" pitchFamily="34" charset="0"/>
              </a:rPr>
              <a:t>Security Groups</a:t>
            </a:r>
          </a:p>
        </p:txBody>
      </p:sp>
      <p:sp>
        <p:nvSpPr>
          <p:cNvPr id="17" name="Rectangle 46"/>
          <p:cNvSpPr>
            <a:spLocks noChangeArrowheads="1"/>
          </p:cNvSpPr>
          <p:nvPr/>
        </p:nvSpPr>
        <p:spPr bwMode="auto">
          <a:xfrm>
            <a:off x="7672960" y="1926277"/>
            <a:ext cx="2722033" cy="3701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spAutoFit/>
          </a:bodyPr>
          <a:lstStyle/>
          <a:p>
            <a:pPr algn="ctr" defTabSz="450839"/>
            <a:r>
              <a:rPr lang="en-US" sz="2133" b="1" dirty="0">
                <a:solidFill>
                  <a:srgbClr val="414042"/>
                </a:solidFill>
                <a:latin typeface="Fira Sans" panose="020B0503050000020004" pitchFamily="34" charset="0"/>
                <a:cs typeface="Arial" charset="0"/>
              </a:rPr>
              <a:t>Network Control</a:t>
            </a:r>
          </a:p>
          <a:p>
            <a:pPr algn="ctr" defTabSz="450839"/>
            <a:endParaRPr lang="en-US" sz="2133"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Use public and private subnets, NAT, and VPN support in your virtual private cloud to create low-level networking constraints for resource access. </a:t>
            </a:r>
          </a:p>
        </p:txBody>
      </p:sp>
      <p:sp>
        <p:nvSpPr>
          <p:cNvPr id="19" name="Rectangle 42"/>
          <p:cNvSpPr>
            <a:spLocks noChangeArrowheads="1"/>
          </p:cNvSpPr>
          <p:nvPr/>
        </p:nvSpPr>
        <p:spPr bwMode="auto">
          <a:xfrm>
            <a:off x="4745526" y="1923893"/>
            <a:ext cx="2709333" cy="2060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229" tIns="45145" rIns="90229" bIns="45145">
            <a:spAutoFit/>
          </a:bodyPr>
          <a:lstStyle/>
          <a:p>
            <a:pPr algn="ctr" defTabSz="450839"/>
            <a:r>
              <a:rPr lang="en-US" sz="2133" b="1" dirty="0">
                <a:solidFill>
                  <a:srgbClr val="414042"/>
                </a:solidFill>
                <a:latin typeface="Fira Sans" panose="020B0503050000020004" pitchFamily="34" charset="0"/>
                <a:cs typeface="Arial" charset="0"/>
              </a:rPr>
              <a:t>Instance Firewalls</a:t>
            </a:r>
          </a:p>
          <a:p>
            <a:pPr algn="ctr" defTabSz="450839"/>
            <a:endParaRPr lang="en-US" sz="2133" b="1"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Use security groups to configure firewall rules for instances.</a:t>
            </a:r>
          </a:p>
          <a:p>
            <a:pPr algn="ctr" defTabSz="450839"/>
            <a:endParaRPr lang="en-US" sz="2133" dirty="0">
              <a:solidFill>
                <a:srgbClr val="414042"/>
              </a:solidFill>
              <a:latin typeface="Fira Sans" panose="020B0503050000020004" pitchFamily="34" charset="0"/>
              <a:cs typeface="Arial" charset="0"/>
            </a:endParaRPr>
          </a:p>
        </p:txBody>
      </p:sp>
      <p:sp>
        <p:nvSpPr>
          <p:cNvPr id="21" name="Rectangle 38"/>
          <p:cNvSpPr>
            <a:spLocks noChangeArrowheads="1"/>
          </p:cNvSpPr>
          <p:nvPr/>
        </p:nvSpPr>
        <p:spPr bwMode="auto">
          <a:xfrm>
            <a:off x="1718871" y="1909512"/>
            <a:ext cx="2929488" cy="238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229" tIns="45145" rIns="90229" bIns="45145">
            <a:spAutoFit/>
          </a:bodyPr>
          <a:lstStyle/>
          <a:p>
            <a:pPr algn="ctr" defTabSz="450839"/>
            <a:r>
              <a:rPr lang="en-US" sz="2133" b="1" dirty="0">
                <a:solidFill>
                  <a:srgbClr val="414042"/>
                </a:solidFill>
                <a:latin typeface="Fira Sans" panose="020B0503050000020004" pitchFamily="34" charset="0"/>
                <a:cs typeface="Arial" charset="0"/>
              </a:rPr>
              <a:t>Secure Transmission</a:t>
            </a:r>
          </a:p>
          <a:p>
            <a:pPr algn="ctr" defTabSz="450839"/>
            <a:endParaRPr lang="en-US" sz="2133" dirty="0">
              <a:solidFill>
                <a:srgbClr val="414042"/>
              </a:solidFill>
              <a:latin typeface="Fira Sans" panose="020B0503050000020004" pitchFamily="34" charset="0"/>
              <a:cs typeface="Arial" charset="0"/>
            </a:endParaRPr>
          </a:p>
          <a:p>
            <a:pPr algn="ctr" defTabSz="450839"/>
            <a:r>
              <a:rPr lang="en-US" sz="2133" dirty="0">
                <a:solidFill>
                  <a:srgbClr val="414042"/>
                </a:solidFill>
                <a:latin typeface="Fira Sans" panose="020B0503050000020004" pitchFamily="34" charset="0"/>
                <a:cs typeface="Arial" charset="0"/>
              </a:rPr>
              <a:t>Use secure endpoints to establish secure communication sessions (HTTPS).</a:t>
            </a:r>
          </a:p>
          <a:p>
            <a:pPr algn="ctr" defTabSz="450839"/>
            <a:r>
              <a:rPr lang="en-US" sz="2133" dirty="0">
                <a:solidFill>
                  <a:srgbClr val="414042"/>
                </a:solidFill>
                <a:latin typeface="Fira Sans" panose="020B0503050000020004" pitchFamily="34" charset="0"/>
                <a:cs typeface="Arial" charset="0"/>
              </a:rPr>
              <a:t> </a:t>
            </a:r>
          </a:p>
        </p:txBody>
      </p:sp>
    </p:spTree>
    <p:extLst>
      <p:ext uri="{BB962C8B-B14F-4D97-AF65-F5344CB8AC3E}">
        <p14:creationId xmlns:p14="http://schemas.microsoft.com/office/powerpoint/2010/main" val="77520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0699661" y="35174"/>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133" name="Round Diagonal Corner Rectangle 132"/>
          <p:cNvSpPr/>
          <p:nvPr>
            <p:custDataLst>
              <p:tags r:id="rId1"/>
            </p:custDataLst>
          </p:nvPr>
        </p:nvSpPr>
        <p:spPr>
          <a:xfrm>
            <a:off x="350331" y="1542151"/>
            <a:ext cx="11493500" cy="4418061"/>
          </a:xfrm>
          <a:prstGeom prst="round2DiagRect">
            <a:avLst>
              <a:gd name="adj1" fmla="val 9334"/>
              <a:gd name="adj2" fmla="val 15248"/>
            </a:avLst>
          </a:prstGeom>
          <a:solidFill>
            <a:srgbClr val="FFFF99">
              <a:alpha val="15000"/>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133" dirty="0">
              <a:solidFill>
                <a:srgbClr val="414042"/>
              </a:solidFill>
              <a:latin typeface="+mj-lt"/>
              <a:cs typeface="Chalkduster"/>
            </a:endParaRPr>
          </a:p>
        </p:txBody>
      </p:sp>
      <p:sp>
        <p:nvSpPr>
          <p:cNvPr id="19" name="Rounded Rectangle 18"/>
          <p:cNvSpPr/>
          <p:nvPr/>
        </p:nvSpPr>
        <p:spPr bwMode="auto">
          <a:xfrm>
            <a:off x="675503" y="2159351"/>
            <a:ext cx="10890421" cy="3148664"/>
          </a:xfrm>
          <a:prstGeom prst="roundRect">
            <a:avLst>
              <a:gd name="adj" fmla="val 9818"/>
            </a:avLst>
          </a:prstGeom>
          <a:solidFill>
            <a:schemeClr val="bg1"/>
          </a:solidFill>
          <a:ln w="19050">
            <a:solidFill>
              <a:srgbClr val="2479BE"/>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2" name="Title 1"/>
          <p:cNvSpPr>
            <a:spLocks noGrp="1"/>
          </p:cNvSpPr>
          <p:nvPr>
            <p:ph type="title"/>
          </p:nvPr>
        </p:nvSpPr>
        <p:spPr/>
        <p:txBody>
          <a:bodyPr/>
          <a:lstStyle/>
          <a:p>
            <a:r>
              <a:rPr lang="en-US"/>
              <a:t>AWS Identity and Access Management (IAM)</a:t>
            </a:r>
            <a:endParaRPr lang="en-US" dirty="0"/>
          </a:p>
        </p:txBody>
      </p:sp>
      <p:sp>
        <p:nvSpPr>
          <p:cNvPr id="12" name="Rectangle 18"/>
          <p:cNvSpPr>
            <a:spLocks/>
          </p:cNvSpPr>
          <p:nvPr/>
        </p:nvSpPr>
        <p:spPr bwMode="auto">
          <a:xfrm>
            <a:off x="615904" y="3735085"/>
            <a:ext cx="1822061" cy="6419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anchor="ctr"/>
          <a:lstStyle/>
          <a:p>
            <a:pPr algn="ctr">
              <a:defRPr/>
            </a:pPr>
            <a:r>
              <a:rPr lang="en-US" sz="2133" dirty="0">
                <a:cs typeface="Chalkduster" charset="0"/>
                <a:sym typeface="Chalkduster" charset="0"/>
              </a:rPr>
              <a:t>AWS IAM</a:t>
            </a:r>
          </a:p>
        </p:txBody>
      </p:sp>
      <p:pic>
        <p:nvPicPr>
          <p:cNvPr id="14" name="Picture 13" descr="IAM.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942589" y="279933"/>
            <a:ext cx="975360" cy="975360"/>
          </a:xfrm>
          <a:prstGeom prst="rect">
            <a:avLst/>
          </a:prstGeom>
        </p:spPr>
      </p:pic>
      <p:grpSp>
        <p:nvGrpSpPr>
          <p:cNvPr id="9" name="Group 20"/>
          <p:cNvGrpSpPr>
            <a:grpSpLocks/>
          </p:cNvGrpSpPr>
          <p:nvPr/>
        </p:nvGrpSpPr>
        <p:grpSpPr bwMode="auto">
          <a:xfrm>
            <a:off x="9322440" y="2904677"/>
            <a:ext cx="690033" cy="711200"/>
            <a:chOff x="1584" y="1200"/>
            <a:chExt cx="336" cy="336"/>
          </a:xfrm>
        </p:grpSpPr>
        <p:sp>
          <p:nvSpPr>
            <p:cNvPr id="10" name="Oval 21"/>
            <p:cNvSpPr>
              <a:spLocks noChangeArrowheads="1"/>
            </p:cNvSpPr>
            <p:nvPr>
              <p:custDataLst>
                <p:tags r:id="rId14"/>
              </p:custDataLst>
            </p:nvPr>
          </p:nvSpPr>
          <p:spPr bwMode="auto">
            <a:xfrm>
              <a:off x="1632" y="1248"/>
              <a:ext cx="240" cy="240"/>
            </a:xfrm>
            <a:prstGeom prst="ellipse">
              <a:avLst/>
            </a:prstGeom>
            <a:solidFill>
              <a:srgbClr val="F7C027"/>
            </a:solidFill>
            <a:ln w="9525">
              <a:solidFill>
                <a:srgbClr val="2479BE"/>
              </a:solidFill>
              <a:round/>
              <a:headEnd/>
              <a:tailEnd/>
            </a:ln>
          </p:spPr>
          <p:txBody>
            <a:bodyPr wrap="none" anchor="ctr"/>
            <a:lstStyle/>
            <a:p>
              <a:pPr eaLnBrk="1" hangingPunct="1"/>
              <a:r>
                <a:rPr lang="en-US" sz="2133" b="1" dirty="0">
                  <a:solidFill>
                    <a:srgbClr val="FFFFFF"/>
                  </a:solidFill>
                  <a:latin typeface="Frutiger 45 Light" charset="0"/>
                  <a:cs typeface="Arial" charset="0"/>
                </a:rPr>
                <a:t>3</a:t>
              </a:r>
            </a:p>
          </p:txBody>
        </p:sp>
        <p:sp>
          <p:nvSpPr>
            <p:cNvPr id="11" name="Oval 22"/>
            <p:cNvSpPr>
              <a:spLocks noChangeArrowheads="1"/>
            </p:cNvSpPr>
            <p:nvPr>
              <p:custDataLst>
                <p:tags r:id="rId15"/>
              </p:custDataLst>
            </p:nvPr>
          </p:nvSpPr>
          <p:spPr bwMode="auto">
            <a:xfrm>
              <a:off x="1584" y="1200"/>
              <a:ext cx="336" cy="336"/>
            </a:xfrm>
            <a:prstGeom prst="ellipse">
              <a:avLst/>
            </a:prstGeom>
            <a:noFill/>
            <a:ln w="9525">
              <a:solidFill>
                <a:srgbClr val="2479BE"/>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133" b="1" dirty="0">
                <a:solidFill>
                  <a:srgbClr val="000000"/>
                </a:solidFill>
                <a:latin typeface="Frutiger 45 Light" charset="0"/>
                <a:cs typeface="Arial" charset="0"/>
              </a:endParaRPr>
            </a:p>
          </p:txBody>
        </p:sp>
      </p:grpSp>
      <p:sp>
        <p:nvSpPr>
          <p:cNvPr id="13" name="AutoShape 30"/>
          <p:cNvSpPr>
            <a:spLocks noChangeArrowheads="1"/>
          </p:cNvSpPr>
          <p:nvPr>
            <p:custDataLst>
              <p:tags r:id="rId2"/>
            </p:custDataLst>
          </p:nvPr>
        </p:nvSpPr>
        <p:spPr bwMode="auto">
          <a:xfrm>
            <a:off x="8103555" y="3840244"/>
            <a:ext cx="3285903" cy="753533"/>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2133" b="1" dirty="0">
                <a:solidFill>
                  <a:srgbClr val="494848"/>
                </a:solidFill>
                <a:latin typeface="Fira Sans" panose="020B0503050000020004" pitchFamily="34" charset="0"/>
                <a:ea typeface="Calibri"/>
                <a:cs typeface="Arial"/>
              </a:rPr>
              <a:t>Manage federated users </a:t>
            </a:r>
          </a:p>
          <a:p>
            <a:pPr algn="ctr">
              <a:defRPr/>
            </a:pPr>
            <a:r>
              <a:rPr lang="en-US" sz="2133" b="1" dirty="0">
                <a:solidFill>
                  <a:srgbClr val="494848"/>
                </a:solidFill>
                <a:latin typeface="Fira Sans" panose="020B0503050000020004" pitchFamily="34" charset="0"/>
                <a:ea typeface="Calibri"/>
                <a:cs typeface="Arial"/>
              </a:rPr>
              <a:t>and their permissions</a:t>
            </a:r>
            <a:endParaRPr lang="en-US" sz="2133" dirty="0">
              <a:solidFill>
                <a:srgbClr val="494848"/>
              </a:solidFill>
              <a:latin typeface="Fira Sans" panose="020B0503050000020004" pitchFamily="34" charset="0"/>
              <a:ea typeface="Calibri"/>
              <a:cs typeface="Arial"/>
            </a:endParaRPr>
          </a:p>
        </p:txBody>
      </p:sp>
      <p:sp>
        <p:nvSpPr>
          <p:cNvPr id="15" name="Line 31"/>
          <p:cNvSpPr>
            <a:spLocks noChangeShapeType="1"/>
          </p:cNvSpPr>
          <p:nvPr>
            <p:custDataLst>
              <p:tags r:id="rId3"/>
            </p:custDataLst>
          </p:nvPr>
        </p:nvSpPr>
        <p:spPr bwMode="auto">
          <a:xfrm>
            <a:off x="9676654" y="3615877"/>
            <a:ext cx="3047" cy="207891"/>
          </a:xfrm>
          <a:prstGeom prst="line">
            <a:avLst/>
          </a:prstGeom>
          <a:noFill/>
          <a:ln w="9525">
            <a:solidFill>
              <a:srgbClr val="2479BE"/>
            </a:solidFill>
            <a:round/>
            <a:headEnd/>
            <a:tailEnd/>
          </a:ln>
          <a:extLst>
            <a:ext uri="{909E8E84-426E-40dd-AFC4-6F175D3DCCD1}">
              <a14:hiddenFill xmlns="" xmlns:a14="http://schemas.microsoft.com/office/drawing/2010/main">
                <a:noFill/>
              </a14:hiddenFill>
            </a:ext>
          </a:extLst>
        </p:spPr>
        <p:txBody>
          <a:bodyPr wrap="none" anchor="ctr"/>
          <a:lstStyle/>
          <a:p>
            <a:endParaRPr lang="en-US" sz="2400" dirty="0"/>
          </a:p>
        </p:txBody>
      </p:sp>
      <p:sp>
        <p:nvSpPr>
          <p:cNvPr id="16" name="Line 33"/>
          <p:cNvSpPr>
            <a:spLocks noChangeShapeType="1"/>
          </p:cNvSpPr>
          <p:nvPr>
            <p:custDataLst>
              <p:tags r:id="rId4"/>
            </p:custDataLst>
          </p:nvPr>
        </p:nvSpPr>
        <p:spPr bwMode="auto">
          <a:xfrm>
            <a:off x="6278209" y="3275381"/>
            <a:ext cx="3048000" cy="0"/>
          </a:xfrm>
          <a:prstGeom prst="line">
            <a:avLst/>
          </a:prstGeom>
          <a:noFill/>
          <a:ln w="9525">
            <a:solidFill>
              <a:srgbClr val="2479BE"/>
            </a:solidFill>
            <a:round/>
            <a:headEnd/>
            <a:tailEnd/>
          </a:ln>
          <a:extLst>
            <a:ext uri="{909E8E84-426E-40dd-AFC4-6F175D3DCCD1}">
              <a14:hiddenFill xmlns="" xmlns:a14="http://schemas.microsoft.com/office/drawing/2010/main">
                <a:noFill/>
              </a14:hiddenFill>
            </a:ext>
          </a:extLst>
        </p:spPr>
        <p:txBody>
          <a:bodyPr wrap="none" anchor="ctr"/>
          <a:lstStyle/>
          <a:p>
            <a:endParaRPr lang="en-US" sz="2400" dirty="0"/>
          </a:p>
        </p:txBody>
      </p:sp>
      <p:grpSp>
        <p:nvGrpSpPr>
          <p:cNvPr id="17" name="Group 17"/>
          <p:cNvGrpSpPr>
            <a:grpSpLocks/>
          </p:cNvGrpSpPr>
          <p:nvPr/>
        </p:nvGrpSpPr>
        <p:grpSpPr bwMode="auto">
          <a:xfrm>
            <a:off x="5577137" y="2904677"/>
            <a:ext cx="690033" cy="711200"/>
            <a:chOff x="1584" y="1200"/>
            <a:chExt cx="336" cy="336"/>
          </a:xfrm>
        </p:grpSpPr>
        <p:sp>
          <p:nvSpPr>
            <p:cNvPr id="20" name="Oval 18"/>
            <p:cNvSpPr>
              <a:spLocks noChangeArrowheads="1"/>
            </p:cNvSpPr>
            <p:nvPr>
              <p:custDataLst>
                <p:tags r:id="rId12"/>
              </p:custDataLst>
            </p:nvPr>
          </p:nvSpPr>
          <p:spPr bwMode="auto">
            <a:xfrm>
              <a:off x="1632" y="1248"/>
              <a:ext cx="240" cy="240"/>
            </a:xfrm>
            <a:prstGeom prst="ellipse">
              <a:avLst/>
            </a:prstGeom>
            <a:solidFill>
              <a:srgbClr val="F7C027"/>
            </a:solidFill>
            <a:ln w="9525">
              <a:solidFill>
                <a:srgbClr val="2479BE"/>
              </a:solidFill>
              <a:round/>
              <a:headEnd/>
              <a:tailEnd/>
            </a:ln>
          </p:spPr>
          <p:txBody>
            <a:bodyPr wrap="none" anchor="ctr"/>
            <a:lstStyle/>
            <a:p>
              <a:pPr eaLnBrk="1" hangingPunct="1"/>
              <a:r>
                <a:rPr lang="en-US" sz="2133" b="1" dirty="0">
                  <a:solidFill>
                    <a:srgbClr val="FFFFFF"/>
                  </a:solidFill>
                  <a:latin typeface="Frutiger 45 Light" charset="0"/>
                  <a:cs typeface="Arial" charset="0"/>
                </a:rPr>
                <a:t>2</a:t>
              </a:r>
            </a:p>
          </p:txBody>
        </p:sp>
        <p:sp>
          <p:nvSpPr>
            <p:cNvPr id="21" name="Oval 19"/>
            <p:cNvSpPr>
              <a:spLocks noChangeArrowheads="1"/>
            </p:cNvSpPr>
            <p:nvPr>
              <p:custDataLst>
                <p:tags r:id="rId13"/>
              </p:custDataLst>
            </p:nvPr>
          </p:nvSpPr>
          <p:spPr bwMode="auto">
            <a:xfrm>
              <a:off x="1584" y="1200"/>
              <a:ext cx="336" cy="336"/>
            </a:xfrm>
            <a:prstGeom prst="ellipse">
              <a:avLst/>
            </a:prstGeom>
            <a:noFill/>
            <a:ln w="9525">
              <a:solidFill>
                <a:srgbClr val="2479BE"/>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133" b="1" dirty="0">
                <a:solidFill>
                  <a:srgbClr val="000000"/>
                </a:solidFill>
                <a:latin typeface="Frutiger 45 Light" charset="0"/>
                <a:cs typeface="Arial" charset="0"/>
              </a:endParaRPr>
            </a:p>
          </p:txBody>
        </p:sp>
      </p:grpSp>
      <p:sp>
        <p:nvSpPr>
          <p:cNvPr id="22" name="AutoShape 28"/>
          <p:cNvSpPr>
            <a:spLocks noChangeArrowheads="1"/>
          </p:cNvSpPr>
          <p:nvPr>
            <p:custDataLst>
              <p:tags r:id="rId5"/>
            </p:custDataLst>
          </p:nvPr>
        </p:nvSpPr>
        <p:spPr bwMode="auto">
          <a:xfrm>
            <a:off x="4421766" y="3840244"/>
            <a:ext cx="3334996" cy="753533"/>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2133" b="1" dirty="0">
                <a:solidFill>
                  <a:srgbClr val="494848"/>
                </a:solidFill>
                <a:latin typeface="Fira Sans" panose="020B0503050000020004" pitchFamily="34" charset="0"/>
                <a:ea typeface="Calibri"/>
                <a:cs typeface="Arial"/>
              </a:rPr>
              <a:t>Manage AWS IAM roles </a:t>
            </a:r>
          </a:p>
          <a:p>
            <a:pPr algn="ctr">
              <a:defRPr/>
            </a:pPr>
            <a:r>
              <a:rPr lang="en-US" sz="2133" b="1" dirty="0">
                <a:solidFill>
                  <a:srgbClr val="494848"/>
                </a:solidFill>
                <a:latin typeface="Fira Sans" panose="020B0503050000020004" pitchFamily="34" charset="0"/>
                <a:ea typeface="Calibri"/>
                <a:cs typeface="Arial"/>
              </a:rPr>
              <a:t>and their permissions</a:t>
            </a:r>
            <a:endParaRPr lang="en-US" sz="2133" dirty="0">
              <a:solidFill>
                <a:srgbClr val="494848"/>
              </a:solidFill>
              <a:latin typeface="Fira Sans" panose="020B0503050000020004" pitchFamily="34" charset="0"/>
              <a:ea typeface="Calibri"/>
              <a:cs typeface="Arial"/>
            </a:endParaRPr>
          </a:p>
        </p:txBody>
      </p:sp>
      <p:sp>
        <p:nvSpPr>
          <p:cNvPr id="23" name="Line 29"/>
          <p:cNvSpPr>
            <a:spLocks noChangeShapeType="1"/>
          </p:cNvSpPr>
          <p:nvPr>
            <p:custDataLst>
              <p:tags r:id="rId6"/>
            </p:custDataLst>
          </p:nvPr>
        </p:nvSpPr>
        <p:spPr bwMode="auto">
          <a:xfrm>
            <a:off x="5928050" y="3620565"/>
            <a:ext cx="2116" cy="203200"/>
          </a:xfrm>
          <a:prstGeom prst="line">
            <a:avLst/>
          </a:prstGeom>
          <a:noFill/>
          <a:ln w="9525">
            <a:solidFill>
              <a:srgbClr val="2479BE"/>
            </a:solidFill>
            <a:round/>
            <a:headEnd/>
            <a:tailEnd/>
          </a:ln>
          <a:extLst>
            <a:ext uri="{909E8E84-426E-40dd-AFC4-6F175D3DCCD1}">
              <a14:hiddenFill xmlns="" xmlns:a14="http://schemas.microsoft.com/office/drawing/2010/main">
                <a:noFill/>
              </a14:hiddenFill>
            </a:ext>
          </a:extLst>
        </p:spPr>
        <p:txBody>
          <a:bodyPr wrap="none" anchor="ctr"/>
          <a:lstStyle/>
          <a:p>
            <a:endParaRPr lang="en-US" sz="2400" dirty="0"/>
          </a:p>
        </p:txBody>
      </p:sp>
      <p:sp>
        <p:nvSpPr>
          <p:cNvPr id="24" name="Line 32"/>
          <p:cNvSpPr>
            <a:spLocks noChangeShapeType="1"/>
          </p:cNvSpPr>
          <p:nvPr>
            <p:custDataLst>
              <p:tags r:id="rId7"/>
            </p:custDataLst>
          </p:nvPr>
        </p:nvSpPr>
        <p:spPr bwMode="auto">
          <a:xfrm>
            <a:off x="2705746" y="3275381"/>
            <a:ext cx="2871391" cy="0"/>
          </a:xfrm>
          <a:prstGeom prst="line">
            <a:avLst/>
          </a:prstGeom>
          <a:noFill/>
          <a:ln w="9525">
            <a:solidFill>
              <a:srgbClr val="2479BE"/>
            </a:solidFill>
            <a:round/>
            <a:headEnd/>
            <a:tailEnd/>
          </a:ln>
          <a:extLst>
            <a:ext uri="{909E8E84-426E-40dd-AFC4-6F175D3DCCD1}">
              <a14:hiddenFill xmlns="" xmlns:a14="http://schemas.microsoft.com/office/drawing/2010/main">
                <a:noFill/>
              </a14:hiddenFill>
            </a:ext>
          </a:extLst>
        </p:spPr>
        <p:txBody>
          <a:bodyPr wrap="none" anchor="ctr"/>
          <a:lstStyle/>
          <a:p>
            <a:endParaRPr lang="en-US" sz="2400" dirty="0"/>
          </a:p>
        </p:txBody>
      </p:sp>
      <p:grpSp>
        <p:nvGrpSpPr>
          <p:cNvPr id="25" name="Group 8"/>
          <p:cNvGrpSpPr>
            <a:grpSpLocks/>
          </p:cNvGrpSpPr>
          <p:nvPr/>
        </p:nvGrpSpPr>
        <p:grpSpPr bwMode="auto">
          <a:xfrm>
            <a:off x="2015713" y="2904677"/>
            <a:ext cx="690033" cy="711200"/>
            <a:chOff x="1584" y="1200"/>
            <a:chExt cx="336" cy="336"/>
          </a:xfrm>
        </p:grpSpPr>
        <p:sp>
          <p:nvSpPr>
            <p:cNvPr id="26" name="Oval 9"/>
            <p:cNvSpPr>
              <a:spLocks noChangeArrowheads="1"/>
            </p:cNvSpPr>
            <p:nvPr>
              <p:custDataLst>
                <p:tags r:id="rId10"/>
              </p:custDataLst>
            </p:nvPr>
          </p:nvSpPr>
          <p:spPr bwMode="auto">
            <a:xfrm>
              <a:off x="1632" y="1248"/>
              <a:ext cx="240" cy="240"/>
            </a:xfrm>
            <a:prstGeom prst="ellipse">
              <a:avLst/>
            </a:prstGeom>
            <a:solidFill>
              <a:srgbClr val="F7C027"/>
            </a:solidFill>
            <a:ln w="9525">
              <a:solidFill>
                <a:srgbClr val="2479BE"/>
              </a:solidFill>
              <a:round/>
              <a:headEnd/>
              <a:tailEnd/>
            </a:ln>
          </p:spPr>
          <p:txBody>
            <a:bodyPr wrap="none" anchor="ctr"/>
            <a:lstStyle/>
            <a:p>
              <a:pPr eaLnBrk="1" hangingPunct="1"/>
              <a:r>
                <a:rPr lang="en-US" sz="2133" b="1" dirty="0">
                  <a:solidFill>
                    <a:srgbClr val="FFFFFF"/>
                  </a:solidFill>
                  <a:latin typeface="Frutiger 45 Light" charset="0"/>
                  <a:cs typeface="Arial" charset="0"/>
                </a:rPr>
                <a:t>1</a:t>
              </a:r>
            </a:p>
          </p:txBody>
        </p:sp>
        <p:sp>
          <p:nvSpPr>
            <p:cNvPr id="27" name="Oval 10"/>
            <p:cNvSpPr>
              <a:spLocks noChangeArrowheads="1"/>
            </p:cNvSpPr>
            <p:nvPr>
              <p:custDataLst>
                <p:tags r:id="rId11"/>
              </p:custDataLst>
            </p:nvPr>
          </p:nvSpPr>
          <p:spPr bwMode="auto">
            <a:xfrm>
              <a:off x="1584" y="1200"/>
              <a:ext cx="336" cy="336"/>
            </a:xfrm>
            <a:prstGeom prst="ellipse">
              <a:avLst/>
            </a:prstGeom>
            <a:noFill/>
            <a:ln w="9525">
              <a:solidFill>
                <a:srgbClr val="2479BE"/>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133" b="1" dirty="0">
                <a:solidFill>
                  <a:srgbClr val="000000"/>
                </a:solidFill>
                <a:latin typeface="Frutiger 45 Light" charset="0"/>
                <a:cs typeface="Arial" charset="0"/>
              </a:endParaRPr>
            </a:p>
          </p:txBody>
        </p:sp>
      </p:grpSp>
      <p:sp>
        <p:nvSpPr>
          <p:cNvPr id="28" name="AutoShape 26"/>
          <p:cNvSpPr>
            <a:spLocks noChangeArrowheads="1"/>
          </p:cNvSpPr>
          <p:nvPr>
            <p:custDataLst>
              <p:tags r:id="rId8"/>
            </p:custDataLst>
          </p:nvPr>
        </p:nvSpPr>
        <p:spPr bwMode="auto">
          <a:xfrm>
            <a:off x="873211" y="3840244"/>
            <a:ext cx="3191157" cy="753533"/>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2133" b="1" dirty="0">
                <a:solidFill>
                  <a:srgbClr val="494848"/>
                </a:solidFill>
                <a:latin typeface="Fira Sans" panose="020B0503050000020004" pitchFamily="34" charset="0"/>
                <a:ea typeface="Calibri"/>
                <a:cs typeface="Arial"/>
              </a:rPr>
              <a:t>Manage AWS IAM users </a:t>
            </a:r>
          </a:p>
          <a:p>
            <a:pPr algn="ctr">
              <a:defRPr/>
            </a:pPr>
            <a:r>
              <a:rPr lang="en-US" sz="2133" b="1" dirty="0">
                <a:solidFill>
                  <a:srgbClr val="494848"/>
                </a:solidFill>
                <a:latin typeface="Fira Sans" panose="020B0503050000020004" pitchFamily="34" charset="0"/>
                <a:ea typeface="Calibri"/>
                <a:cs typeface="Arial"/>
              </a:rPr>
              <a:t>and their access</a:t>
            </a:r>
            <a:endParaRPr lang="en-US" sz="2133" dirty="0">
              <a:solidFill>
                <a:srgbClr val="494848"/>
              </a:solidFill>
              <a:latin typeface="Fira Sans" panose="020B0503050000020004" pitchFamily="34" charset="0"/>
              <a:ea typeface="Calibri"/>
              <a:cs typeface="Arial"/>
            </a:endParaRPr>
          </a:p>
        </p:txBody>
      </p:sp>
      <p:sp>
        <p:nvSpPr>
          <p:cNvPr id="29" name="Line 27"/>
          <p:cNvSpPr>
            <a:spLocks noChangeShapeType="1"/>
          </p:cNvSpPr>
          <p:nvPr>
            <p:custDataLst>
              <p:tags r:id="rId9"/>
            </p:custDataLst>
          </p:nvPr>
        </p:nvSpPr>
        <p:spPr bwMode="auto">
          <a:xfrm>
            <a:off x="2368738" y="3620567"/>
            <a:ext cx="2116" cy="203200"/>
          </a:xfrm>
          <a:prstGeom prst="line">
            <a:avLst/>
          </a:prstGeom>
          <a:noFill/>
          <a:ln w="9525">
            <a:solidFill>
              <a:srgbClr val="2479BE"/>
            </a:solidFill>
            <a:round/>
            <a:headEnd/>
            <a:tailEnd/>
          </a:ln>
          <a:extLst>
            <a:ext uri="{909E8E84-426E-40dd-AFC4-6F175D3DCCD1}">
              <a14:hiddenFill xmlns="" xmlns:a14="http://schemas.microsoft.com/office/drawing/2010/main">
                <a:noFill/>
              </a14:hiddenFill>
            </a:ext>
          </a:extLst>
        </p:spPr>
        <p:txBody>
          <a:bodyPr wrap="none" anchor="ctr"/>
          <a:lstStyle/>
          <a:p>
            <a:endParaRPr lang="en-US" sz="2400" dirty="0"/>
          </a:p>
        </p:txBody>
      </p:sp>
    </p:spTree>
    <p:extLst>
      <p:ext uri="{BB962C8B-B14F-4D97-AF65-F5344CB8AC3E}">
        <p14:creationId xmlns:p14="http://schemas.microsoft.com/office/powerpoint/2010/main" val="1588194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838200" y="1838325"/>
            <a:ext cx="10515600" cy="4351338"/>
          </a:xfrm>
        </p:spPr>
        <p:txBody>
          <a:bodyPr/>
          <a:lstStyle/>
          <a:p>
            <a:r>
              <a:rPr lang="en-US"/>
              <a:t>Authentication</a:t>
            </a:r>
          </a:p>
          <a:p>
            <a:r>
              <a:rPr lang="en-US"/>
              <a:t>AWS Management Console</a:t>
            </a:r>
          </a:p>
          <a:p>
            <a:pPr lvl="1"/>
            <a:r>
              <a:rPr lang="en-US"/>
              <a:t>User Name and Password</a:t>
            </a:r>
            <a:endParaRPr lang="en-US" dirty="0"/>
          </a:p>
        </p:txBody>
      </p:sp>
      <p:sp>
        <p:nvSpPr>
          <p:cNvPr id="2" name="Title 1"/>
          <p:cNvSpPr>
            <a:spLocks noGrp="1"/>
          </p:cNvSpPr>
          <p:nvPr>
            <p:ph type="title"/>
          </p:nvPr>
        </p:nvSpPr>
        <p:spPr/>
        <p:txBody>
          <a:bodyPr/>
          <a:lstStyle/>
          <a:p>
            <a:r>
              <a:rPr lang="en-US"/>
              <a:t>AWS IAM Authentication</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119" y="2879861"/>
            <a:ext cx="6296503" cy="3232624"/>
          </a:xfrm>
          <a:prstGeom prst="rect">
            <a:avLst/>
          </a:prstGeom>
          <a:ln>
            <a:solidFill>
              <a:schemeClr val="tx1">
                <a:lumMod val="50000"/>
              </a:schemeClr>
            </a:solidFill>
          </a:ln>
        </p:spPr>
      </p:pic>
      <p:sp>
        <p:nvSpPr>
          <p:cNvPr id="9" name="Right Arrow 8"/>
          <p:cNvSpPr/>
          <p:nvPr/>
        </p:nvSpPr>
        <p:spPr>
          <a:xfrm>
            <a:off x="4801175" y="4442046"/>
            <a:ext cx="773715" cy="346264"/>
          </a:xfrm>
          <a:prstGeom prst="rightArrow">
            <a:avLst/>
          </a:prstGeom>
          <a:solidFill>
            <a:srgbClr val="2479B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560" y="3464470"/>
            <a:ext cx="4367863" cy="2584817"/>
          </a:xfrm>
          <a:prstGeom prst="rect">
            <a:avLst/>
          </a:prstGeom>
          <a:ln>
            <a:solidFill>
              <a:schemeClr val="tx1">
                <a:lumMod val="50000"/>
              </a:schemeClr>
            </a:solidFill>
          </a:ln>
        </p:spPr>
      </p:pic>
      <p:pic>
        <p:nvPicPr>
          <p:cNvPr id="11" name="Picture 10" descr="Us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509" y="1374312"/>
            <a:ext cx="975360" cy="975360"/>
          </a:xfrm>
          <a:prstGeom prst="rect">
            <a:avLst/>
          </a:prstGeom>
        </p:spPr>
      </p:pic>
      <p:sp>
        <p:nvSpPr>
          <p:cNvPr id="13" name="TextBox 12"/>
          <p:cNvSpPr txBox="1"/>
          <p:nvPr/>
        </p:nvSpPr>
        <p:spPr>
          <a:xfrm>
            <a:off x="7209141" y="2384965"/>
            <a:ext cx="947895" cy="205121"/>
          </a:xfrm>
          <a:prstGeom prst="rect">
            <a:avLst/>
          </a:prstGeom>
          <a:noFill/>
        </p:spPr>
        <p:txBody>
          <a:bodyPr wrap="square" lIns="0" tIns="0" rIns="0" bIns="0" rtlCol="0">
            <a:spAutoFit/>
          </a:bodyPr>
          <a:lstStyle/>
          <a:p>
            <a:pPr algn="ctr"/>
            <a:r>
              <a:rPr lang="en-US" sz="1333" b="1" dirty="0">
                <a:latin typeface="Helvetica Neue"/>
                <a:cs typeface="Helvetica Neue"/>
              </a:rPr>
              <a:t>IAM User</a:t>
            </a:r>
          </a:p>
        </p:txBody>
      </p:sp>
      <p:sp>
        <p:nvSpPr>
          <p:cNvPr id="16" name="Rounded Rectangle 13">
            <a:extLst>
              <a:ext uri="{FF2B5EF4-FFF2-40B4-BE49-F238E27FC236}">
                <a16:creationId xmlns:a16="http://schemas.microsoft.com/office/drawing/2014/main" id="{A1B235D1-BC7A-4626-9A2B-BC5C46FB9827}"/>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7" name="Picture 16" descr="IAM.png">
            <a:extLst>
              <a:ext uri="{FF2B5EF4-FFF2-40B4-BE49-F238E27FC236}">
                <a16:creationId xmlns:a16="http://schemas.microsoft.com/office/drawing/2014/main" id="{E80E4F9F-D6D1-457D-84F1-D438233937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6675433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12" presetClass="entr" presetSubtype="8" fill="hold" grpId="0" nodeType="withEffect">
                                  <p:stCondLst>
                                    <p:cond delay="45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p:tgtEl>
                                          <p:spTgt spid="9"/>
                                        </p:tgtEl>
                                        <p:attrNameLst>
                                          <p:attrName>ppt_x</p:attrName>
                                        </p:attrNameLst>
                                      </p:cBhvr>
                                      <p:tavLst>
                                        <p:tav tm="0">
                                          <p:val>
                                            <p:strVal val="#ppt_x-#ppt_w*1.125000"/>
                                          </p:val>
                                        </p:tav>
                                        <p:tav tm="100000">
                                          <p:val>
                                            <p:strVal val="#ppt_x"/>
                                          </p:val>
                                        </p:tav>
                                      </p:tavLst>
                                    </p:anim>
                                    <p:animEffect transition="in" filter="wipe(right)">
                                      <p:cBhvr>
                                        <p:cTn id="11" dur="500"/>
                                        <p:tgtEl>
                                          <p:spTgt spid="9"/>
                                        </p:tgtEl>
                                      </p:cBhvr>
                                    </p:animEffect>
                                  </p:childTnLst>
                                </p:cTn>
                              </p:par>
                              <p:par>
                                <p:cTn id="12" presetID="9" presetClass="entr" presetSubtype="0" fill="hold"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p:txBody>
          <a:bodyPr/>
          <a:lstStyle/>
          <a:p>
            <a:r>
              <a:rPr lang="en-US" dirty="0"/>
              <a:t>Authentication</a:t>
            </a:r>
          </a:p>
          <a:p>
            <a:r>
              <a:rPr lang="en-US" dirty="0"/>
              <a:t>AWS CLI or SDK API </a:t>
            </a:r>
          </a:p>
          <a:p>
            <a:pPr lvl="1"/>
            <a:r>
              <a:rPr lang="en-US" dirty="0"/>
              <a:t>Access Key and Secret Key</a:t>
            </a:r>
          </a:p>
        </p:txBody>
      </p:sp>
      <p:sp>
        <p:nvSpPr>
          <p:cNvPr id="2" name="Title 1"/>
          <p:cNvSpPr>
            <a:spLocks noGrp="1"/>
          </p:cNvSpPr>
          <p:nvPr>
            <p:ph type="title"/>
          </p:nvPr>
        </p:nvSpPr>
        <p:spPr/>
        <p:txBody>
          <a:bodyPr/>
          <a:lstStyle/>
          <a:p>
            <a:r>
              <a:rPr lang="en-US"/>
              <a:t>AWS IAM Authentication</a:t>
            </a:r>
            <a:endParaRPr lang="en-US" dirty="0"/>
          </a:p>
        </p:txBody>
      </p:sp>
      <p:sp>
        <p:nvSpPr>
          <p:cNvPr id="17" name="TextBox 16"/>
          <p:cNvSpPr txBox="1"/>
          <p:nvPr/>
        </p:nvSpPr>
        <p:spPr>
          <a:xfrm>
            <a:off x="3394832" y="3330872"/>
            <a:ext cx="6288505" cy="595989"/>
          </a:xfrm>
          <a:prstGeom prst="rect">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wrap="square" rtlCol="0">
            <a:noAutofit/>
          </a:bodyPr>
          <a:lstStyle/>
          <a:p>
            <a:r>
              <a:rPr lang="en-US" sz="1333" b="1" dirty="0">
                <a:solidFill>
                  <a:schemeClr val="tx1">
                    <a:lumMod val="50000"/>
                  </a:schemeClr>
                </a:solidFill>
                <a:latin typeface="Courier" charset="0"/>
                <a:ea typeface="Courier" charset="0"/>
                <a:cs typeface="Courier" charset="0"/>
              </a:rPr>
              <a:t>Access Key ID: </a:t>
            </a:r>
            <a:r>
              <a:rPr lang="en-US" sz="1333" dirty="0">
                <a:solidFill>
                  <a:schemeClr val="tx1">
                    <a:lumMod val="50000"/>
                  </a:schemeClr>
                </a:solidFill>
                <a:latin typeface="Courier" charset="0"/>
                <a:ea typeface="Courier" charset="0"/>
                <a:cs typeface="Courier" charset="0"/>
              </a:rPr>
              <a:t>AKIAIOSFODNN7EXAMPLE</a:t>
            </a:r>
          </a:p>
          <a:p>
            <a:r>
              <a:rPr lang="en-US" sz="1333" b="1" dirty="0">
                <a:solidFill>
                  <a:schemeClr val="tx1">
                    <a:lumMod val="50000"/>
                  </a:schemeClr>
                </a:solidFill>
                <a:latin typeface="Courier" charset="0"/>
                <a:ea typeface="Courier" charset="0"/>
                <a:cs typeface="Courier" charset="0"/>
              </a:rPr>
              <a:t>Secret Access Key: </a:t>
            </a:r>
            <a:r>
              <a:rPr lang="en-US" sz="1333" dirty="0" err="1">
                <a:solidFill>
                  <a:schemeClr val="tx1">
                    <a:lumMod val="50000"/>
                  </a:schemeClr>
                </a:solidFill>
                <a:latin typeface="Courier" charset="0"/>
                <a:ea typeface="Courier" charset="0"/>
                <a:cs typeface="Courier" charset="0"/>
              </a:rPr>
              <a:t>wJalrXUtnFEMI</a:t>
            </a:r>
            <a:r>
              <a:rPr lang="en-US" sz="1333" dirty="0">
                <a:solidFill>
                  <a:schemeClr val="tx1">
                    <a:lumMod val="50000"/>
                  </a:schemeClr>
                </a:solidFill>
                <a:latin typeface="Courier" charset="0"/>
                <a:ea typeface="Courier" charset="0"/>
                <a:cs typeface="Courier" charset="0"/>
              </a:rPr>
              <a:t>/K7MDENG/</a:t>
            </a:r>
            <a:r>
              <a:rPr lang="en-US" sz="1333" dirty="0" err="1">
                <a:solidFill>
                  <a:schemeClr val="tx1">
                    <a:lumMod val="50000"/>
                  </a:schemeClr>
                </a:solidFill>
                <a:latin typeface="Courier" charset="0"/>
                <a:ea typeface="Courier" charset="0"/>
                <a:cs typeface="Courier" charset="0"/>
              </a:rPr>
              <a:t>bPxRfiCYEXAMPLEKEY</a:t>
            </a:r>
            <a:endParaRPr lang="en-US" sz="1333" dirty="0">
              <a:solidFill>
                <a:schemeClr val="tx1">
                  <a:lumMod val="50000"/>
                </a:schemeClr>
              </a:solidFill>
              <a:latin typeface="Courier" charset="0"/>
              <a:ea typeface="Courier" charset="0"/>
              <a:cs typeface="Courier" charset="0"/>
            </a:endParaRPr>
          </a:p>
        </p:txBody>
      </p:sp>
      <p:pic>
        <p:nvPicPr>
          <p:cNvPr id="18" name="Picture 17" descr="Java.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461" y="4989285"/>
            <a:ext cx="621139" cy="621139"/>
          </a:xfrm>
          <a:prstGeom prst="rect">
            <a:avLst/>
          </a:prstGeom>
        </p:spPr>
      </p:pic>
      <p:pic>
        <p:nvPicPr>
          <p:cNvPr id="19" name="Picture 18" descr="NE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6195" y="4989285"/>
            <a:ext cx="621139" cy="621139"/>
          </a:xfrm>
          <a:prstGeom prst="rect">
            <a:avLst/>
          </a:prstGeom>
        </p:spPr>
      </p:pic>
      <p:pic>
        <p:nvPicPr>
          <p:cNvPr id="20" name="Picture 19" descr="Pyth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31648" y="4989285"/>
            <a:ext cx="621139" cy="621139"/>
          </a:xfrm>
          <a:prstGeom prst="rect">
            <a:avLst/>
          </a:prstGeom>
        </p:spPr>
      </p:pic>
      <p:sp>
        <p:nvSpPr>
          <p:cNvPr id="21" name="TextBox 20"/>
          <p:cNvSpPr txBox="1"/>
          <p:nvPr/>
        </p:nvSpPr>
        <p:spPr>
          <a:xfrm>
            <a:off x="8144302" y="5685587"/>
            <a:ext cx="487457" cy="205121"/>
          </a:xfrm>
          <a:prstGeom prst="rect">
            <a:avLst/>
          </a:prstGeom>
          <a:noFill/>
        </p:spPr>
        <p:txBody>
          <a:bodyPr wrap="square" lIns="0" tIns="0" rIns="0" bIns="0" rtlCol="0">
            <a:spAutoFit/>
          </a:bodyPr>
          <a:lstStyle/>
          <a:p>
            <a:pPr algn="ctr"/>
            <a:r>
              <a:rPr lang="en-US" sz="1333" dirty="0">
                <a:solidFill>
                  <a:srgbClr val="494848"/>
                </a:solidFill>
                <a:latin typeface="Fira Sans" panose="020B0503050000020004" pitchFamily="34" charset="0"/>
                <a:cs typeface="Helvetica Neue"/>
              </a:rPr>
              <a:t>Java</a:t>
            </a:r>
          </a:p>
        </p:txBody>
      </p:sp>
      <p:sp>
        <p:nvSpPr>
          <p:cNvPr id="22" name="TextBox 21"/>
          <p:cNvSpPr txBox="1"/>
          <p:nvPr/>
        </p:nvSpPr>
        <p:spPr>
          <a:xfrm>
            <a:off x="9499596" y="5749433"/>
            <a:ext cx="685243" cy="205121"/>
          </a:xfrm>
          <a:prstGeom prst="rect">
            <a:avLst/>
          </a:prstGeom>
          <a:noFill/>
        </p:spPr>
        <p:txBody>
          <a:bodyPr wrap="square" lIns="0" tIns="0" rIns="0" bIns="0" rtlCol="0">
            <a:spAutoFit/>
          </a:bodyPr>
          <a:lstStyle/>
          <a:p>
            <a:pPr algn="ctr"/>
            <a:r>
              <a:rPr lang="en-US" sz="1333" dirty="0">
                <a:solidFill>
                  <a:srgbClr val="494848"/>
                </a:solidFill>
                <a:latin typeface="Fira Sans" panose="020B0503050000020004" pitchFamily="34" charset="0"/>
                <a:cs typeface="Helvetica Neue"/>
              </a:rPr>
              <a:t>Python</a:t>
            </a:r>
          </a:p>
        </p:txBody>
      </p:sp>
      <p:sp>
        <p:nvSpPr>
          <p:cNvPr id="23" name="TextBox 22"/>
          <p:cNvSpPr txBox="1"/>
          <p:nvPr/>
        </p:nvSpPr>
        <p:spPr>
          <a:xfrm>
            <a:off x="11006391" y="5788179"/>
            <a:ext cx="400747" cy="205121"/>
          </a:xfrm>
          <a:prstGeom prst="rect">
            <a:avLst/>
          </a:prstGeom>
          <a:noFill/>
        </p:spPr>
        <p:txBody>
          <a:bodyPr wrap="square" lIns="0" tIns="0" rIns="0" bIns="0" rtlCol="0">
            <a:spAutoFit/>
          </a:bodyPr>
          <a:lstStyle/>
          <a:p>
            <a:pPr algn="ctr"/>
            <a:r>
              <a:rPr lang="en-US" sz="1333" dirty="0">
                <a:solidFill>
                  <a:srgbClr val="494848"/>
                </a:solidFill>
                <a:latin typeface="Fira Sans" panose="020B0503050000020004" pitchFamily="34" charset="0"/>
                <a:cs typeface="Helvetica Neue"/>
              </a:rPr>
              <a:t>.NET</a:t>
            </a: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237" y="4749857"/>
            <a:ext cx="5743072" cy="1292764"/>
          </a:xfrm>
          <a:prstGeom prst="rect">
            <a:avLst/>
          </a:prstGeom>
          <a:ln w="25400">
            <a:solidFill>
              <a:schemeClr val="bg1">
                <a:lumMod val="75000"/>
              </a:schemeClr>
            </a:solidFill>
          </a:ln>
        </p:spPr>
      </p:pic>
      <p:sp>
        <p:nvSpPr>
          <p:cNvPr id="25" name="TextBox 24"/>
          <p:cNvSpPr txBox="1"/>
          <p:nvPr/>
        </p:nvSpPr>
        <p:spPr>
          <a:xfrm>
            <a:off x="8961438" y="4426429"/>
            <a:ext cx="1761559" cy="246221"/>
          </a:xfrm>
          <a:prstGeom prst="rect">
            <a:avLst/>
          </a:prstGeom>
          <a:solidFill>
            <a:srgbClr val="2479BE"/>
          </a:solidFill>
          <a:ln>
            <a:solidFill>
              <a:srgbClr val="2479BE"/>
            </a:solid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en-US" sz="1600" b="1" dirty="0">
                <a:latin typeface="Arial" charset="0"/>
                <a:ea typeface="Arial" charset="0"/>
                <a:cs typeface="Arial" charset="0"/>
              </a:rPr>
              <a:t>AWS SDK &amp; API</a:t>
            </a:r>
          </a:p>
        </p:txBody>
      </p:sp>
      <p:sp>
        <p:nvSpPr>
          <p:cNvPr id="26" name="TextBox 25"/>
          <p:cNvSpPr txBox="1"/>
          <p:nvPr/>
        </p:nvSpPr>
        <p:spPr>
          <a:xfrm>
            <a:off x="2733198" y="4426429"/>
            <a:ext cx="1761559" cy="246221"/>
          </a:xfrm>
          <a:prstGeom prst="rect">
            <a:avLst/>
          </a:prstGeom>
          <a:solidFill>
            <a:srgbClr val="2479BE"/>
          </a:solidFill>
          <a:ln>
            <a:solidFill>
              <a:srgbClr val="2479BE"/>
            </a:solid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en-US" sz="1600" b="1">
                <a:latin typeface="Arial" charset="0"/>
                <a:ea typeface="Arial" charset="0"/>
                <a:cs typeface="Arial" charset="0"/>
              </a:rPr>
              <a:t>AWS CLI</a:t>
            </a:r>
            <a:endParaRPr lang="en-US" sz="1600" b="1" dirty="0">
              <a:latin typeface="Arial" charset="0"/>
              <a:ea typeface="Arial" charset="0"/>
              <a:cs typeface="Arial" charset="0"/>
            </a:endParaRPr>
          </a:p>
        </p:txBody>
      </p:sp>
      <p:cxnSp>
        <p:nvCxnSpPr>
          <p:cNvPr id="4" name="Elbow Connector 3"/>
          <p:cNvCxnSpPr>
            <a:stCxn id="30" idx="2"/>
            <a:endCxn id="17" idx="0"/>
          </p:cNvCxnSpPr>
          <p:nvPr/>
        </p:nvCxnSpPr>
        <p:spPr>
          <a:xfrm rot="5400000">
            <a:off x="6740694" y="2388477"/>
            <a:ext cx="740786" cy="114400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Us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4509" y="1374312"/>
            <a:ext cx="975360" cy="975360"/>
          </a:xfrm>
          <a:prstGeom prst="rect">
            <a:avLst/>
          </a:prstGeom>
        </p:spPr>
      </p:pic>
      <p:sp>
        <p:nvSpPr>
          <p:cNvPr id="30" name="TextBox 29"/>
          <p:cNvSpPr txBox="1"/>
          <p:nvPr/>
        </p:nvSpPr>
        <p:spPr>
          <a:xfrm>
            <a:off x="7209141" y="2384965"/>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User</a:t>
            </a:r>
          </a:p>
        </p:txBody>
      </p:sp>
      <p:sp>
        <p:nvSpPr>
          <p:cNvPr id="32" name="Rounded Rectangle 13">
            <a:extLst>
              <a:ext uri="{FF2B5EF4-FFF2-40B4-BE49-F238E27FC236}">
                <a16:creationId xmlns:a16="http://schemas.microsoft.com/office/drawing/2014/main" id="{80C6113D-BAF9-4250-8065-F17E2EFDC588}"/>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33" name="Picture 32" descr="IAM.png">
            <a:extLst>
              <a:ext uri="{FF2B5EF4-FFF2-40B4-BE49-F238E27FC236}">
                <a16:creationId xmlns:a16="http://schemas.microsoft.com/office/drawing/2014/main" id="{62BA2076-877A-463D-85B9-91F352F7D10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29253883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par>
                          <p:cTn id="8" fill="hold">
                            <p:stCondLst>
                              <p:cond delay="1000"/>
                            </p:stCondLst>
                            <p:childTnLst>
                              <p:par>
                                <p:cTn id="9" presetID="9" presetClass="entr" presetSubtype="0" fill="hold" grpId="0" nodeType="afterEffect">
                                  <p:stCondLst>
                                    <p:cond delay="50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9" presetClass="entr" presetSubtype="0" fill="hold" nodeType="withEffect">
                                  <p:stCondLst>
                                    <p:cond delay="50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cTn>
                              </p:par>
                            </p:childTnLst>
                          </p:cTn>
                        </p:par>
                        <p:par>
                          <p:cTn id="15" fill="hold">
                            <p:stCondLst>
                              <p:cond delay="2000"/>
                            </p:stCondLst>
                            <p:childTnLst>
                              <p:par>
                                <p:cTn id="16" presetID="9"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par>
                                <p:cTn id="22" presetID="9"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dissolv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5" grpId="0" animBg="1"/>
      <p:bldP spid="2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IAM User Management - Groups</a:t>
            </a:r>
            <a:endParaRPr lang="en-US" dirty="0"/>
          </a:p>
        </p:txBody>
      </p:sp>
      <p:pic>
        <p:nvPicPr>
          <p:cNvPr id="11" name="Picture 10"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691" y="4279443"/>
            <a:ext cx="975360" cy="975360"/>
          </a:xfrm>
          <a:prstGeom prst="rect">
            <a:avLst/>
          </a:prstGeom>
        </p:spPr>
      </p:pic>
      <p:pic>
        <p:nvPicPr>
          <p:cNvPr id="12" name="Picture 11" descr="Us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629" y="2437216"/>
            <a:ext cx="975360" cy="975360"/>
          </a:xfrm>
          <a:prstGeom prst="rect">
            <a:avLst/>
          </a:prstGeom>
        </p:spPr>
      </p:pic>
      <p:sp>
        <p:nvSpPr>
          <p:cNvPr id="13" name="TextBox 12"/>
          <p:cNvSpPr txBox="1"/>
          <p:nvPr/>
        </p:nvSpPr>
        <p:spPr>
          <a:xfrm>
            <a:off x="10055322" y="5290095"/>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User D</a:t>
            </a:r>
          </a:p>
        </p:txBody>
      </p:sp>
      <p:sp>
        <p:nvSpPr>
          <p:cNvPr id="14" name="TextBox 13"/>
          <p:cNvSpPr txBox="1"/>
          <p:nvPr/>
        </p:nvSpPr>
        <p:spPr>
          <a:xfrm>
            <a:off x="2226384" y="3459079"/>
            <a:ext cx="1329851"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DevOps Group</a:t>
            </a:r>
          </a:p>
        </p:txBody>
      </p:sp>
      <p:pic>
        <p:nvPicPr>
          <p:cNvPr id="16" name="Picture 1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368" y="4279443"/>
            <a:ext cx="975360" cy="975360"/>
          </a:xfrm>
          <a:prstGeom prst="rect">
            <a:avLst/>
          </a:prstGeom>
        </p:spPr>
      </p:pic>
      <p:sp>
        <p:nvSpPr>
          <p:cNvPr id="17" name="TextBox 16"/>
          <p:cNvSpPr txBox="1"/>
          <p:nvPr/>
        </p:nvSpPr>
        <p:spPr>
          <a:xfrm>
            <a:off x="7754999" y="5290095"/>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User C</a:t>
            </a:r>
          </a:p>
        </p:txBody>
      </p:sp>
      <p:sp>
        <p:nvSpPr>
          <p:cNvPr id="3" name="Rounded Rectangle 2"/>
          <p:cNvSpPr/>
          <p:nvPr/>
        </p:nvSpPr>
        <p:spPr>
          <a:xfrm>
            <a:off x="4871805" y="1115387"/>
            <a:ext cx="2448393" cy="823343"/>
          </a:xfrm>
          <a:prstGeom prst="roundRect">
            <a:avLst/>
          </a:prstGeom>
          <a:solidFill>
            <a:srgbClr val="2479BE"/>
          </a:solidFill>
          <a:ln w="25400">
            <a:solidFill>
              <a:srgbClr val="2479B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AWS Account</a:t>
            </a:r>
          </a:p>
        </p:txBody>
      </p:sp>
      <p:pic>
        <p:nvPicPr>
          <p:cNvPr id="18" name="Picture 17" descr="Us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529" y="2437216"/>
            <a:ext cx="975360" cy="975360"/>
          </a:xfrm>
          <a:prstGeom prst="rect">
            <a:avLst/>
          </a:prstGeom>
        </p:spPr>
      </p:pic>
      <p:sp>
        <p:nvSpPr>
          <p:cNvPr id="19" name="TextBox 18"/>
          <p:cNvSpPr txBox="1"/>
          <p:nvPr/>
        </p:nvSpPr>
        <p:spPr>
          <a:xfrm>
            <a:off x="8705728" y="3459079"/>
            <a:ext cx="1324963" cy="205121"/>
          </a:xfrm>
          <a:prstGeom prst="rect">
            <a:avLst/>
          </a:prstGeom>
          <a:noFill/>
        </p:spPr>
        <p:txBody>
          <a:bodyPr wrap="square" lIns="0" tIns="0" rIns="0" bIns="0" rtlCol="0">
            <a:spAutoFit/>
          </a:bodyPr>
          <a:lstStyle/>
          <a:p>
            <a:pPr algn="ctr"/>
            <a:r>
              <a:rPr lang="en-US" sz="1333" b="1" dirty="0" err="1">
                <a:solidFill>
                  <a:srgbClr val="494848"/>
                </a:solidFill>
                <a:latin typeface="Fira Sans" panose="020B0503050000020004" pitchFamily="34" charset="0"/>
                <a:cs typeface="Helvetica Neue"/>
              </a:rPr>
              <a:t>TestDev</a:t>
            </a:r>
            <a:r>
              <a:rPr lang="en-US" sz="1333" b="1" dirty="0">
                <a:solidFill>
                  <a:srgbClr val="494848"/>
                </a:solidFill>
                <a:latin typeface="Fira Sans" panose="020B0503050000020004" pitchFamily="34" charset="0"/>
                <a:cs typeface="Helvetica Neue"/>
              </a:rPr>
              <a:t> Group</a:t>
            </a:r>
          </a:p>
        </p:txBody>
      </p:sp>
      <p:pic>
        <p:nvPicPr>
          <p:cNvPr id="20" name="Picture 19"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375" y="4279443"/>
            <a:ext cx="975360" cy="975360"/>
          </a:xfrm>
          <a:prstGeom prst="rect">
            <a:avLst/>
          </a:prstGeom>
        </p:spPr>
      </p:pic>
      <p:sp>
        <p:nvSpPr>
          <p:cNvPr id="21" name="TextBox 20"/>
          <p:cNvSpPr txBox="1"/>
          <p:nvPr/>
        </p:nvSpPr>
        <p:spPr>
          <a:xfrm>
            <a:off x="3400006" y="5290095"/>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User B</a:t>
            </a:r>
          </a:p>
        </p:txBody>
      </p:sp>
      <p:pic>
        <p:nvPicPr>
          <p:cNvPr id="22" name="Picture 21"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875" y="4279443"/>
            <a:ext cx="975360" cy="975360"/>
          </a:xfrm>
          <a:prstGeom prst="rect">
            <a:avLst/>
          </a:prstGeom>
        </p:spPr>
      </p:pic>
      <p:sp>
        <p:nvSpPr>
          <p:cNvPr id="23" name="TextBox 22"/>
          <p:cNvSpPr txBox="1"/>
          <p:nvPr/>
        </p:nvSpPr>
        <p:spPr>
          <a:xfrm>
            <a:off x="1275506" y="5290095"/>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User A</a:t>
            </a:r>
          </a:p>
        </p:txBody>
      </p:sp>
      <p:grpSp>
        <p:nvGrpSpPr>
          <p:cNvPr id="38" name="Group 37"/>
          <p:cNvGrpSpPr/>
          <p:nvPr/>
        </p:nvGrpSpPr>
        <p:grpSpPr>
          <a:xfrm>
            <a:off x="2891311" y="1938728"/>
            <a:ext cx="6476900" cy="498488"/>
            <a:chOff x="2168483" y="1454046"/>
            <a:chExt cx="4857675" cy="373866"/>
          </a:xfrm>
        </p:grpSpPr>
        <p:cxnSp>
          <p:nvCxnSpPr>
            <p:cNvPr id="34" name="Elbow Connector 33"/>
            <p:cNvCxnSpPr>
              <a:stCxn id="3" idx="2"/>
              <a:endCxn id="18" idx="0"/>
            </p:cNvCxnSpPr>
            <p:nvPr/>
          </p:nvCxnSpPr>
          <p:spPr>
            <a:xfrm rot="16200000" flipH="1">
              <a:off x="5612147" y="413901"/>
              <a:ext cx="373865" cy="2454156"/>
            </a:xfrm>
            <a:prstGeom prst="bentConnector3">
              <a:avLst/>
            </a:prstGeom>
            <a:ln>
              <a:solidFill>
                <a:srgbClr val="2479BE"/>
              </a:solidFill>
              <a:tailEnd type="triangle"/>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 idx="2"/>
              <a:endCxn id="12" idx="0"/>
            </p:cNvCxnSpPr>
            <p:nvPr/>
          </p:nvCxnSpPr>
          <p:spPr>
            <a:xfrm rot="5400000">
              <a:off x="3183310" y="439220"/>
              <a:ext cx="373865" cy="2403519"/>
            </a:xfrm>
            <a:prstGeom prst="bentConnector3">
              <a:avLst/>
            </a:prstGeom>
            <a:ln>
              <a:solidFill>
                <a:srgbClr val="2479BE"/>
              </a:solidFill>
              <a:tailEnd type="triangle"/>
            </a:ln>
          </p:spPr>
          <p:style>
            <a:lnRef idx="2">
              <a:schemeClr val="accent1"/>
            </a:lnRef>
            <a:fillRef idx="0">
              <a:schemeClr val="accent1"/>
            </a:fillRef>
            <a:effectRef idx="1">
              <a:schemeClr val="accent1"/>
            </a:effectRef>
            <a:fontRef idx="minor">
              <a:schemeClr val="tx1"/>
            </a:fontRef>
          </p:style>
        </p:cxnSp>
      </p:grpSp>
      <p:cxnSp>
        <p:nvCxnSpPr>
          <p:cNvPr id="40" name="Straight Connector 39"/>
          <p:cNvCxnSpPr>
            <a:stCxn id="14" idx="2"/>
            <a:endCxn id="22" idx="0"/>
          </p:cNvCxnSpPr>
          <p:nvPr/>
        </p:nvCxnSpPr>
        <p:spPr>
          <a:xfrm flipH="1">
            <a:off x="1738555" y="3664200"/>
            <a:ext cx="1152755" cy="615243"/>
          </a:xfrm>
          <a:prstGeom prst="line">
            <a:avLst/>
          </a:prstGeom>
          <a:ln>
            <a:solidFill>
              <a:srgbClr val="2479BE"/>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4" idx="2"/>
            <a:endCxn id="20" idx="0"/>
          </p:cNvCxnSpPr>
          <p:nvPr/>
        </p:nvCxnSpPr>
        <p:spPr>
          <a:xfrm>
            <a:off x="2891310" y="3664200"/>
            <a:ext cx="971745" cy="615243"/>
          </a:xfrm>
          <a:prstGeom prst="line">
            <a:avLst/>
          </a:prstGeom>
          <a:ln>
            <a:solidFill>
              <a:srgbClr val="2479BE"/>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9" idx="2"/>
            <a:endCxn id="16" idx="0"/>
          </p:cNvCxnSpPr>
          <p:nvPr/>
        </p:nvCxnSpPr>
        <p:spPr>
          <a:xfrm flipH="1">
            <a:off x="8218048" y="3664200"/>
            <a:ext cx="1150162" cy="615243"/>
          </a:xfrm>
          <a:prstGeom prst="line">
            <a:avLst/>
          </a:prstGeom>
          <a:ln>
            <a:solidFill>
              <a:srgbClr val="2479BE"/>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9" idx="2"/>
            <a:endCxn id="11" idx="0"/>
          </p:cNvCxnSpPr>
          <p:nvPr/>
        </p:nvCxnSpPr>
        <p:spPr>
          <a:xfrm>
            <a:off x="9368210" y="3664200"/>
            <a:ext cx="1150161" cy="615243"/>
          </a:xfrm>
          <a:prstGeom prst="line">
            <a:avLst/>
          </a:prstGeom>
          <a:ln>
            <a:solidFill>
              <a:srgbClr val="2479BE"/>
            </a:solidFill>
          </a:ln>
        </p:spPr>
        <p:style>
          <a:lnRef idx="2">
            <a:schemeClr val="accent1"/>
          </a:lnRef>
          <a:fillRef idx="0">
            <a:schemeClr val="accent1"/>
          </a:fillRef>
          <a:effectRef idx="1">
            <a:schemeClr val="accent1"/>
          </a:effectRef>
          <a:fontRef idx="minor">
            <a:schemeClr val="tx1"/>
          </a:fontRef>
        </p:style>
      </p:cxnSp>
      <p:sp>
        <p:nvSpPr>
          <p:cNvPr id="28" name="Rounded Rectangle 13">
            <a:extLst>
              <a:ext uri="{FF2B5EF4-FFF2-40B4-BE49-F238E27FC236}">
                <a16:creationId xmlns:a16="http://schemas.microsoft.com/office/drawing/2014/main" id="{809B24AE-BAF6-4130-B14F-E07F8F413D26}"/>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9" name="Picture 28" descr="IAM.png">
            <a:extLst>
              <a:ext uri="{FF2B5EF4-FFF2-40B4-BE49-F238E27FC236}">
                <a16:creationId xmlns:a16="http://schemas.microsoft.com/office/drawing/2014/main" id="{5E9D35F2-0DF0-4662-AA37-28DE20A886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143787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22" presetClass="entr" presetSubtype="4"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down)">
                                      <p:cBhvr>
                                        <p:cTn id="14" dur="500"/>
                                        <p:tgtEl>
                                          <p:spTgt spid="42"/>
                                        </p:tgtEl>
                                      </p:cBhvr>
                                    </p:animEffect>
                                  </p:childTnLst>
                                </p:cTn>
                              </p:par>
                              <p:par>
                                <p:cTn id="15" presetID="22" presetClass="entr" presetSubtype="4"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par>
                                <p:cTn id="18" presetID="22" presetClass="entr" presetSubtype="4"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down)">
                                      <p:cBhvr>
                                        <p:cTn id="20" dur="500"/>
                                        <p:tgtEl>
                                          <p:spTgt spid="46"/>
                                        </p:tgtEl>
                                      </p:cBhvr>
                                    </p:animEffect>
                                  </p:childTnLst>
                                </p:cTn>
                              </p:par>
                              <p:par>
                                <p:cTn id="21" presetID="9"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dissolve">
                                      <p:cBhvr>
                                        <p:cTn id="23" dur="500"/>
                                        <p:tgtEl>
                                          <p:spTgt spid="2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par>
                                <p:cTn id="27" presetID="9"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dissolve">
                                      <p:cBhvr>
                                        <p:cTn id="32" dur="500"/>
                                        <p:tgtEl>
                                          <p:spTgt spid="21"/>
                                        </p:tgtEl>
                                      </p:cBhvr>
                                    </p:animEffect>
                                  </p:childTnLst>
                                </p:cTn>
                              </p:par>
                              <p:par>
                                <p:cTn id="33" presetID="9"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a:xfrm>
            <a:off x="334107" y="992750"/>
            <a:ext cx="10515600" cy="4351338"/>
          </a:xfrm>
        </p:spPr>
        <p:txBody>
          <a:bodyPr/>
          <a:lstStyle/>
          <a:p>
            <a:r>
              <a:rPr lang="en-US" dirty="0"/>
              <a:t>Authorization</a:t>
            </a:r>
          </a:p>
          <a:p>
            <a:r>
              <a:rPr lang="en-US" dirty="0"/>
              <a:t>Policies:</a:t>
            </a:r>
          </a:p>
          <a:p>
            <a:pPr lvl="1"/>
            <a:r>
              <a:rPr lang="en-US" dirty="0"/>
              <a:t>Are JSON documents to describe permissions.</a:t>
            </a:r>
          </a:p>
          <a:p>
            <a:pPr lvl="1"/>
            <a:r>
              <a:rPr lang="en-US" dirty="0"/>
              <a:t>Are assigned to users, groups or roles.</a:t>
            </a:r>
          </a:p>
        </p:txBody>
      </p:sp>
      <p:sp>
        <p:nvSpPr>
          <p:cNvPr id="2" name="Title 1"/>
          <p:cNvSpPr>
            <a:spLocks noGrp="1"/>
          </p:cNvSpPr>
          <p:nvPr>
            <p:ph type="title"/>
          </p:nvPr>
        </p:nvSpPr>
        <p:spPr/>
        <p:txBody>
          <a:bodyPr/>
          <a:lstStyle/>
          <a:p>
            <a:r>
              <a:rPr lang="en-US"/>
              <a:t>AWS IAM Authorization</a:t>
            </a:r>
            <a:endParaRPr lang="en-US" dirty="0"/>
          </a:p>
        </p:txBody>
      </p:sp>
      <p:pic>
        <p:nvPicPr>
          <p:cNvPr id="12" name="Picture 11"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09" y="1374312"/>
            <a:ext cx="975360" cy="975360"/>
          </a:xfrm>
          <a:prstGeom prst="rect">
            <a:avLst/>
          </a:prstGeom>
        </p:spPr>
      </p:pic>
      <p:pic>
        <p:nvPicPr>
          <p:cNvPr id="14" name="Picture 13" descr="Us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2940" y="1363776"/>
            <a:ext cx="975360" cy="975360"/>
          </a:xfrm>
          <a:prstGeom prst="rect">
            <a:avLst/>
          </a:prstGeom>
        </p:spPr>
      </p:pic>
      <p:sp>
        <p:nvSpPr>
          <p:cNvPr id="15" name="TextBox 14"/>
          <p:cNvSpPr txBox="1"/>
          <p:nvPr/>
        </p:nvSpPr>
        <p:spPr>
          <a:xfrm>
            <a:off x="7209141" y="2384965"/>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User</a:t>
            </a:r>
          </a:p>
        </p:txBody>
      </p:sp>
      <p:sp>
        <p:nvSpPr>
          <p:cNvPr id="16" name="TextBox 15"/>
          <p:cNvSpPr txBox="1"/>
          <p:nvPr/>
        </p:nvSpPr>
        <p:spPr>
          <a:xfrm>
            <a:off x="9390760" y="2384965"/>
            <a:ext cx="1064819"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Group</a:t>
            </a:r>
          </a:p>
        </p:txBody>
      </p:sp>
      <p:sp>
        <p:nvSpPr>
          <p:cNvPr id="17" name="TextBox 16"/>
          <p:cNvSpPr txBox="1"/>
          <p:nvPr/>
        </p:nvSpPr>
        <p:spPr>
          <a:xfrm>
            <a:off x="8159870" y="3517987"/>
            <a:ext cx="1147697"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Roles</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959" y="2746770"/>
            <a:ext cx="731520" cy="627017"/>
          </a:xfrm>
          <a:prstGeom prst="rect">
            <a:avLst/>
          </a:prstGeom>
        </p:spPr>
      </p:pic>
      <p:sp>
        <p:nvSpPr>
          <p:cNvPr id="20" name="Rounded Rectangle 13">
            <a:extLst>
              <a:ext uri="{FF2B5EF4-FFF2-40B4-BE49-F238E27FC236}">
                <a16:creationId xmlns:a16="http://schemas.microsoft.com/office/drawing/2014/main" id="{88726A80-D7B3-4CB7-B57A-11E5FF4ED92E}"/>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1" name="Picture 20" descr="IAM.png">
            <a:extLst>
              <a:ext uri="{FF2B5EF4-FFF2-40B4-BE49-F238E27FC236}">
                <a16:creationId xmlns:a16="http://schemas.microsoft.com/office/drawing/2014/main" id="{39B8414B-3113-45F8-866F-0DEEB292C8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33914720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33"/>
              </a:spcBef>
            </a:pPr>
            <a:r>
              <a:rPr lang="en-US" dirty="0">
                <a:cs typeface="Arial" charset="0"/>
              </a:rPr>
              <a:t>AWS Global Infrastructure</a:t>
            </a:r>
          </a:p>
        </p:txBody>
      </p:sp>
      <p:sp>
        <p:nvSpPr>
          <p:cNvPr id="3" name="Content Placeholder 2"/>
          <p:cNvSpPr>
            <a:spLocks noGrp="1"/>
          </p:cNvSpPr>
          <p:nvPr>
            <p:ph idx="1"/>
          </p:nvPr>
        </p:nvSpPr>
        <p:spPr>
          <a:xfrm>
            <a:off x="828368" y="1130402"/>
            <a:ext cx="10515600" cy="4351338"/>
          </a:xfrm>
        </p:spPr>
        <p:txBody>
          <a:bodyPr numCol="1">
            <a:normAutofit/>
          </a:bodyPr>
          <a:lstStyle/>
          <a:p>
            <a:pPr marL="0" indent="0">
              <a:buNone/>
            </a:pPr>
            <a:r>
              <a:rPr lang="en-US" b="1" dirty="0">
                <a:solidFill>
                  <a:srgbClr val="2479BE"/>
                </a:solidFill>
              </a:rPr>
              <a:t>Regions</a:t>
            </a:r>
          </a:p>
          <a:p>
            <a:pPr marL="457189" indent="-457189">
              <a:spcBef>
                <a:spcPct val="0"/>
              </a:spcBef>
              <a:buClr>
                <a:srgbClr val="F7C027"/>
              </a:buClr>
            </a:pPr>
            <a:r>
              <a:rPr lang="en-US" dirty="0">
                <a:solidFill>
                  <a:srgbClr val="494848"/>
                </a:solidFill>
              </a:rPr>
              <a:t>Geographic locations</a:t>
            </a:r>
          </a:p>
          <a:p>
            <a:pPr marL="457189" indent="-457189">
              <a:spcBef>
                <a:spcPct val="0"/>
              </a:spcBef>
              <a:buClr>
                <a:srgbClr val="F7C027"/>
              </a:buClr>
            </a:pPr>
            <a:r>
              <a:rPr lang="en-US" dirty="0">
                <a:solidFill>
                  <a:srgbClr val="494848"/>
                </a:solidFill>
              </a:rPr>
              <a:t>Consist of </a:t>
            </a:r>
            <a:r>
              <a:rPr lang="en-US" b="1" dirty="0">
                <a:solidFill>
                  <a:srgbClr val="494848"/>
                </a:solidFill>
              </a:rPr>
              <a:t>at least two</a:t>
            </a:r>
            <a:r>
              <a:rPr lang="en-US" dirty="0">
                <a:solidFill>
                  <a:srgbClr val="494848"/>
                </a:solidFill>
              </a:rPr>
              <a:t> Availability Zones</a:t>
            </a:r>
          </a:p>
          <a:p>
            <a:pPr marL="457189" indent="-457189"/>
            <a:endParaRPr lang="en-US" dirty="0">
              <a:solidFill>
                <a:srgbClr val="494848"/>
              </a:solidFill>
            </a:endParaRPr>
          </a:p>
          <a:p>
            <a:pPr marL="0" indent="0">
              <a:buNone/>
            </a:pPr>
            <a:r>
              <a:rPr lang="en-US" b="1" dirty="0">
                <a:solidFill>
                  <a:srgbClr val="2479BE"/>
                </a:solidFill>
              </a:rPr>
              <a:t>Availability Zones</a:t>
            </a:r>
            <a:endParaRPr lang="en-US" dirty="0">
              <a:solidFill>
                <a:srgbClr val="2479BE"/>
              </a:solidFill>
            </a:endParaRPr>
          </a:p>
          <a:p>
            <a:pPr marL="457189" indent="-457189">
              <a:buClr>
                <a:srgbClr val="F7C027"/>
              </a:buClr>
            </a:pPr>
            <a:r>
              <a:rPr lang="en-US" dirty="0">
                <a:solidFill>
                  <a:srgbClr val="494848"/>
                </a:solidFill>
              </a:rPr>
              <a:t>Clusters of data centers</a:t>
            </a:r>
          </a:p>
          <a:p>
            <a:pPr marL="457189" indent="-457189">
              <a:buClr>
                <a:srgbClr val="F7C027"/>
              </a:buClr>
            </a:pPr>
            <a:r>
              <a:rPr lang="en-US" b="1" dirty="0">
                <a:solidFill>
                  <a:srgbClr val="494848"/>
                </a:solidFill>
              </a:rPr>
              <a:t>Isolated from failures </a:t>
            </a:r>
            <a:r>
              <a:rPr lang="en-US" dirty="0">
                <a:solidFill>
                  <a:srgbClr val="494848"/>
                </a:solidFill>
              </a:rPr>
              <a:t>in other Availability Zones </a:t>
            </a:r>
          </a:p>
        </p:txBody>
      </p:sp>
    </p:spTree>
    <p:extLst>
      <p:ext uri="{BB962C8B-B14F-4D97-AF65-F5344CB8AC3E}">
        <p14:creationId xmlns:p14="http://schemas.microsoft.com/office/powerpoint/2010/main" val="11458574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IAM Policy Elements</a:t>
            </a:r>
            <a:endParaRPr lang="en-US" dirty="0"/>
          </a:p>
        </p:txBody>
      </p:sp>
      <p:sp>
        <p:nvSpPr>
          <p:cNvPr id="5" name="TextBox 4"/>
          <p:cNvSpPr txBox="1"/>
          <p:nvPr/>
        </p:nvSpPr>
        <p:spPr>
          <a:xfrm>
            <a:off x="65905" y="1055915"/>
            <a:ext cx="4856783" cy="4992584"/>
          </a:xfrm>
          <a:prstGeom prst="rect">
            <a:avLst/>
          </a:prstGeom>
          <a:solidFill>
            <a:schemeClr val="accent4">
              <a:lumMod val="40000"/>
              <a:lumOff val="60000"/>
            </a:schemeClr>
          </a:solidFill>
          <a:ln w="25400">
            <a:solidFill>
              <a:schemeClr val="tx1">
                <a:lumMod val="50000"/>
              </a:schemeClr>
            </a:solidFill>
          </a:ln>
        </p:spPr>
        <p:txBody>
          <a:bodyPr wrap="square" rtlCol="0">
            <a:noAutofit/>
          </a:bodyPr>
          <a:lstStyle/>
          <a:p>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a:t>
            </a:r>
            <a:r>
              <a:rPr lang="en-US" sz="1133" b="1" dirty="0">
                <a:solidFill>
                  <a:schemeClr val="tx1">
                    <a:lumMod val="50000"/>
                  </a:schemeClr>
                </a:solidFill>
                <a:latin typeface="Courier" charset="0"/>
                <a:ea typeface="Courier" charset="0"/>
                <a:cs typeface="Courier" charset="0"/>
              </a:rPr>
              <a:t>Version</a:t>
            </a:r>
            <a:r>
              <a:rPr lang="en-US" sz="1133" dirty="0">
                <a:solidFill>
                  <a:schemeClr val="tx1">
                    <a:lumMod val="50000"/>
                  </a:schemeClr>
                </a:solidFill>
                <a:latin typeface="Courier" charset="0"/>
                <a:ea typeface="Courier" charset="0"/>
                <a:cs typeface="Courier" charset="0"/>
              </a:rPr>
              <a:t>": "2012-10-17",</a:t>
            </a:r>
          </a:p>
          <a:p>
            <a:r>
              <a:rPr lang="en-US" sz="1133" dirty="0">
                <a:solidFill>
                  <a:schemeClr val="tx1">
                    <a:lumMod val="50000"/>
                  </a:schemeClr>
                </a:solidFill>
                <a:latin typeface="Courier" charset="0"/>
                <a:ea typeface="Courier" charset="0"/>
                <a:cs typeface="Courier" charset="0"/>
              </a:rPr>
              <a:t>   "</a:t>
            </a:r>
            <a:r>
              <a:rPr lang="en-US" sz="1133" b="1" dirty="0">
                <a:solidFill>
                  <a:schemeClr val="tx1">
                    <a:lumMod val="50000"/>
                  </a:schemeClr>
                </a:solidFill>
                <a:latin typeface="Courier" charset="0"/>
                <a:ea typeface="Courier" charset="0"/>
                <a:cs typeface="Courier" charset="0"/>
              </a:rPr>
              <a:t>Statement</a:t>
            </a:r>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"Sid": "Stmt1453690971587",</a:t>
            </a:r>
          </a:p>
          <a:p>
            <a:r>
              <a:rPr lang="en-US" sz="1133" dirty="0">
                <a:solidFill>
                  <a:schemeClr val="tx1">
                    <a:lumMod val="50000"/>
                  </a:schemeClr>
                </a:solidFill>
                <a:latin typeface="Courier" charset="0"/>
                <a:ea typeface="Courier" charset="0"/>
                <a:cs typeface="Courier" charset="0"/>
              </a:rPr>
              <a:t>	  "</a:t>
            </a:r>
            <a:r>
              <a:rPr lang="en-US" sz="1133" b="1" dirty="0">
                <a:solidFill>
                  <a:schemeClr val="tx1">
                    <a:lumMod val="50000"/>
                  </a:schemeClr>
                </a:solidFill>
                <a:latin typeface="Courier" charset="0"/>
                <a:ea typeface="Courier" charset="0"/>
                <a:cs typeface="Courier" charset="0"/>
              </a:rPr>
              <a:t>Action</a:t>
            </a:r>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"ec2:Describe*",</a:t>
            </a:r>
          </a:p>
          <a:p>
            <a:r>
              <a:rPr lang="en-US" sz="1133" dirty="0">
                <a:solidFill>
                  <a:schemeClr val="tx1">
                    <a:lumMod val="50000"/>
                  </a:schemeClr>
                </a:solidFill>
                <a:latin typeface="Courier" charset="0"/>
                <a:ea typeface="Courier" charset="0"/>
                <a:cs typeface="Courier" charset="0"/>
              </a:rPr>
              <a:t>	   "ec2:StartInstances",</a:t>
            </a:r>
          </a:p>
          <a:p>
            <a:r>
              <a:rPr lang="en-US" sz="1133" dirty="0">
                <a:solidFill>
                  <a:schemeClr val="tx1">
                    <a:lumMod val="50000"/>
                  </a:schemeClr>
                </a:solidFill>
                <a:latin typeface="Courier" charset="0"/>
                <a:ea typeface="Courier" charset="0"/>
                <a:cs typeface="Courier" charset="0"/>
              </a:rPr>
              <a:t>	   "ec2:StopInstances”</a:t>
            </a:r>
          </a:p>
          <a:p>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a:t>
            </a:r>
            <a:r>
              <a:rPr lang="en-US" sz="1133" b="1" dirty="0">
                <a:solidFill>
                  <a:schemeClr val="tx1">
                    <a:lumMod val="50000"/>
                  </a:schemeClr>
                </a:solidFill>
                <a:latin typeface="Courier" charset="0"/>
                <a:ea typeface="Courier" charset="0"/>
                <a:cs typeface="Courier" charset="0"/>
              </a:rPr>
              <a:t>Effect</a:t>
            </a:r>
            <a:r>
              <a:rPr lang="en-US" sz="1133" dirty="0">
                <a:solidFill>
                  <a:schemeClr val="tx1">
                    <a:lumMod val="50000"/>
                  </a:schemeClr>
                </a:solidFill>
                <a:latin typeface="Courier" charset="0"/>
                <a:ea typeface="Courier" charset="0"/>
                <a:cs typeface="Courier" charset="0"/>
              </a:rPr>
              <a:t>": "Allow",</a:t>
            </a:r>
          </a:p>
          <a:p>
            <a:r>
              <a:rPr lang="en-US" sz="1133" dirty="0">
                <a:solidFill>
                  <a:schemeClr val="tx1">
                    <a:lumMod val="50000"/>
                  </a:schemeClr>
                </a:solidFill>
                <a:latin typeface="Courier" charset="0"/>
                <a:ea typeface="Courier" charset="0"/>
                <a:cs typeface="Courier" charset="0"/>
              </a:rPr>
              <a:t>	   "</a:t>
            </a:r>
            <a:r>
              <a:rPr lang="en-US" sz="1133" b="1" dirty="0">
                <a:solidFill>
                  <a:schemeClr val="tx1">
                    <a:lumMod val="50000"/>
                  </a:schemeClr>
                </a:solidFill>
                <a:latin typeface="Courier" charset="0"/>
                <a:ea typeface="Courier" charset="0"/>
                <a:cs typeface="Courier" charset="0"/>
              </a:rPr>
              <a:t>Resource</a:t>
            </a:r>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a:t>
            </a:r>
            <a:r>
              <a:rPr lang="en-US" sz="1133" b="1" dirty="0">
                <a:solidFill>
                  <a:schemeClr val="tx1">
                    <a:lumMod val="50000"/>
                  </a:schemeClr>
                </a:solidFill>
                <a:latin typeface="Courier" charset="0"/>
                <a:ea typeface="Courier" charset="0"/>
                <a:cs typeface="Courier" charset="0"/>
              </a:rPr>
              <a:t>Condition</a:t>
            </a:r>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a:t>
            </a:r>
            <a:r>
              <a:rPr lang="en-US" sz="1133" dirty="0" err="1">
                <a:solidFill>
                  <a:schemeClr val="tx1">
                    <a:lumMod val="50000"/>
                  </a:schemeClr>
                </a:solidFill>
                <a:latin typeface="Courier" charset="0"/>
                <a:ea typeface="Courier" charset="0"/>
                <a:cs typeface="Courier" charset="0"/>
              </a:rPr>
              <a:t>IpAddress</a:t>
            </a:r>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a:t>
            </a:r>
            <a:r>
              <a:rPr lang="en-US" sz="1133" dirty="0" err="1">
                <a:solidFill>
                  <a:schemeClr val="tx1">
                    <a:lumMod val="50000"/>
                  </a:schemeClr>
                </a:solidFill>
                <a:latin typeface="Courier" charset="0"/>
                <a:ea typeface="Courier" charset="0"/>
                <a:cs typeface="Courier" charset="0"/>
              </a:rPr>
              <a:t>aws:SourceIp</a:t>
            </a:r>
            <a:r>
              <a:rPr lang="en-US" sz="1133" dirty="0">
                <a:solidFill>
                  <a:schemeClr val="tx1">
                    <a:lumMod val="50000"/>
                  </a:schemeClr>
                </a:solidFill>
                <a:latin typeface="Courier" charset="0"/>
                <a:ea typeface="Courier" charset="0"/>
                <a:cs typeface="Courier" charset="0"/>
              </a:rPr>
              <a:t>": "54.64.34.65/32”</a:t>
            </a:r>
          </a:p>
          <a:p>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	</a:t>
            </a:r>
          </a:p>
          <a:p>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"Sid": "Stmt1453690998327",</a:t>
            </a:r>
          </a:p>
          <a:p>
            <a:r>
              <a:rPr lang="en-US" sz="1133" dirty="0">
                <a:solidFill>
                  <a:schemeClr val="tx1">
                    <a:lumMod val="50000"/>
                  </a:schemeClr>
                </a:solidFill>
                <a:latin typeface="Courier" charset="0"/>
                <a:ea typeface="Courier" charset="0"/>
                <a:cs typeface="Courier" charset="0"/>
              </a:rPr>
              <a:t>	   "Action": [</a:t>
            </a:r>
          </a:p>
          <a:p>
            <a:r>
              <a:rPr lang="en-US" sz="1133" dirty="0">
                <a:solidFill>
                  <a:schemeClr val="tx1">
                    <a:lumMod val="50000"/>
                  </a:schemeClr>
                </a:solidFill>
                <a:latin typeface="Courier" charset="0"/>
                <a:ea typeface="Courier" charset="0"/>
                <a:cs typeface="Courier" charset="0"/>
              </a:rPr>
              <a:t>	   "s3:GetObject*”</a:t>
            </a:r>
          </a:p>
          <a:p>
            <a:r>
              <a:rPr lang="en-US" sz="1133" dirty="0">
                <a:solidFill>
                  <a:schemeClr val="tx1">
                    <a:lumMod val="50000"/>
                  </a:schemeClr>
                </a:solidFill>
                <a:latin typeface="Courier" charset="0"/>
                <a:ea typeface="Courier" charset="0"/>
                <a:cs typeface="Courier" charset="0"/>
              </a:rPr>
              <a:t> 	  ],		</a:t>
            </a:r>
          </a:p>
          <a:p>
            <a:r>
              <a:rPr lang="en-US" sz="1133" dirty="0">
                <a:solidFill>
                  <a:schemeClr val="tx1">
                    <a:lumMod val="50000"/>
                  </a:schemeClr>
                </a:solidFill>
                <a:latin typeface="Courier" charset="0"/>
                <a:ea typeface="Courier" charset="0"/>
                <a:cs typeface="Courier" charset="0"/>
              </a:rPr>
              <a:t>          "Effect": "Allow",</a:t>
            </a:r>
          </a:p>
          <a:p>
            <a:r>
              <a:rPr lang="en-US" sz="1133" dirty="0">
                <a:solidFill>
                  <a:schemeClr val="tx1">
                    <a:lumMod val="50000"/>
                  </a:schemeClr>
                </a:solidFill>
                <a:latin typeface="Courier" charset="0"/>
                <a:ea typeface="Courier" charset="0"/>
                <a:cs typeface="Courier" charset="0"/>
              </a:rPr>
              <a:t>          "Resource": "arn:aws:s3:::</a:t>
            </a:r>
            <a:r>
              <a:rPr lang="en-US" sz="1133" dirty="0" err="1">
                <a:solidFill>
                  <a:schemeClr val="tx1">
                    <a:lumMod val="50000"/>
                  </a:schemeClr>
                </a:solidFill>
                <a:latin typeface="Courier" charset="0"/>
                <a:ea typeface="Courier" charset="0"/>
                <a:cs typeface="Courier" charset="0"/>
              </a:rPr>
              <a:t>example_bucket</a:t>
            </a:r>
            <a:r>
              <a:rPr lang="en-US" sz="1133" dirty="0">
                <a:solidFill>
                  <a:schemeClr val="tx1">
                    <a:lumMod val="50000"/>
                  </a:schemeClr>
                </a:solidFill>
                <a:latin typeface="Courier" charset="0"/>
                <a:ea typeface="Courier" charset="0"/>
                <a:cs typeface="Courier" charset="0"/>
              </a:rPr>
              <a:t>/*”</a:t>
            </a:r>
          </a:p>
          <a:p>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	  ]</a:t>
            </a:r>
          </a:p>
          <a:p>
            <a:r>
              <a:rPr lang="en-US" sz="1133" dirty="0">
                <a:solidFill>
                  <a:schemeClr val="tx1">
                    <a:lumMod val="50000"/>
                  </a:schemeClr>
                </a:solidFill>
                <a:latin typeface="Courier" charset="0"/>
                <a:ea typeface="Courier" charset="0"/>
                <a:cs typeface="Courier" charset="0"/>
              </a:rPr>
              <a:t>}</a:t>
            </a:r>
          </a:p>
        </p:txBody>
      </p:sp>
      <p:sp>
        <p:nvSpPr>
          <p:cNvPr id="8" name="Right Arrow 7"/>
          <p:cNvSpPr/>
          <p:nvPr/>
        </p:nvSpPr>
        <p:spPr>
          <a:xfrm>
            <a:off x="4992129" y="3019755"/>
            <a:ext cx="1800220" cy="25890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26" name="Group 25"/>
          <p:cNvGrpSpPr/>
          <p:nvPr/>
        </p:nvGrpSpPr>
        <p:grpSpPr>
          <a:xfrm>
            <a:off x="6742409" y="2667575"/>
            <a:ext cx="947895" cy="1274954"/>
            <a:chOff x="5826219" y="2131307"/>
            <a:chExt cx="710921" cy="956216"/>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095" y="2131307"/>
              <a:ext cx="545170" cy="752854"/>
            </a:xfrm>
            <a:prstGeom prst="rect">
              <a:avLst/>
            </a:prstGeom>
          </p:spPr>
        </p:pic>
        <p:sp>
          <p:nvSpPr>
            <p:cNvPr id="28" name="TextBox 27"/>
            <p:cNvSpPr txBox="1"/>
            <p:nvPr/>
          </p:nvSpPr>
          <p:spPr>
            <a:xfrm>
              <a:off x="5826219" y="2933682"/>
              <a:ext cx="710921" cy="15384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US" sz="1333" b="1" dirty="0">
                  <a:latin typeface="Helvetica Neue"/>
                  <a:cs typeface="Helvetica Neue"/>
                </a:rPr>
                <a:t>IAM Policy</a:t>
              </a:r>
            </a:p>
          </p:txBody>
        </p:sp>
      </p:grpSp>
      <p:sp>
        <p:nvSpPr>
          <p:cNvPr id="14" name="Rounded Rectangle 13">
            <a:extLst>
              <a:ext uri="{FF2B5EF4-FFF2-40B4-BE49-F238E27FC236}">
                <a16:creationId xmlns:a16="http://schemas.microsoft.com/office/drawing/2014/main" id="{B857B349-E0F3-407F-A2C5-028D1CD8EF5F}"/>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5" name="Picture 14" descr="IAM.png">
            <a:extLst>
              <a:ext uri="{FF2B5EF4-FFF2-40B4-BE49-F238E27FC236}">
                <a16:creationId xmlns:a16="http://schemas.microsoft.com/office/drawing/2014/main" id="{F0F790D2-D411-4EEE-AA97-A85AEEC060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339236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1000"/>
                            </p:stCondLst>
                            <p:childTnLst>
                              <p:par>
                                <p:cTn id="14" presetID="9" presetClass="exit" presetSubtype="0" fill="hold" grpId="0" nodeType="afterEffect">
                                  <p:stCondLst>
                                    <p:cond delay="500"/>
                                  </p:stCondLst>
                                  <p:childTnLst>
                                    <p:animEffect transition="out" filter="dissolv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9" presetClass="exit" presetSubtype="0" fill="hold" grpId="1" nodeType="with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0474 0.00123 L -0.09167 0.00123 " pathEditMode="relative" rAng="0" ptsTypes="AA">
                                      <p:cBhvr>
                                        <p:cTn id="22" dur="2000" fill="hold"/>
                                        <p:tgtEl>
                                          <p:spTgt spid="26"/>
                                        </p:tgtEl>
                                        <p:attrNameLst>
                                          <p:attrName>ppt_x</p:attrName>
                                          <p:attrName>ppt_y</p:attrName>
                                        </p:attrNameLst>
                                      </p:cBhvr>
                                      <p:rCtr x="-22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IAM Policy Assignment</a:t>
            </a:r>
            <a:endParaRPr lang="en-US" dirty="0"/>
          </a:p>
        </p:txBody>
      </p:sp>
      <p:pic>
        <p:nvPicPr>
          <p:cNvPr id="7" name="Picture 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597" y="2811809"/>
            <a:ext cx="975360" cy="975360"/>
          </a:xfrm>
          <a:prstGeom prst="rect">
            <a:avLst/>
          </a:prstGeom>
        </p:spPr>
      </p:pic>
      <p:pic>
        <p:nvPicPr>
          <p:cNvPr id="9" name="Picture 8" descr="Us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2743" y="2946869"/>
            <a:ext cx="975360" cy="975360"/>
          </a:xfrm>
          <a:prstGeom prst="rect">
            <a:avLst/>
          </a:prstGeom>
        </p:spPr>
      </p:pic>
      <p:sp>
        <p:nvSpPr>
          <p:cNvPr id="10" name="TextBox 9"/>
          <p:cNvSpPr txBox="1"/>
          <p:nvPr/>
        </p:nvSpPr>
        <p:spPr>
          <a:xfrm>
            <a:off x="1254229" y="3822462"/>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User</a:t>
            </a:r>
          </a:p>
        </p:txBody>
      </p:sp>
      <p:sp>
        <p:nvSpPr>
          <p:cNvPr id="11" name="TextBox 10"/>
          <p:cNvSpPr txBox="1"/>
          <p:nvPr/>
        </p:nvSpPr>
        <p:spPr>
          <a:xfrm>
            <a:off x="10140563" y="3957522"/>
            <a:ext cx="1064819"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Group</a:t>
            </a:r>
          </a:p>
        </p:txBody>
      </p:sp>
      <p:sp>
        <p:nvSpPr>
          <p:cNvPr id="12" name="Right Arrow 11"/>
          <p:cNvSpPr/>
          <p:nvPr/>
        </p:nvSpPr>
        <p:spPr>
          <a:xfrm rot="10800000">
            <a:off x="2184203" y="3287796"/>
            <a:ext cx="3108448" cy="254960"/>
          </a:xfrm>
          <a:prstGeom prst="rightArrow">
            <a:avLst/>
          </a:prstGeom>
          <a:solidFill>
            <a:srgbClr val="2479BE"/>
          </a:solidFill>
          <a:ln>
            <a:solidFill>
              <a:srgbClr val="2479B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479BE"/>
              </a:solidFill>
            </a:endParaRPr>
          </a:p>
        </p:txBody>
      </p:sp>
      <p:sp>
        <p:nvSpPr>
          <p:cNvPr id="14" name="Right Arrow 13"/>
          <p:cNvSpPr/>
          <p:nvPr/>
        </p:nvSpPr>
        <p:spPr>
          <a:xfrm>
            <a:off x="6875076" y="3280709"/>
            <a:ext cx="3108448" cy="254960"/>
          </a:xfrm>
          <a:prstGeom prst="rightArrow">
            <a:avLst/>
          </a:prstGeom>
          <a:solidFill>
            <a:srgbClr val="2479BE"/>
          </a:solidFill>
          <a:ln>
            <a:solidFill>
              <a:srgbClr val="2479B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479BE"/>
              </a:solidFill>
            </a:endParaRPr>
          </a:p>
        </p:txBody>
      </p:sp>
      <p:sp>
        <p:nvSpPr>
          <p:cNvPr id="17" name="TextBox 16"/>
          <p:cNvSpPr txBox="1"/>
          <p:nvPr/>
        </p:nvSpPr>
        <p:spPr>
          <a:xfrm>
            <a:off x="2867568" y="3069826"/>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Assigned</a:t>
            </a:r>
          </a:p>
        </p:txBody>
      </p:sp>
      <p:sp>
        <p:nvSpPr>
          <p:cNvPr id="18" name="TextBox 17"/>
          <p:cNvSpPr txBox="1"/>
          <p:nvPr/>
        </p:nvSpPr>
        <p:spPr>
          <a:xfrm>
            <a:off x="7558443" y="3058191"/>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Assigned</a:t>
            </a:r>
          </a:p>
        </p:txBody>
      </p:sp>
      <p:grpSp>
        <p:nvGrpSpPr>
          <p:cNvPr id="20" name="Group 19"/>
          <p:cNvGrpSpPr/>
          <p:nvPr/>
        </p:nvGrpSpPr>
        <p:grpSpPr>
          <a:xfrm>
            <a:off x="5622054" y="2667575"/>
            <a:ext cx="947895" cy="1274954"/>
            <a:chOff x="5826219" y="2131307"/>
            <a:chExt cx="710921" cy="956216"/>
          </a:xfrm>
        </p:grpSpPr>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9095" y="2131307"/>
              <a:ext cx="545170" cy="752854"/>
            </a:xfrm>
            <a:prstGeom prst="rect">
              <a:avLst/>
            </a:prstGeom>
          </p:spPr>
        </p:pic>
        <p:sp>
          <p:nvSpPr>
            <p:cNvPr id="22" name="TextBox 21"/>
            <p:cNvSpPr txBox="1"/>
            <p:nvPr/>
          </p:nvSpPr>
          <p:spPr>
            <a:xfrm>
              <a:off x="5826219" y="2933682"/>
              <a:ext cx="710921" cy="15384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US" sz="1333" b="1" dirty="0">
                  <a:latin typeface="Helvetica Neue"/>
                  <a:cs typeface="Helvetica Neue"/>
                </a:rPr>
                <a:t>IAM Policy</a:t>
              </a:r>
            </a:p>
          </p:txBody>
        </p:sp>
      </p:grpSp>
      <p:sp>
        <p:nvSpPr>
          <p:cNvPr id="24" name="Rounded Rectangle 13">
            <a:extLst>
              <a:ext uri="{FF2B5EF4-FFF2-40B4-BE49-F238E27FC236}">
                <a16:creationId xmlns:a16="http://schemas.microsoft.com/office/drawing/2014/main" id="{636E2164-E3CA-44F1-8756-22112BE86366}"/>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5" name="Picture 24" descr="IAM.png">
            <a:extLst>
              <a:ext uri="{FF2B5EF4-FFF2-40B4-BE49-F238E27FC236}">
                <a16:creationId xmlns:a16="http://schemas.microsoft.com/office/drawing/2014/main" id="{9C75A09D-C433-4C61-960B-A0EC431F2B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5887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right)">
                                      <p:cBhvr>
                                        <p:cTn id="12" dur="500"/>
                                        <p:tgtEl>
                                          <p:spTgt spid="1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IAM Policy Assignment</a:t>
            </a:r>
            <a:endParaRPr lang="en-US" dirty="0"/>
          </a:p>
        </p:txBody>
      </p:sp>
      <p:pic>
        <p:nvPicPr>
          <p:cNvPr id="7" name="Picture 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597" y="2811809"/>
            <a:ext cx="975360" cy="975360"/>
          </a:xfrm>
          <a:prstGeom prst="rect">
            <a:avLst/>
          </a:prstGeom>
        </p:spPr>
      </p:pic>
      <p:pic>
        <p:nvPicPr>
          <p:cNvPr id="9" name="Picture 8" descr="Us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2743" y="2946869"/>
            <a:ext cx="975360" cy="975360"/>
          </a:xfrm>
          <a:prstGeom prst="rect">
            <a:avLst/>
          </a:prstGeom>
        </p:spPr>
      </p:pic>
      <p:sp>
        <p:nvSpPr>
          <p:cNvPr id="10" name="TextBox 9"/>
          <p:cNvSpPr txBox="1"/>
          <p:nvPr/>
        </p:nvSpPr>
        <p:spPr>
          <a:xfrm>
            <a:off x="1254229" y="3822462"/>
            <a:ext cx="947895" cy="205121"/>
          </a:xfrm>
          <a:prstGeom prst="rect">
            <a:avLst/>
          </a:prstGeom>
          <a:noFill/>
        </p:spPr>
        <p:txBody>
          <a:bodyPr wrap="square" lIns="0" tIns="0" rIns="0" bIns="0" rtlCol="0">
            <a:spAutoFit/>
          </a:bodyPr>
          <a:lstStyle/>
          <a:p>
            <a:pPr algn="ctr"/>
            <a:r>
              <a:rPr lang="en-US" sz="1333" b="1" dirty="0">
                <a:latin typeface="Helvetica Neue"/>
                <a:cs typeface="Helvetica Neue"/>
              </a:rPr>
              <a:t>IAM User</a:t>
            </a:r>
          </a:p>
        </p:txBody>
      </p:sp>
      <p:sp>
        <p:nvSpPr>
          <p:cNvPr id="11" name="TextBox 10"/>
          <p:cNvSpPr txBox="1"/>
          <p:nvPr/>
        </p:nvSpPr>
        <p:spPr>
          <a:xfrm>
            <a:off x="10140563" y="3957522"/>
            <a:ext cx="1064819" cy="205121"/>
          </a:xfrm>
          <a:prstGeom prst="rect">
            <a:avLst/>
          </a:prstGeom>
          <a:noFill/>
        </p:spPr>
        <p:txBody>
          <a:bodyPr wrap="square" lIns="0" tIns="0" rIns="0" bIns="0" rtlCol="0">
            <a:spAutoFit/>
          </a:bodyPr>
          <a:lstStyle/>
          <a:p>
            <a:pPr algn="ctr"/>
            <a:r>
              <a:rPr lang="en-US" sz="1333" b="1" dirty="0">
                <a:latin typeface="Helvetica Neue"/>
                <a:cs typeface="Helvetica Neue"/>
              </a:rPr>
              <a:t>IAM Group</a:t>
            </a:r>
          </a:p>
        </p:txBody>
      </p:sp>
      <p:sp>
        <p:nvSpPr>
          <p:cNvPr id="12" name="Right Arrow 11"/>
          <p:cNvSpPr/>
          <p:nvPr/>
        </p:nvSpPr>
        <p:spPr>
          <a:xfrm rot="10800000">
            <a:off x="2184203" y="3287796"/>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ight Arrow 13"/>
          <p:cNvSpPr/>
          <p:nvPr/>
        </p:nvSpPr>
        <p:spPr>
          <a:xfrm>
            <a:off x="6875076" y="3280709"/>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240" y="5324588"/>
            <a:ext cx="731520" cy="627017"/>
          </a:xfrm>
          <a:prstGeom prst="rect">
            <a:avLst/>
          </a:prstGeom>
        </p:spPr>
      </p:pic>
      <p:sp>
        <p:nvSpPr>
          <p:cNvPr id="15" name="TextBox 14"/>
          <p:cNvSpPr txBox="1"/>
          <p:nvPr/>
        </p:nvSpPr>
        <p:spPr>
          <a:xfrm>
            <a:off x="5563591" y="5993033"/>
            <a:ext cx="1064819" cy="205121"/>
          </a:xfrm>
          <a:prstGeom prst="rect">
            <a:avLst/>
          </a:prstGeom>
          <a:noFill/>
        </p:spPr>
        <p:txBody>
          <a:bodyPr wrap="square" lIns="0" tIns="0" rIns="0" bIns="0" rtlCol="0">
            <a:spAutoFit/>
          </a:bodyPr>
          <a:lstStyle/>
          <a:p>
            <a:pPr algn="ctr"/>
            <a:r>
              <a:rPr lang="en-US" sz="1333" b="1" dirty="0">
                <a:latin typeface="Helvetica Neue"/>
                <a:cs typeface="Helvetica Neue"/>
              </a:rPr>
              <a:t>IAM Roles</a:t>
            </a:r>
          </a:p>
        </p:txBody>
      </p:sp>
      <p:sp>
        <p:nvSpPr>
          <p:cNvPr id="16" name="Right Arrow 15"/>
          <p:cNvSpPr/>
          <p:nvPr/>
        </p:nvSpPr>
        <p:spPr>
          <a:xfrm rot="5400000">
            <a:off x="5482292" y="4482485"/>
            <a:ext cx="1227416"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Box 16"/>
          <p:cNvSpPr txBox="1"/>
          <p:nvPr/>
        </p:nvSpPr>
        <p:spPr>
          <a:xfrm>
            <a:off x="2867568" y="3069826"/>
            <a:ext cx="1741715" cy="297454"/>
          </a:xfrm>
          <a:prstGeom prst="rect">
            <a:avLst/>
          </a:prstGeom>
          <a:noFill/>
        </p:spPr>
        <p:txBody>
          <a:bodyPr wrap="square" rtlCol="0">
            <a:spAutoFit/>
          </a:bodyPr>
          <a:lstStyle/>
          <a:p>
            <a:pPr algn="ctr"/>
            <a:r>
              <a:rPr lang="en-US" sz="1333" b="1" dirty="0">
                <a:latin typeface="Helvetica Neue" charset="0"/>
                <a:ea typeface="Helvetica Neue" charset="0"/>
                <a:cs typeface="Helvetica Neue" charset="0"/>
              </a:rPr>
              <a:t>Assigned</a:t>
            </a:r>
          </a:p>
        </p:txBody>
      </p:sp>
      <p:sp>
        <p:nvSpPr>
          <p:cNvPr id="18" name="TextBox 17"/>
          <p:cNvSpPr txBox="1"/>
          <p:nvPr/>
        </p:nvSpPr>
        <p:spPr>
          <a:xfrm>
            <a:off x="7558443" y="3058191"/>
            <a:ext cx="1741715" cy="297454"/>
          </a:xfrm>
          <a:prstGeom prst="rect">
            <a:avLst/>
          </a:prstGeom>
          <a:noFill/>
        </p:spPr>
        <p:txBody>
          <a:bodyPr wrap="square" rtlCol="0">
            <a:spAutoFit/>
          </a:bodyPr>
          <a:lstStyle/>
          <a:p>
            <a:pPr algn="ctr"/>
            <a:r>
              <a:rPr lang="en-US" sz="1333" b="1" dirty="0">
                <a:latin typeface="Helvetica Neue" charset="0"/>
                <a:ea typeface="Helvetica Neue" charset="0"/>
                <a:cs typeface="Helvetica Neue" charset="0"/>
              </a:rPr>
              <a:t>Assigned</a:t>
            </a:r>
          </a:p>
        </p:txBody>
      </p:sp>
      <p:sp>
        <p:nvSpPr>
          <p:cNvPr id="19" name="TextBox 18"/>
          <p:cNvSpPr txBox="1"/>
          <p:nvPr/>
        </p:nvSpPr>
        <p:spPr>
          <a:xfrm rot="5400000">
            <a:off x="5433331" y="4397905"/>
            <a:ext cx="1741715" cy="297454"/>
          </a:xfrm>
          <a:prstGeom prst="rect">
            <a:avLst/>
          </a:prstGeom>
          <a:noFill/>
        </p:spPr>
        <p:txBody>
          <a:bodyPr wrap="square" rtlCol="0">
            <a:spAutoFit/>
          </a:bodyPr>
          <a:lstStyle/>
          <a:p>
            <a:pPr algn="ctr"/>
            <a:r>
              <a:rPr lang="en-US" sz="1333" b="1" dirty="0">
                <a:latin typeface="Helvetica Neue" charset="0"/>
                <a:ea typeface="Helvetica Neue" charset="0"/>
                <a:cs typeface="Helvetica Neue" charset="0"/>
              </a:rPr>
              <a:t>Assigned</a:t>
            </a:r>
          </a:p>
        </p:txBody>
      </p:sp>
      <p:grpSp>
        <p:nvGrpSpPr>
          <p:cNvPr id="20" name="Group 19"/>
          <p:cNvGrpSpPr/>
          <p:nvPr/>
        </p:nvGrpSpPr>
        <p:grpSpPr>
          <a:xfrm>
            <a:off x="5622054" y="2667575"/>
            <a:ext cx="947895" cy="1274954"/>
            <a:chOff x="5826219" y="2131307"/>
            <a:chExt cx="710921" cy="956216"/>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9095" y="2131307"/>
              <a:ext cx="545170" cy="752854"/>
            </a:xfrm>
            <a:prstGeom prst="rect">
              <a:avLst/>
            </a:prstGeom>
          </p:spPr>
        </p:pic>
        <p:sp>
          <p:nvSpPr>
            <p:cNvPr id="22" name="TextBox 21"/>
            <p:cNvSpPr txBox="1"/>
            <p:nvPr/>
          </p:nvSpPr>
          <p:spPr>
            <a:xfrm>
              <a:off x="5826219" y="2933682"/>
              <a:ext cx="710921" cy="15384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US" sz="1333" b="1" dirty="0">
                  <a:latin typeface="Helvetica Neue"/>
                  <a:cs typeface="Helvetica Neue"/>
                </a:rPr>
                <a:t>IAM Policy</a:t>
              </a:r>
            </a:p>
          </p:txBody>
        </p:sp>
      </p:grpSp>
      <p:sp>
        <p:nvSpPr>
          <p:cNvPr id="23" name="Rounded Rectangle 13">
            <a:extLst>
              <a:ext uri="{FF2B5EF4-FFF2-40B4-BE49-F238E27FC236}">
                <a16:creationId xmlns:a16="http://schemas.microsoft.com/office/drawing/2014/main" id="{1180DB78-18A9-448B-A6C7-EFF1AC1F4CAA}"/>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5" name="Picture 24" descr="IAM.png">
            <a:extLst>
              <a:ext uri="{FF2B5EF4-FFF2-40B4-BE49-F238E27FC236}">
                <a16:creationId xmlns:a16="http://schemas.microsoft.com/office/drawing/2014/main" id="{976263EB-FE0A-4B84-8067-D59203A096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24201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1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par>
                                <p:cTn id="9" presetID="9" presetClass="entr" presetSubtype="0" fill="hold" grpId="0" nodeType="withEffect">
                                  <p:stCondLst>
                                    <p:cond delay="200"/>
                                  </p:stCondLst>
                                  <p:childTnLst>
                                    <p:set>
                                      <p:cBhvr>
                                        <p:cTn id="10" dur="1" fill="hold">
                                          <p:stCondLst>
                                            <p:cond delay="0"/>
                                          </p:stCondLst>
                                        </p:cTn>
                                        <p:tgtEl>
                                          <p:spTgt spid="19"/>
                                        </p:tgtEl>
                                        <p:attrNameLst>
                                          <p:attrName>style.visibility</p:attrName>
                                        </p:attrNameLst>
                                      </p:cBhvr>
                                      <p:to>
                                        <p:strVal val="visible"/>
                                      </p:to>
                                    </p:set>
                                    <p:animEffect transition="in" filter="dissolve">
                                      <p:cBhvr>
                                        <p:cTn id="11" dur="500"/>
                                        <p:tgtEl>
                                          <p:spTgt spid="19"/>
                                        </p:tgtEl>
                                      </p:cBhvr>
                                    </p:animEffect>
                                  </p:childTnLst>
                                </p:cTn>
                              </p:par>
                              <p:par>
                                <p:cTn id="12" presetID="9" presetClass="entr" presetSubtype="0" fill="hold" nodeType="withEffect">
                                  <p:stCondLst>
                                    <p:cond delay="15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par>
                                <p:cTn id="15" presetID="9" presetClass="entr" presetSubtype="0" fill="hold" grpId="0" nodeType="withEffect">
                                  <p:stCondLst>
                                    <p:cond delay="15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34107" y="1081533"/>
            <a:ext cx="10515600" cy="4351338"/>
          </a:xfrm>
        </p:spPr>
        <p:txBody>
          <a:bodyPr/>
          <a:lstStyle/>
          <a:p>
            <a:r>
              <a:rPr lang="en-US" dirty="0"/>
              <a:t>An IAM role uses a policy.</a:t>
            </a:r>
          </a:p>
          <a:p>
            <a:r>
              <a:rPr lang="en-US" dirty="0"/>
              <a:t>An IAM role has no associated credentials.</a:t>
            </a:r>
          </a:p>
          <a:p>
            <a:r>
              <a:rPr lang="en-US" dirty="0"/>
              <a:t>IAM users, applications, and services may assume IAM roles.</a:t>
            </a:r>
          </a:p>
          <a:p>
            <a:endParaRPr lang="en-US" dirty="0"/>
          </a:p>
        </p:txBody>
      </p:sp>
      <p:sp>
        <p:nvSpPr>
          <p:cNvPr id="2" name="Title 1"/>
          <p:cNvSpPr>
            <a:spLocks noGrp="1"/>
          </p:cNvSpPr>
          <p:nvPr>
            <p:ph type="title"/>
          </p:nvPr>
        </p:nvSpPr>
        <p:spPr/>
        <p:txBody>
          <a:bodyPr/>
          <a:lstStyle/>
          <a:p>
            <a:r>
              <a:rPr lang="en-US"/>
              <a:t>AWS IAM Roles</a:t>
            </a:r>
            <a:endParaRPr lang="en-US" dirty="0"/>
          </a:p>
        </p:txBody>
      </p:sp>
      <p:sp>
        <p:nvSpPr>
          <p:cNvPr id="24" name="Content Placeholder 2"/>
          <p:cNvSpPr txBox="1">
            <a:spLocks/>
          </p:cNvSpPr>
          <p:nvPr/>
        </p:nvSpPr>
        <p:spPr>
          <a:xfrm>
            <a:off x="454123" y="1165616"/>
            <a:ext cx="10940405" cy="4918729"/>
          </a:xfrm>
          <a:prstGeom prst="rect">
            <a:avLst/>
          </a:prstGeom>
        </p:spPr>
        <p:txBody>
          <a:bodyPr/>
          <a:lstStyle>
            <a:lvl1pPr marL="342900" indent="-342900" algn="l" defTabSz="457200" rtl="0" eaLnBrk="1" latinLnBrk="0" hangingPunct="1">
              <a:spcBef>
                <a:spcPct val="20000"/>
              </a:spcBef>
              <a:buFontTx/>
              <a:buBlip>
                <a:blip r:embed="rId3"/>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3200" dirty="0"/>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185" y="3578175"/>
            <a:ext cx="1175316" cy="1007415"/>
          </a:xfrm>
          <a:prstGeom prst="rect">
            <a:avLst/>
          </a:prstGeom>
        </p:spPr>
      </p:pic>
      <p:sp>
        <p:nvSpPr>
          <p:cNvPr id="27" name="TextBox 26"/>
          <p:cNvSpPr txBox="1"/>
          <p:nvPr/>
        </p:nvSpPr>
        <p:spPr>
          <a:xfrm>
            <a:off x="5341595" y="4695289"/>
            <a:ext cx="1222029" cy="287323"/>
          </a:xfrm>
          <a:prstGeom prst="rect">
            <a:avLst/>
          </a:prstGeom>
          <a:noFill/>
        </p:spPr>
        <p:txBody>
          <a:bodyPr wrap="square" lIns="0" tIns="0" rIns="0" bIns="0" rtlCol="0">
            <a:spAutoFit/>
          </a:bodyPr>
          <a:lstStyle/>
          <a:p>
            <a:pPr algn="ctr"/>
            <a:r>
              <a:rPr lang="en-US" sz="1867" b="1" dirty="0">
                <a:solidFill>
                  <a:srgbClr val="494848"/>
                </a:solidFill>
                <a:latin typeface="Helvetica Neue"/>
                <a:cs typeface="Helvetica Neue"/>
              </a:rPr>
              <a:t>IAM</a:t>
            </a:r>
            <a:r>
              <a:rPr lang="en-US" sz="1867" b="1" dirty="0">
                <a:latin typeface="Helvetica Neue"/>
                <a:cs typeface="Helvetica Neue"/>
              </a:rPr>
              <a:t> </a:t>
            </a:r>
            <a:r>
              <a:rPr lang="en-US" sz="1867" b="1" dirty="0">
                <a:solidFill>
                  <a:srgbClr val="494848"/>
                </a:solidFill>
                <a:latin typeface="Helvetica Neue"/>
                <a:cs typeface="Helvetica Neue"/>
              </a:rPr>
              <a:t>Roles</a:t>
            </a:r>
          </a:p>
        </p:txBody>
      </p:sp>
      <p:sp>
        <p:nvSpPr>
          <p:cNvPr id="12" name="Rounded Rectangle 13">
            <a:extLst>
              <a:ext uri="{FF2B5EF4-FFF2-40B4-BE49-F238E27FC236}">
                <a16:creationId xmlns:a16="http://schemas.microsoft.com/office/drawing/2014/main" id="{E856DB3B-EF96-4349-B29C-B2363B929896}"/>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3" name="Picture 12" descr="IAM.png">
            <a:extLst>
              <a:ext uri="{FF2B5EF4-FFF2-40B4-BE49-F238E27FC236}">
                <a16:creationId xmlns:a16="http://schemas.microsoft.com/office/drawing/2014/main" id="{E4835A01-A611-49A2-BC0C-81A6783036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29619365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IAM Policy Assignment</a:t>
            </a:r>
            <a:endParaRPr lang="en-US" dirty="0"/>
          </a:p>
        </p:txBody>
      </p:sp>
      <p:pic>
        <p:nvPicPr>
          <p:cNvPr id="7" name="Picture 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597" y="2153047"/>
            <a:ext cx="975360" cy="975360"/>
          </a:xfrm>
          <a:prstGeom prst="rect">
            <a:avLst/>
          </a:prstGeom>
        </p:spPr>
      </p:pic>
      <p:pic>
        <p:nvPicPr>
          <p:cNvPr id="9" name="Picture 8" descr="Us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2743" y="2288107"/>
            <a:ext cx="975360" cy="975360"/>
          </a:xfrm>
          <a:prstGeom prst="rect">
            <a:avLst/>
          </a:prstGeom>
        </p:spPr>
      </p:pic>
      <p:sp>
        <p:nvSpPr>
          <p:cNvPr id="10" name="TextBox 9"/>
          <p:cNvSpPr txBox="1"/>
          <p:nvPr/>
        </p:nvSpPr>
        <p:spPr>
          <a:xfrm>
            <a:off x="1254229" y="3163700"/>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User</a:t>
            </a:r>
          </a:p>
        </p:txBody>
      </p:sp>
      <p:sp>
        <p:nvSpPr>
          <p:cNvPr id="11" name="TextBox 10"/>
          <p:cNvSpPr txBox="1"/>
          <p:nvPr/>
        </p:nvSpPr>
        <p:spPr>
          <a:xfrm>
            <a:off x="10140563" y="3298760"/>
            <a:ext cx="1064819"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Group</a:t>
            </a:r>
          </a:p>
        </p:txBody>
      </p:sp>
      <p:sp>
        <p:nvSpPr>
          <p:cNvPr id="12" name="Right Arrow 11"/>
          <p:cNvSpPr/>
          <p:nvPr/>
        </p:nvSpPr>
        <p:spPr>
          <a:xfrm rot="10800000">
            <a:off x="2184203" y="2629034"/>
            <a:ext cx="3108448" cy="254960"/>
          </a:xfrm>
          <a:prstGeom prst="rightArrow">
            <a:avLst/>
          </a:prstGeom>
          <a:solidFill>
            <a:srgbClr val="2479B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sp>
        <p:nvSpPr>
          <p:cNvPr id="14" name="Right Arrow 13"/>
          <p:cNvSpPr/>
          <p:nvPr/>
        </p:nvSpPr>
        <p:spPr>
          <a:xfrm>
            <a:off x="6875076" y="2621947"/>
            <a:ext cx="3108448" cy="254960"/>
          </a:xfrm>
          <a:prstGeom prst="rightArrow">
            <a:avLst/>
          </a:prstGeom>
          <a:solidFill>
            <a:srgbClr val="2479B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240" y="4665826"/>
            <a:ext cx="731520" cy="627017"/>
          </a:xfrm>
          <a:prstGeom prst="rect">
            <a:avLst/>
          </a:prstGeom>
        </p:spPr>
      </p:pic>
      <p:sp>
        <p:nvSpPr>
          <p:cNvPr id="15" name="TextBox 14"/>
          <p:cNvSpPr txBox="1"/>
          <p:nvPr/>
        </p:nvSpPr>
        <p:spPr>
          <a:xfrm>
            <a:off x="5563591" y="5334271"/>
            <a:ext cx="1064819"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Roles</a:t>
            </a:r>
          </a:p>
        </p:txBody>
      </p:sp>
      <p:sp>
        <p:nvSpPr>
          <p:cNvPr id="16" name="Right Arrow 15"/>
          <p:cNvSpPr/>
          <p:nvPr/>
        </p:nvSpPr>
        <p:spPr>
          <a:xfrm rot="5400000">
            <a:off x="5482292" y="3823723"/>
            <a:ext cx="1227416" cy="254960"/>
          </a:xfrm>
          <a:prstGeom prst="rightArrow">
            <a:avLst/>
          </a:prstGeom>
          <a:solidFill>
            <a:srgbClr val="2479B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sp>
        <p:nvSpPr>
          <p:cNvPr id="17" name="TextBox 16"/>
          <p:cNvSpPr txBox="1"/>
          <p:nvPr/>
        </p:nvSpPr>
        <p:spPr>
          <a:xfrm>
            <a:off x="2862220" y="2420292"/>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Assigned</a:t>
            </a:r>
          </a:p>
        </p:txBody>
      </p:sp>
      <p:sp>
        <p:nvSpPr>
          <p:cNvPr id="18" name="TextBox 17"/>
          <p:cNvSpPr txBox="1"/>
          <p:nvPr/>
        </p:nvSpPr>
        <p:spPr>
          <a:xfrm>
            <a:off x="7558443" y="2401725"/>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Assigned</a:t>
            </a:r>
          </a:p>
        </p:txBody>
      </p:sp>
      <p:sp>
        <p:nvSpPr>
          <p:cNvPr id="19" name="TextBox 18"/>
          <p:cNvSpPr txBox="1"/>
          <p:nvPr/>
        </p:nvSpPr>
        <p:spPr>
          <a:xfrm rot="5400000">
            <a:off x="5433331" y="3739143"/>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Assigned</a:t>
            </a:r>
          </a:p>
        </p:txBody>
      </p:sp>
      <p:grpSp>
        <p:nvGrpSpPr>
          <p:cNvPr id="20" name="Group 19"/>
          <p:cNvGrpSpPr/>
          <p:nvPr/>
        </p:nvGrpSpPr>
        <p:grpSpPr>
          <a:xfrm>
            <a:off x="5622054" y="2008813"/>
            <a:ext cx="947895" cy="1274954"/>
            <a:chOff x="5826219" y="2131307"/>
            <a:chExt cx="710921" cy="956216"/>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9095" y="2131307"/>
              <a:ext cx="545170" cy="752854"/>
            </a:xfrm>
            <a:prstGeom prst="rect">
              <a:avLst/>
            </a:prstGeom>
          </p:spPr>
        </p:pic>
        <p:sp>
          <p:nvSpPr>
            <p:cNvPr id="22" name="TextBox 21"/>
            <p:cNvSpPr txBox="1"/>
            <p:nvPr/>
          </p:nvSpPr>
          <p:spPr>
            <a:xfrm>
              <a:off x="5826219" y="2933682"/>
              <a:ext cx="710921" cy="15384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US" sz="1333" b="1" dirty="0">
                  <a:solidFill>
                    <a:schemeClr val="bg1"/>
                  </a:solidFill>
                  <a:latin typeface="Fira Sans" panose="020B0503050000020004" pitchFamily="34" charset="0"/>
                  <a:cs typeface="Helvetica Neue"/>
                </a:rPr>
                <a:t>IAM Policy</a:t>
              </a:r>
            </a:p>
          </p:txBody>
        </p:sp>
      </p:grpSp>
      <p:pic>
        <p:nvPicPr>
          <p:cNvPr id="23" name="Picture 2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249" y="4361513"/>
            <a:ext cx="975360" cy="975360"/>
          </a:xfrm>
          <a:prstGeom prst="rect">
            <a:avLst/>
          </a:prstGeom>
        </p:spPr>
      </p:pic>
      <p:sp>
        <p:nvSpPr>
          <p:cNvPr id="24" name="TextBox 23"/>
          <p:cNvSpPr txBox="1"/>
          <p:nvPr/>
        </p:nvSpPr>
        <p:spPr>
          <a:xfrm>
            <a:off x="1248881" y="5307995"/>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User</a:t>
            </a:r>
          </a:p>
        </p:txBody>
      </p:sp>
      <p:sp>
        <p:nvSpPr>
          <p:cNvPr id="25" name="Right Arrow 24"/>
          <p:cNvSpPr/>
          <p:nvPr/>
        </p:nvSpPr>
        <p:spPr>
          <a:xfrm rot="10800000">
            <a:off x="2178855" y="4837499"/>
            <a:ext cx="3108448" cy="254960"/>
          </a:xfrm>
          <a:prstGeom prst="rightArrow">
            <a:avLst/>
          </a:prstGeom>
          <a:solidFill>
            <a:srgbClr val="2479B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sp>
        <p:nvSpPr>
          <p:cNvPr id="26" name="TextBox 25"/>
          <p:cNvSpPr txBox="1"/>
          <p:nvPr/>
        </p:nvSpPr>
        <p:spPr>
          <a:xfrm>
            <a:off x="2872599" y="4646130"/>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Assumed</a:t>
            </a:r>
          </a:p>
        </p:txBody>
      </p:sp>
      <p:sp>
        <p:nvSpPr>
          <p:cNvPr id="29" name="Right Arrow 28"/>
          <p:cNvSpPr/>
          <p:nvPr/>
        </p:nvSpPr>
        <p:spPr>
          <a:xfrm>
            <a:off x="6885768" y="4830405"/>
            <a:ext cx="3108448" cy="254960"/>
          </a:xfrm>
          <a:prstGeom prst="rightArrow">
            <a:avLst/>
          </a:prstGeom>
          <a:solidFill>
            <a:srgbClr val="2479B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sp>
        <p:nvSpPr>
          <p:cNvPr id="30" name="TextBox 29"/>
          <p:cNvSpPr txBox="1"/>
          <p:nvPr/>
        </p:nvSpPr>
        <p:spPr>
          <a:xfrm>
            <a:off x="7637223" y="4642078"/>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Assumed</a:t>
            </a:r>
          </a:p>
        </p:txBody>
      </p:sp>
      <p:pic>
        <p:nvPicPr>
          <p:cNvPr id="31" name="Picture 30" descr="AWS-Clou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67408" y="4456534"/>
            <a:ext cx="787688" cy="787688"/>
          </a:xfrm>
          <a:prstGeom prst="rect">
            <a:avLst/>
          </a:prstGeom>
        </p:spPr>
      </p:pic>
      <p:sp>
        <p:nvSpPr>
          <p:cNvPr id="32" name="TextBox 31"/>
          <p:cNvSpPr txBox="1"/>
          <p:nvPr/>
        </p:nvSpPr>
        <p:spPr>
          <a:xfrm>
            <a:off x="9824968" y="5155476"/>
            <a:ext cx="1472568" cy="205121"/>
          </a:xfrm>
          <a:prstGeom prst="rect">
            <a:avLst/>
          </a:prstGeom>
          <a:noFill/>
        </p:spPr>
        <p:txBody>
          <a:bodyPr wrap="square" lIns="0" tIns="0" rIns="0" bIns="0" rtlCol="0">
            <a:spAutoFit/>
          </a:bodyPr>
          <a:lstStyle/>
          <a:p>
            <a:pPr algn="ctr"/>
            <a:r>
              <a:rPr lang="en-US" sz="1333" b="1">
                <a:solidFill>
                  <a:srgbClr val="494848"/>
                </a:solidFill>
                <a:latin typeface="Fira Sans" panose="020B0503050000020004" pitchFamily="34" charset="0"/>
                <a:cs typeface="Helvetica Neue"/>
              </a:rPr>
              <a:t>AWS Resources</a:t>
            </a:r>
            <a:endParaRPr lang="en-US" sz="1333" b="1" dirty="0">
              <a:solidFill>
                <a:srgbClr val="494848"/>
              </a:solidFill>
              <a:latin typeface="Fira Sans" panose="020B0503050000020004" pitchFamily="34" charset="0"/>
              <a:cs typeface="Helvetica Neue"/>
            </a:endParaRPr>
          </a:p>
        </p:txBody>
      </p:sp>
      <p:sp>
        <p:nvSpPr>
          <p:cNvPr id="33" name="Rounded Rectangle 13">
            <a:extLst>
              <a:ext uri="{FF2B5EF4-FFF2-40B4-BE49-F238E27FC236}">
                <a16:creationId xmlns:a16="http://schemas.microsoft.com/office/drawing/2014/main" id="{3AA2EC5B-A627-4586-899A-3CCBC1F8E17C}"/>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34" name="Picture 33" descr="IAM.png">
            <a:extLst>
              <a:ext uri="{FF2B5EF4-FFF2-40B4-BE49-F238E27FC236}">
                <a16:creationId xmlns:a16="http://schemas.microsoft.com/office/drawing/2014/main" id="{51AC1979-C18C-4458-B14B-76EE6EA4D5D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201004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left)">
                                      <p:cBhvr>
                                        <p:cTn id="8" dur="500"/>
                                        <p:tgtEl>
                                          <p:spTgt spid="25"/>
                                        </p:tgtEl>
                                      </p:cBhvr>
                                    </p:animEffect>
                                  </p:childTnLst>
                                </p:cTn>
                              </p:par>
                              <p:par>
                                <p:cTn id="9" presetID="9" presetClass="entr" presetSubtype="0"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p:tgtEl>
                                          <p:spTgt spid="29"/>
                                        </p:tgtEl>
                                        <p:attrNameLst>
                                          <p:attrName>ppt_x</p:attrName>
                                        </p:attrNameLst>
                                      </p:cBhvr>
                                      <p:tavLst>
                                        <p:tav tm="0">
                                          <p:val>
                                            <p:strVal val="#ppt_x-#ppt_w*1.125000"/>
                                          </p:val>
                                        </p:tav>
                                        <p:tav tm="100000">
                                          <p:val>
                                            <p:strVal val="#ppt_x"/>
                                          </p:val>
                                        </p:tav>
                                      </p:tavLst>
                                    </p:anim>
                                    <p:animEffect transition="in" filter="wipe(right)">
                                      <p:cBhvr>
                                        <p:cTn id="15" dur="500"/>
                                        <p:tgtEl>
                                          <p:spTgt spid="29"/>
                                        </p:tgtEl>
                                      </p:cBhvr>
                                    </p:animEffect>
                                  </p:childTnLst>
                                </p:cTn>
                              </p:par>
                              <p:par>
                                <p:cTn id="16" presetID="9" presetClass="entr" presetSubtype="0" fill="hold" grpId="0" nodeType="withEffect">
                                  <p:stCondLst>
                                    <p:cond delay="25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1012416"/>
            <a:ext cx="9601024" cy="4351338"/>
          </a:xfrm>
        </p:spPr>
        <p:txBody>
          <a:bodyPr/>
          <a:lstStyle/>
          <a:p>
            <a:r>
              <a:rPr lang="en-US" dirty="0"/>
              <a:t>Python application hosted on an Amazon EC2 Instance needs to interact with Amazon S3. </a:t>
            </a:r>
          </a:p>
          <a:p>
            <a:r>
              <a:rPr lang="en-US" dirty="0"/>
              <a:t>AWS credentials are required:</a:t>
            </a:r>
          </a:p>
          <a:p>
            <a:pPr lvl="1"/>
            <a:r>
              <a:rPr lang="en-US" dirty="0"/>
              <a:t>Option 1: Store AWS Credentials on the Amazon EC2 instance.</a:t>
            </a:r>
          </a:p>
          <a:p>
            <a:pPr lvl="1"/>
            <a:r>
              <a:rPr lang="en-US" dirty="0"/>
              <a:t>Option 2: Securely distribute AWS credentials to AWS Services and Applications.</a:t>
            </a:r>
          </a:p>
        </p:txBody>
      </p:sp>
      <p:sp>
        <p:nvSpPr>
          <p:cNvPr id="2" name="Title 1"/>
          <p:cNvSpPr>
            <a:spLocks noGrp="1"/>
          </p:cNvSpPr>
          <p:nvPr>
            <p:ph type="title"/>
          </p:nvPr>
        </p:nvSpPr>
        <p:spPr/>
        <p:txBody>
          <a:bodyPr>
            <a:normAutofit/>
          </a:bodyPr>
          <a:lstStyle/>
          <a:p>
            <a:r>
              <a:rPr lang="en-US"/>
              <a:t>Example: Application Access to AWS Resources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601" y="3664245"/>
            <a:ext cx="1175316" cy="1007415"/>
          </a:xfrm>
          <a:prstGeom prst="rect">
            <a:avLst/>
          </a:prstGeom>
        </p:spPr>
      </p:pic>
      <p:sp>
        <p:nvSpPr>
          <p:cNvPr id="8" name="TextBox 7"/>
          <p:cNvSpPr txBox="1"/>
          <p:nvPr/>
        </p:nvSpPr>
        <p:spPr>
          <a:xfrm>
            <a:off x="7851011" y="4781359"/>
            <a:ext cx="1222029" cy="287323"/>
          </a:xfrm>
          <a:prstGeom prst="rect">
            <a:avLst/>
          </a:prstGeom>
          <a:noFill/>
        </p:spPr>
        <p:txBody>
          <a:bodyPr wrap="square" lIns="0" tIns="0" rIns="0" bIns="0" rtlCol="0">
            <a:spAutoFit/>
          </a:bodyPr>
          <a:lstStyle/>
          <a:p>
            <a:pPr algn="ctr"/>
            <a:r>
              <a:rPr lang="en-US" sz="1867" b="1" dirty="0">
                <a:latin typeface="Helvetica Neue"/>
                <a:cs typeface="Helvetica Neue"/>
              </a:rPr>
              <a:t>IAM Roles</a:t>
            </a:r>
          </a:p>
        </p:txBody>
      </p:sp>
      <p:sp>
        <p:nvSpPr>
          <p:cNvPr id="12" name="Rounded Rectangle 13">
            <a:extLst>
              <a:ext uri="{FF2B5EF4-FFF2-40B4-BE49-F238E27FC236}">
                <a16:creationId xmlns:a16="http://schemas.microsoft.com/office/drawing/2014/main" id="{5B0ED5DB-7206-4796-AC22-FF120F4F919F}"/>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3" name="Picture 12" descr="IAM.png">
            <a:extLst>
              <a:ext uri="{FF2B5EF4-FFF2-40B4-BE49-F238E27FC236}">
                <a16:creationId xmlns:a16="http://schemas.microsoft.com/office/drawing/2014/main" id="{DD926C7A-1752-42EF-9390-7F967E6F64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27742294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IAM Roles - Instance Profiles</a:t>
            </a:r>
            <a:endParaRPr lang="en-US" dirty="0"/>
          </a:p>
        </p:txBody>
      </p:sp>
      <p:sp>
        <p:nvSpPr>
          <p:cNvPr id="6" name="TextBox 5"/>
          <p:cNvSpPr txBox="1"/>
          <p:nvPr/>
        </p:nvSpPr>
        <p:spPr>
          <a:xfrm>
            <a:off x="256625" y="1464806"/>
            <a:ext cx="1418500" cy="236824"/>
          </a:xfrm>
          <a:prstGeom prst="rect">
            <a:avLst/>
          </a:prstGeom>
          <a:noFill/>
        </p:spPr>
        <p:txBody>
          <a:bodyPr wrap="square" lIns="0" tIns="0" rIns="0" bIns="0" rtlCol="0" anchor="t">
            <a:noAutofit/>
          </a:bodyPr>
          <a:lstStyle/>
          <a:p>
            <a:pPr algn="ctr"/>
            <a:r>
              <a:rPr lang="en-US" sz="1600" b="1" dirty="0">
                <a:solidFill>
                  <a:srgbClr val="494848"/>
                </a:solidFill>
                <a:latin typeface="Fira Sans" panose="020B0503050000020004" pitchFamily="34" charset="0"/>
              </a:rPr>
              <a:t>Amazon EC2</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65" y="1772064"/>
            <a:ext cx="726376" cy="871651"/>
          </a:xfrm>
          <a:prstGeom prst="rect">
            <a:avLst/>
          </a:prstGeom>
        </p:spPr>
      </p:pic>
      <p:cxnSp>
        <p:nvCxnSpPr>
          <p:cNvPr id="9" name="Straight Arrow Connector 8"/>
          <p:cNvCxnSpPr/>
          <p:nvPr/>
        </p:nvCxnSpPr>
        <p:spPr>
          <a:xfrm>
            <a:off x="1348294" y="2207889"/>
            <a:ext cx="1657175" cy="0"/>
          </a:xfrm>
          <a:prstGeom prst="straightConnector1">
            <a:avLst/>
          </a:prstGeom>
          <a:ln>
            <a:solidFill>
              <a:srgbClr val="F7C027"/>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743" y="5953165"/>
            <a:ext cx="4961861" cy="682279"/>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oAutofit/>
          </a:bodyPr>
          <a:lstStyle/>
          <a:p>
            <a:r>
              <a:rPr lang="en-US" sz="3200" dirty="0">
                <a:solidFill>
                  <a:schemeClr val="tx1">
                    <a:lumMod val="50000"/>
                  </a:schemeClr>
                </a:solidFill>
                <a:latin typeface="Courier"/>
              </a:rPr>
              <a:t>        </a:t>
            </a:r>
            <a:r>
              <a:rPr lang="en-US" sz="3200" dirty="0">
                <a:solidFill>
                  <a:schemeClr val="tx1">
                    <a:lumMod val="50000"/>
                  </a:schemeClr>
                </a:solidFill>
                <a:latin typeface="Times New Roman" charset="0"/>
                <a:ea typeface="Times New Roman" charset="0"/>
                <a:cs typeface="Times New Roman" charset="0"/>
              </a:rPr>
              <a:t>App   &amp;</a:t>
            </a:r>
          </a:p>
        </p:txBody>
      </p:sp>
      <p:cxnSp>
        <p:nvCxnSpPr>
          <p:cNvPr id="12" name="Elbow Connector 11"/>
          <p:cNvCxnSpPr>
            <a:stCxn id="5" idx="1"/>
          </p:cNvCxnSpPr>
          <p:nvPr/>
        </p:nvCxnSpPr>
        <p:spPr>
          <a:xfrm rot="10800000" flipV="1">
            <a:off x="1918589" y="3442265"/>
            <a:ext cx="1095319" cy="2510899"/>
          </a:xfrm>
          <a:prstGeom prst="bentConnector2">
            <a:avLst/>
          </a:prstGeom>
          <a:ln>
            <a:solidFill>
              <a:srgbClr val="F7C027"/>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743219" y="5953165"/>
            <a:ext cx="6361461" cy="682279"/>
          </a:xfrm>
          <a:prstGeom prst="rect">
            <a:avLst/>
          </a:prstGeom>
          <a:solidFill>
            <a:schemeClr val="accent4">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oAutofit/>
          </a:bodyPr>
          <a:lstStyle/>
          <a:p>
            <a:pPr algn="ctr"/>
            <a:r>
              <a:rPr lang="en-US" sz="1333" b="1" dirty="0">
                <a:solidFill>
                  <a:srgbClr val="494848"/>
                </a:solidFill>
                <a:latin typeface="Fira Sans" panose="020B0503050000020004" pitchFamily="34" charset="0"/>
              </a:rPr>
              <a:t>EC2 </a:t>
            </a:r>
            <a:r>
              <a:rPr lang="en-US" sz="1333" b="1" dirty="0" err="1">
                <a:solidFill>
                  <a:srgbClr val="494848"/>
                </a:solidFill>
                <a:latin typeface="Fira Sans" panose="020B0503050000020004" pitchFamily="34" charset="0"/>
              </a:rPr>
              <a:t>MetaData</a:t>
            </a:r>
            <a:r>
              <a:rPr lang="en-US" sz="1333" b="1" dirty="0">
                <a:solidFill>
                  <a:srgbClr val="494848"/>
                </a:solidFill>
                <a:latin typeface="Fira Sans" panose="020B0503050000020004" pitchFamily="34" charset="0"/>
              </a:rPr>
              <a:t> Service</a:t>
            </a:r>
          </a:p>
          <a:p>
            <a:r>
              <a:rPr lang="en-US" sz="1067" dirty="0">
                <a:solidFill>
                  <a:srgbClr val="494848"/>
                </a:solidFill>
                <a:latin typeface="Fira Sans" panose="020B0503050000020004" pitchFamily="34" charset="0"/>
              </a:rPr>
              <a:t>http://169.254.169.254/latest/meta-data/</a:t>
            </a:r>
            <a:r>
              <a:rPr lang="en-US" sz="1067" dirty="0" err="1">
                <a:solidFill>
                  <a:srgbClr val="494848"/>
                </a:solidFill>
                <a:latin typeface="Fira Sans" panose="020B0503050000020004" pitchFamily="34" charset="0"/>
              </a:rPr>
              <a:t>iam</a:t>
            </a:r>
            <a:r>
              <a:rPr lang="en-US" sz="1067" dirty="0">
                <a:solidFill>
                  <a:srgbClr val="494848"/>
                </a:solidFill>
                <a:latin typeface="Fira Sans" panose="020B0503050000020004" pitchFamily="34" charset="0"/>
              </a:rPr>
              <a:t>/security-credentials/</a:t>
            </a:r>
            <a:r>
              <a:rPr lang="en-US" sz="1067" dirty="0" err="1">
                <a:solidFill>
                  <a:srgbClr val="494848"/>
                </a:solidFill>
                <a:latin typeface="Fira Sans" panose="020B0503050000020004" pitchFamily="34" charset="0"/>
              </a:rPr>
              <a:t>rolename</a:t>
            </a:r>
            <a:endParaRPr lang="en-US" sz="1067" dirty="0">
              <a:solidFill>
                <a:srgbClr val="494848"/>
              </a:solidFill>
              <a:latin typeface="Fira Sans" panose="020B0503050000020004"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323" y="6078030"/>
            <a:ext cx="1631888" cy="432548"/>
          </a:xfrm>
          <a:prstGeom prst="rect">
            <a:avLst/>
          </a:prstGeom>
        </p:spPr>
      </p:pic>
      <p:sp>
        <p:nvSpPr>
          <p:cNvPr id="18" name="TextBox 17"/>
          <p:cNvSpPr txBox="1"/>
          <p:nvPr/>
        </p:nvSpPr>
        <p:spPr>
          <a:xfrm>
            <a:off x="10307427" y="2047114"/>
            <a:ext cx="1183340" cy="183393"/>
          </a:xfrm>
          <a:prstGeom prst="rect">
            <a:avLst/>
          </a:prstGeom>
          <a:noFill/>
        </p:spPr>
        <p:txBody>
          <a:bodyPr wrap="square" lIns="0" tIns="0" rIns="0" bIns="0" rtlCol="0" anchor="t">
            <a:noAutofit/>
          </a:bodyPr>
          <a:lstStyle/>
          <a:p>
            <a:pPr algn="ctr"/>
            <a:r>
              <a:rPr lang="en-US" sz="1600" b="1" dirty="0"/>
              <a:t>Amazon S3</a:t>
            </a: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6577" y="2315094"/>
            <a:ext cx="706743" cy="834188"/>
          </a:xfrm>
          <a:prstGeom prst="rect">
            <a:avLst/>
          </a:prstGeom>
        </p:spPr>
      </p:pic>
      <p:sp>
        <p:nvSpPr>
          <p:cNvPr id="23" name="TextBox 22"/>
          <p:cNvSpPr txBox="1"/>
          <p:nvPr/>
        </p:nvSpPr>
        <p:spPr>
          <a:xfrm>
            <a:off x="2021220" y="1822066"/>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rPr>
              <a:t>1</a:t>
            </a:r>
          </a:p>
        </p:txBody>
      </p:sp>
      <p:sp>
        <p:nvSpPr>
          <p:cNvPr id="24" name="TextBox 23"/>
          <p:cNvSpPr txBox="1"/>
          <p:nvPr/>
        </p:nvSpPr>
        <p:spPr>
          <a:xfrm>
            <a:off x="2031178" y="4542706"/>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rPr>
              <a:t>2</a:t>
            </a:r>
          </a:p>
        </p:txBody>
      </p:sp>
      <p:sp>
        <p:nvSpPr>
          <p:cNvPr id="25" name="TextBox 24"/>
          <p:cNvSpPr txBox="1"/>
          <p:nvPr/>
        </p:nvSpPr>
        <p:spPr>
          <a:xfrm>
            <a:off x="5228294" y="5898134"/>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rPr>
              <a:t>3</a:t>
            </a:r>
          </a:p>
        </p:txBody>
      </p:sp>
      <p:sp>
        <p:nvSpPr>
          <p:cNvPr id="26" name="TextBox 25"/>
          <p:cNvSpPr txBox="1"/>
          <p:nvPr/>
        </p:nvSpPr>
        <p:spPr>
          <a:xfrm>
            <a:off x="10493300" y="4251685"/>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rPr>
              <a:t>4</a:t>
            </a:r>
          </a:p>
        </p:txBody>
      </p:sp>
      <p:pic>
        <p:nvPicPr>
          <p:cNvPr id="30" name="Picture 29" descr="Pyth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05263" y="6013319"/>
            <a:ext cx="577351" cy="577351"/>
          </a:xfrm>
          <a:prstGeom prst="rect">
            <a:avLst/>
          </a:prstGeom>
        </p:spPr>
      </p:pic>
      <p:sp>
        <p:nvSpPr>
          <p:cNvPr id="22" name="TextBox 21"/>
          <p:cNvSpPr txBox="1"/>
          <p:nvPr/>
        </p:nvSpPr>
        <p:spPr>
          <a:xfrm>
            <a:off x="1592033" y="2278324"/>
            <a:ext cx="1346724" cy="199135"/>
          </a:xfrm>
          <a:prstGeom prst="rect">
            <a:avLst/>
          </a:prstGeom>
          <a:noFill/>
        </p:spPr>
        <p:txBody>
          <a:bodyPr wrap="square" lIns="0" tIns="0" rIns="0" bIns="0" rtlCol="0" anchor="t">
            <a:noAutofit/>
          </a:bodyPr>
          <a:lstStyle/>
          <a:p>
            <a:pPr algn="ctr"/>
            <a:r>
              <a:rPr lang="en-US" sz="1333" b="1" dirty="0">
                <a:solidFill>
                  <a:srgbClr val="494848"/>
                </a:solidFill>
                <a:latin typeface="Fira Sans" panose="020B0503050000020004" pitchFamily="34" charset="0"/>
              </a:rPr>
              <a:t>Create Instance</a:t>
            </a:r>
            <a:endParaRPr lang="en-US" sz="2400" b="1" dirty="0">
              <a:solidFill>
                <a:srgbClr val="494848"/>
              </a:solidFill>
              <a:latin typeface="Fira Sans" panose="020B0503050000020004" pitchFamily="34" charset="0"/>
            </a:endParaRPr>
          </a:p>
        </p:txBody>
      </p:sp>
      <p:sp>
        <p:nvSpPr>
          <p:cNvPr id="29" name="TextBox 28"/>
          <p:cNvSpPr txBox="1"/>
          <p:nvPr/>
        </p:nvSpPr>
        <p:spPr>
          <a:xfrm rot="16200000">
            <a:off x="1083430" y="4520538"/>
            <a:ext cx="1346724" cy="199135"/>
          </a:xfrm>
          <a:prstGeom prst="rect">
            <a:avLst/>
          </a:prstGeom>
          <a:noFill/>
        </p:spPr>
        <p:txBody>
          <a:bodyPr wrap="square" lIns="0" tIns="0" rIns="0" bIns="0" rtlCol="0" anchor="t">
            <a:noAutofit/>
          </a:bodyPr>
          <a:lstStyle/>
          <a:p>
            <a:pPr algn="ctr"/>
            <a:r>
              <a:rPr lang="en-US" sz="1333" b="1">
                <a:solidFill>
                  <a:srgbClr val="494848"/>
                </a:solidFill>
                <a:latin typeface="Fira Sans" panose="020B0503050000020004" pitchFamily="34" charset="0"/>
              </a:rPr>
              <a:t>Select IAM Role</a:t>
            </a:r>
            <a:endParaRPr lang="en-US" sz="2400" b="1" dirty="0">
              <a:solidFill>
                <a:srgbClr val="494848"/>
              </a:solidFill>
              <a:latin typeface="Fira Sans" panose="020B0503050000020004" pitchFamily="34" charset="0"/>
            </a:endParaRPr>
          </a:p>
        </p:txBody>
      </p:sp>
      <p:sp>
        <p:nvSpPr>
          <p:cNvPr id="31" name="TextBox 30"/>
          <p:cNvSpPr txBox="1"/>
          <p:nvPr/>
        </p:nvSpPr>
        <p:spPr>
          <a:xfrm rot="16200000" flipV="1">
            <a:off x="9799063" y="4340174"/>
            <a:ext cx="2535752" cy="224388"/>
          </a:xfrm>
          <a:prstGeom prst="rect">
            <a:avLst/>
          </a:prstGeom>
          <a:noFill/>
        </p:spPr>
        <p:txBody>
          <a:bodyPr wrap="square" lIns="0" tIns="0" rIns="0" bIns="0" rtlCol="0" anchor="t">
            <a:noAutofit/>
          </a:bodyPr>
          <a:lstStyle/>
          <a:p>
            <a:pPr algn="ctr"/>
            <a:r>
              <a:rPr lang="en-US" sz="1333" b="1" dirty="0">
                <a:solidFill>
                  <a:srgbClr val="494848"/>
                </a:solidFill>
                <a:latin typeface="Fira Sans" panose="020B0503050000020004" pitchFamily="34" charset="0"/>
              </a:rPr>
              <a:t>Application </a:t>
            </a:r>
            <a:r>
              <a:rPr lang="en-US" sz="1333" b="1">
                <a:solidFill>
                  <a:srgbClr val="494848"/>
                </a:solidFill>
                <a:latin typeface="Fira Sans" panose="020B0503050000020004" pitchFamily="34" charset="0"/>
              </a:rPr>
              <a:t>interacts with S3</a:t>
            </a:r>
            <a:endParaRPr lang="en-US" sz="2400" b="1" dirty="0">
              <a:solidFill>
                <a:srgbClr val="494848"/>
              </a:solidFill>
              <a:latin typeface="Fira Sans" panose="020B0503050000020004" pitchFamily="34" charset="0"/>
            </a:endParaRPr>
          </a:p>
        </p:txBody>
      </p:sp>
      <p:cxnSp>
        <p:nvCxnSpPr>
          <p:cNvPr id="4" name="Straight Arrow Connector 3"/>
          <p:cNvCxnSpPr>
            <a:cxnSpLocks/>
            <a:stCxn id="10" idx="3"/>
            <a:endCxn id="14" idx="1"/>
          </p:cNvCxnSpPr>
          <p:nvPr/>
        </p:nvCxnSpPr>
        <p:spPr>
          <a:xfrm>
            <a:off x="5015605" y="6294304"/>
            <a:ext cx="72761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Elbow Connector 10"/>
          <p:cNvCxnSpPr>
            <a:cxnSpLocks/>
            <a:stCxn id="10" idx="0"/>
            <a:endCxn id="19" idx="2"/>
          </p:cNvCxnSpPr>
          <p:nvPr/>
        </p:nvCxnSpPr>
        <p:spPr>
          <a:xfrm rot="5400000" flipH="1" flipV="1">
            <a:off x="5310369" y="373585"/>
            <a:ext cx="2803883" cy="8355275"/>
          </a:xfrm>
          <a:prstGeom prst="bentConnector3">
            <a:avLst>
              <a:gd name="adj1" fmla="val 15071"/>
            </a:avLst>
          </a:prstGeom>
          <a:ln>
            <a:solidFill>
              <a:srgbClr val="F7C027"/>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013906" y="1759957"/>
            <a:ext cx="6944913" cy="3364616"/>
            <a:chOff x="2260429" y="848023"/>
            <a:chExt cx="5208685" cy="2523462"/>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0429" y="848023"/>
              <a:ext cx="5208685" cy="2523462"/>
            </a:xfrm>
            <a:prstGeom prst="rect">
              <a:avLst/>
            </a:prstGeom>
            <a:ln>
              <a:solidFill>
                <a:schemeClr val="tx1">
                  <a:lumMod val="50000"/>
                </a:schemeClr>
              </a:solidFill>
            </a:ln>
          </p:spPr>
        </p:pic>
        <p:sp>
          <p:nvSpPr>
            <p:cNvPr id="3" name="Rectangle 2"/>
            <p:cNvSpPr/>
            <p:nvPr/>
          </p:nvSpPr>
          <p:spPr>
            <a:xfrm>
              <a:off x="2928947" y="2404872"/>
              <a:ext cx="1880797" cy="402336"/>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33" name="Rounded Rectangle 13">
            <a:extLst>
              <a:ext uri="{FF2B5EF4-FFF2-40B4-BE49-F238E27FC236}">
                <a16:creationId xmlns:a16="http://schemas.microsoft.com/office/drawing/2014/main" id="{F6225295-7B76-4633-8A34-728E05B14CE5}"/>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34" name="Picture 33" descr="IAM.png">
            <a:extLst>
              <a:ext uri="{FF2B5EF4-FFF2-40B4-BE49-F238E27FC236}">
                <a16:creationId xmlns:a16="http://schemas.microsoft.com/office/drawing/2014/main" id="{BC7B024D-AEC4-4EBC-BB8A-6C570E064F2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10117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par>
                          <p:cTn id="9" fill="hold">
                            <p:stCondLst>
                              <p:cond delay="1250"/>
                            </p:stCondLst>
                            <p:childTnLst>
                              <p:par>
                                <p:cTn id="10" presetID="9"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par>
                          <p:cTn id="16" fill="hold">
                            <p:stCondLst>
                              <p:cond delay="1750"/>
                            </p:stCondLst>
                            <p:childTnLst>
                              <p:par>
                                <p:cTn id="17" presetID="1" presetClass="entr" presetSubtype="0" fill="hold"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9"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dissolve">
                                      <p:cBhvr>
                                        <p:cTn id="29" dur="500"/>
                                        <p:tgtEl>
                                          <p:spTgt spid="29"/>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dissolv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dissolve">
                                      <p:cBhvr>
                                        <p:cTn id="47" dur="500"/>
                                        <p:tgtEl>
                                          <p:spTgt spid="25"/>
                                        </p:tgtEl>
                                      </p:cBhvr>
                                    </p:animEffect>
                                  </p:childTnLst>
                                </p:cTn>
                              </p:par>
                              <p:par>
                                <p:cTn id="48" presetID="9" presetClass="entr" presetSubtype="0" fill="hold" grpId="0" nodeType="withEffect">
                                  <p:stCondLst>
                                    <p:cond delay="50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35" presetClass="emph" presetSubtype="0" fill="hold" nodeType="clickEffect">
                                  <p:stCondLst>
                                    <p:cond delay="0"/>
                                  </p:stCondLst>
                                  <p:childTnLst>
                                    <p:anim calcmode="discrete" valueType="str">
                                      <p:cBhvr>
                                        <p:cTn id="54"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down)">
                                      <p:cBhvr>
                                        <p:cTn id="59" dur="500"/>
                                        <p:tgtEl>
                                          <p:spTgt spid="11"/>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dissolve">
                                      <p:cBhvr>
                                        <p:cTn id="62" dur="500"/>
                                        <p:tgtEl>
                                          <p:spTgt spid="2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dissolve">
                                      <p:cBhvr>
                                        <p:cTn id="65" dur="500"/>
                                        <p:tgtEl>
                                          <p:spTgt spid="31"/>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dissolve">
                                      <p:cBhvr>
                                        <p:cTn id="69" dur="500"/>
                                        <p:tgtEl>
                                          <p:spTgt spid="19"/>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8" grpId="0"/>
      <p:bldP spid="23" grpId="0" animBg="1"/>
      <p:bldP spid="24" grpId="0" animBg="1"/>
      <p:bldP spid="25" grpId="0" animBg="1"/>
      <p:bldP spid="26" grpId="0" animBg="1"/>
      <p:bldP spid="22" grpId="0"/>
      <p:bldP spid="29" grpId="0"/>
      <p:bldP spid="3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181" y="861066"/>
            <a:ext cx="5673267" cy="5430983"/>
          </a:xfrm>
          <a:prstGeom prst="rect">
            <a:avLst/>
          </a:prstGeom>
          <a:solidFill>
            <a:srgbClr val="EFF0D2"/>
          </a:solidFill>
          <a:ln>
            <a:solidFill>
              <a:srgbClr val="FFFF9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a:t>AWS IAM Roles – Assume Role</a:t>
            </a:r>
            <a:endParaRPr lang="en-US" dirty="0"/>
          </a:p>
        </p:txBody>
      </p:sp>
      <p:grpSp>
        <p:nvGrpSpPr>
          <p:cNvPr id="20" name="Group 19"/>
          <p:cNvGrpSpPr/>
          <p:nvPr/>
        </p:nvGrpSpPr>
        <p:grpSpPr>
          <a:xfrm>
            <a:off x="238590" y="878379"/>
            <a:ext cx="1790453" cy="1077213"/>
            <a:chOff x="5826222" y="2131307"/>
            <a:chExt cx="1438443" cy="991094"/>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552" y="2131307"/>
              <a:ext cx="545170" cy="752854"/>
            </a:xfrm>
            <a:prstGeom prst="rect">
              <a:avLst/>
            </a:prstGeom>
          </p:spPr>
        </p:pic>
        <p:sp>
          <p:nvSpPr>
            <p:cNvPr id="22" name="TextBox 21"/>
            <p:cNvSpPr txBox="1"/>
            <p:nvPr/>
          </p:nvSpPr>
          <p:spPr>
            <a:xfrm>
              <a:off x="5826222" y="2933679"/>
              <a:ext cx="1438443" cy="188722"/>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pPr algn="ctr"/>
              <a:r>
                <a:rPr lang="en-US" sz="1333" b="1" dirty="0">
                  <a:latin typeface="Helvetica Neue"/>
                  <a:cs typeface="Helvetica Neue"/>
                </a:rPr>
                <a:t>IAM Restricted Policy</a:t>
              </a:r>
            </a:p>
          </p:txBody>
        </p:sp>
      </p:grpSp>
      <p:pic>
        <p:nvPicPr>
          <p:cNvPr id="23" name="Picture 22"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643" y="2886200"/>
            <a:ext cx="975360" cy="975360"/>
          </a:xfrm>
          <a:prstGeom prst="rect">
            <a:avLst/>
          </a:prstGeom>
        </p:spPr>
      </p:pic>
      <p:sp>
        <p:nvSpPr>
          <p:cNvPr id="24" name="TextBox 23"/>
          <p:cNvSpPr txBox="1"/>
          <p:nvPr/>
        </p:nvSpPr>
        <p:spPr>
          <a:xfrm>
            <a:off x="2358950" y="3898217"/>
            <a:ext cx="113582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a:t>
            </a:r>
            <a:r>
              <a:rPr lang="en-US" sz="1333" b="1">
                <a:solidFill>
                  <a:srgbClr val="494848"/>
                </a:solidFill>
                <a:latin typeface="Fira Sans" panose="020B0503050000020004" pitchFamily="34" charset="0"/>
                <a:cs typeface="Helvetica Neue"/>
              </a:rPr>
              <a:t>User A-1</a:t>
            </a:r>
            <a:endParaRPr lang="en-US" sz="1333" b="1" dirty="0">
              <a:solidFill>
                <a:srgbClr val="494848"/>
              </a:solidFill>
              <a:latin typeface="Fira Sans" panose="020B0503050000020004" pitchFamily="34" charset="0"/>
              <a:cs typeface="Helvetica Neue"/>
            </a:endParaRPr>
          </a:p>
        </p:txBody>
      </p:sp>
      <p:sp>
        <p:nvSpPr>
          <p:cNvPr id="8" name="TextBox 7"/>
          <p:cNvSpPr txBox="1"/>
          <p:nvPr/>
        </p:nvSpPr>
        <p:spPr>
          <a:xfrm>
            <a:off x="712532" y="5613034"/>
            <a:ext cx="4366021" cy="461665"/>
          </a:xfrm>
          <a:prstGeom prst="rect">
            <a:avLst/>
          </a:prstGeom>
          <a:noFill/>
        </p:spPr>
        <p:txBody>
          <a:bodyPr wrap="square" rtlCol="0">
            <a:spAutoFit/>
          </a:bodyPr>
          <a:lstStyle/>
          <a:p>
            <a:pPr algn="ctr"/>
            <a:r>
              <a:rPr lang="en-US" sz="2400" b="1" dirty="0">
                <a:solidFill>
                  <a:srgbClr val="494848"/>
                </a:solidFill>
                <a:latin typeface="Fira Sans" panose="020B0503050000020004" pitchFamily="34" charset="0"/>
              </a:rPr>
              <a:t>AWS Account A</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4951" y="4600153"/>
            <a:ext cx="731520" cy="627017"/>
          </a:xfrm>
          <a:prstGeom prst="rect">
            <a:avLst/>
          </a:prstGeom>
        </p:spPr>
      </p:pic>
      <p:sp>
        <p:nvSpPr>
          <p:cNvPr id="32" name="TextBox 31"/>
          <p:cNvSpPr txBox="1"/>
          <p:nvPr/>
        </p:nvSpPr>
        <p:spPr>
          <a:xfrm>
            <a:off x="4348300" y="5268598"/>
            <a:ext cx="1415195" cy="205121"/>
          </a:xfrm>
          <a:prstGeom prst="rect">
            <a:avLst/>
          </a:prstGeom>
          <a:noFill/>
        </p:spPr>
        <p:txBody>
          <a:bodyPr wrap="square" lIns="0" tIns="0" rIns="0" bIns="0" rtlCol="0">
            <a:spAutoFit/>
          </a:bodyPr>
          <a:lstStyle/>
          <a:p>
            <a:pPr algn="ctr"/>
            <a:r>
              <a:rPr lang="en-US" sz="1333" b="1">
                <a:solidFill>
                  <a:srgbClr val="494848"/>
                </a:solidFill>
                <a:latin typeface="Fira Sans" panose="020B0503050000020004" pitchFamily="34" charset="0"/>
                <a:cs typeface="Helvetica Neue"/>
              </a:rPr>
              <a:t>IAM Admin Role</a:t>
            </a:r>
            <a:endParaRPr lang="en-US" sz="1333" b="1" dirty="0">
              <a:solidFill>
                <a:srgbClr val="494848"/>
              </a:solidFill>
              <a:latin typeface="Fira Sans" panose="020B0503050000020004" pitchFamily="34" charset="0"/>
              <a:cs typeface="Helvetica Neue"/>
            </a:endParaRPr>
          </a:p>
        </p:txBody>
      </p:sp>
      <p:grpSp>
        <p:nvGrpSpPr>
          <p:cNvPr id="33" name="Group 32"/>
          <p:cNvGrpSpPr/>
          <p:nvPr/>
        </p:nvGrpSpPr>
        <p:grpSpPr>
          <a:xfrm>
            <a:off x="251783" y="4469981"/>
            <a:ext cx="1569100" cy="1077213"/>
            <a:chOff x="5826222" y="2131307"/>
            <a:chExt cx="1260609" cy="991094"/>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508" y="2131307"/>
              <a:ext cx="545170" cy="752854"/>
            </a:xfrm>
            <a:prstGeom prst="rect">
              <a:avLst/>
            </a:prstGeom>
          </p:spPr>
        </p:pic>
        <p:sp>
          <p:nvSpPr>
            <p:cNvPr id="35" name="TextBox 34"/>
            <p:cNvSpPr txBox="1"/>
            <p:nvPr/>
          </p:nvSpPr>
          <p:spPr>
            <a:xfrm>
              <a:off x="5826222" y="2933679"/>
              <a:ext cx="1260609" cy="188722"/>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pPr algn="ctr"/>
              <a:r>
                <a:rPr lang="en-US" sz="1333" b="1">
                  <a:latin typeface="Helvetica Neue"/>
                  <a:cs typeface="Helvetica Neue"/>
                </a:rPr>
                <a:t>IAM Admin Policy</a:t>
              </a:r>
              <a:endParaRPr lang="en-US" sz="1333" b="1" dirty="0">
                <a:latin typeface="Helvetica Neue"/>
                <a:cs typeface="Helvetica Neue"/>
              </a:endParaRPr>
            </a:p>
          </p:txBody>
        </p:sp>
      </p:grpSp>
      <p:cxnSp>
        <p:nvCxnSpPr>
          <p:cNvPr id="39" name="Elbow Connector 38"/>
          <p:cNvCxnSpPr>
            <a:stCxn id="22" idx="2"/>
            <a:endCxn id="23" idx="1"/>
          </p:cNvCxnSpPr>
          <p:nvPr/>
        </p:nvCxnSpPr>
        <p:spPr>
          <a:xfrm rot="16200000" flipH="1">
            <a:off x="1082586" y="2006823"/>
            <a:ext cx="1418288" cy="131582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907701" y="3071522"/>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Assigned</a:t>
            </a:r>
          </a:p>
        </p:txBody>
      </p:sp>
      <p:sp>
        <p:nvSpPr>
          <p:cNvPr id="45" name="TextBox 44"/>
          <p:cNvSpPr txBox="1"/>
          <p:nvPr/>
        </p:nvSpPr>
        <p:spPr>
          <a:xfrm>
            <a:off x="3382420" y="3362672"/>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Assume</a:t>
            </a:r>
          </a:p>
        </p:txBody>
      </p:sp>
      <p:sp>
        <p:nvSpPr>
          <p:cNvPr id="54" name="TextBox 53"/>
          <p:cNvSpPr txBox="1"/>
          <p:nvPr/>
        </p:nvSpPr>
        <p:spPr>
          <a:xfrm>
            <a:off x="1952304" y="4600152"/>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Assigned</a:t>
            </a:r>
          </a:p>
        </p:txBody>
      </p:sp>
      <p:cxnSp>
        <p:nvCxnSpPr>
          <p:cNvPr id="55" name="Straight Arrow Connector 54"/>
          <p:cNvCxnSpPr>
            <a:endCxn id="31" idx="1"/>
          </p:cNvCxnSpPr>
          <p:nvPr/>
        </p:nvCxnSpPr>
        <p:spPr>
          <a:xfrm>
            <a:off x="1350190" y="4903699"/>
            <a:ext cx="3354761" cy="99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1611891" y="3494517"/>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latin typeface="Fira Sans" panose="020B0503050000020004" pitchFamily="34" charset="0"/>
              </a:rPr>
              <a:t>1</a:t>
            </a:r>
          </a:p>
        </p:txBody>
      </p:sp>
      <p:sp>
        <p:nvSpPr>
          <p:cNvPr id="67" name="TextBox 66"/>
          <p:cNvSpPr txBox="1"/>
          <p:nvPr/>
        </p:nvSpPr>
        <p:spPr>
          <a:xfrm>
            <a:off x="4118762" y="2665486"/>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latin typeface="Fira Sans" panose="020B0503050000020004" pitchFamily="34" charset="0"/>
              </a:rPr>
              <a:t>2</a:t>
            </a:r>
          </a:p>
        </p:txBody>
      </p:sp>
      <p:sp>
        <p:nvSpPr>
          <p:cNvPr id="71" name="Rectangle 70"/>
          <p:cNvSpPr/>
          <p:nvPr/>
        </p:nvSpPr>
        <p:spPr>
          <a:xfrm>
            <a:off x="6221437" y="878380"/>
            <a:ext cx="5715760" cy="5413670"/>
          </a:xfrm>
          <a:prstGeom prst="rect">
            <a:avLst/>
          </a:prstGeom>
          <a:solidFill>
            <a:srgbClr val="EFF0D2"/>
          </a:solidFill>
          <a:ln>
            <a:solidFill>
              <a:srgbClr val="FFFF9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pic>
        <p:nvPicPr>
          <p:cNvPr id="77" name="Picture 76"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268" y="2889665"/>
            <a:ext cx="975360" cy="975360"/>
          </a:xfrm>
          <a:prstGeom prst="rect">
            <a:avLst/>
          </a:prstGeom>
        </p:spPr>
      </p:pic>
      <p:sp>
        <p:nvSpPr>
          <p:cNvPr id="78" name="TextBox 77"/>
          <p:cNvSpPr txBox="1"/>
          <p:nvPr/>
        </p:nvSpPr>
        <p:spPr>
          <a:xfrm>
            <a:off x="8654189" y="3868515"/>
            <a:ext cx="1134873"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a:t>
            </a:r>
            <a:r>
              <a:rPr lang="en-US" sz="1333" b="1">
                <a:solidFill>
                  <a:srgbClr val="494848"/>
                </a:solidFill>
                <a:latin typeface="Fira Sans" panose="020B0503050000020004" pitchFamily="34" charset="0"/>
                <a:cs typeface="Helvetica Neue"/>
              </a:rPr>
              <a:t>User B-1</a:t>
            </a:r>
            <a:endParaRPr lang="en-US" sz="1333" b="1" dirty="0">
              <a:solidFill>
                <a:srgbClr val="494848"/>
              </a:solidFill>
              <a:latin typeface="Fira Sans" panose="020B0503050000020004" pitchFamily="34" charset="0"/>
              <a:cs typeface="Helvetica Neue"/>
            </a:endParaRPr>
          </a:p>
        </p:txBody>
      </p:sp>
      <p:sp>
        <p:nvSpPr>
          <p:cNvPr id="79" name="TextBox 78"/>
          <p:cNvSpPr txBox="1"/>
          <p:nvPr/>
        </p:nvSpPr>
        <p:spPr>
          <a:xfrm>
            <a:off x="7031158" y="5616500"/>
            <a:ext cx="4366021" cy="461665"/>
          </a:xfrm>
          <a:prstGeom prst="rect">
            <a:avLst/>
          </a:prstGeom>
          <a:noFill/>
        </p:spPr>
        <p:txBody>
          <a:bodyPr wrap="square" rtlCol="0">
            <a:spAutoFit/>
          </a:bodyPr>
          <a:lstStyle/>
          <a:p>
            <a:pPr algn="ctr"/>
            <a:r>
              <a:rPr lang="en-US" sz="2400" b="1" dirty="0">
                <a:solidFill>
                  <a:srgbClr val="494848"/>
                </a:solidFill>
                <a:latin typeface="Fira Sans" panose="020B0503050000020004" pitchFamily="34" charset="0"/>
              </a:rPr>
              <a:t>AWS Account B</a:t>
            </a:r>
          </a:p>
        </p:txBody>
      </p:sp>
      <p:sp>
        <p:nvSpPr>
          <p:cNvPr id="95" name="TextBox 94"/>
          <p:cNvSpPr txBox="1"/>
          <p:nvPr/>
        </p:nvSpPr>
        <p:spPr>
          <a:xfrm>
            <a:off x="4420137" y="939819"/>
            <a:ext cx="983383" cy="266612"/>
          </a:xfrm>
          <a:prstGeom prst="rect">
            <a:avLst/>
          </a:prstGeom>
          <a:noFill/>
        </p:spPr>
        <p:txBody>
          <a:bodyPr wrap="square" lIns="0" tIns="0" rIns="0" bIns="0" rtlCol="0" anchor="t">
            <a:noAutofit/>
          </a:bodyPr>
          <a:lstStyle/>
          <a:p>
            <a:pPr algn="ctr"/>
            <a:r>
              <a:rPr lang="en-US" sz="1333" b="1">
                <a:solidFill>
                  <a:srgbClr val="494848"/>
                </a:solidFill>
                <a:latin typeface="Fira Sans" panose="020B0503050000020004" pitchFamily="34" charset="0"/>
              </a:rPr>
              <a:t>Amazon S3</a:t>
            </a:r>
            <a:endParaRPr lang="en-US" sz="2400" b="1" dirty="0">
              <a:solidFill>
                <a:srgbClr val="494848"/>
              </a:solidFill>
              <a:latin typeface="Fira Sans" panose="020B0503050000020004" pitchFamily="34" charset="0"/>
            </a:endParaRPr>
          </a:p>
        </p:txBody>
      </p:sp>
      <p:pic>
        <p:nvPicPr>
          <p:cNvPr id="96" name="Picture 9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9754" y="1216381"/>
            <a:ext cx="706743" cy="834188"/>
          </a:xfrm>
          <a:prstGeom prst="rect">
            <a:avLst/>
          </a:prstGeom>
        </p:spPr>
      </p:pic>
      <p:sp>
        <p:nvSpPr>
          <p:cNvPr id="99" name="TextBox 98"/>
          <p:cNvSpPr txBox="1"/>
          <p:nvPr/>
        </p:nvSpPr>
        <p:spPr>
          <a:xfrm>
            <a:off x="7130793" y="3379106"/>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Assume</a:t>
            </a:r>
          </a:p>
        </p:txBody>
      </p:sp>
      <p:sp>
        <p:nvSpPr>
          <p:cNvPr id="100" name="TextBox 99"/>
          <p:cNvSpPr txBox="1"/>
          <p:nvPr/>
        </p:nvSpPr>
        <p:spPr>
          <a:xfrm>
            <a:off x="7831504" y="2702125"/>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latin typeface="Fira Sans" panose="020B0503050000020004" pitchFamily="34" charset="0"/>
              </a:rPr>
              <a:t>4</a:t>
            </a:r>
          </a:p>
        </p:txBody>
      </p:sp>
      <p:cxnSp>
        <p:nvCxnSpPr>
          <p:cNvPr id="102" name="Elbow Connector 101"/>
          <p:cNvCxnSpPr/>
          <p:nvPr/>
        </p:nvCxnSpPr>
        <p:spPr>
          <a:xfrm rot="10800000">
            <a:off x="5346755" y="1618303"/>
            <a:ext cx="3920092" cy="1189085"/>
          </a:xfrm>
          <a:prstGeom prst="bentConnector3">
            <a:avLst>
              <a:gd name="adj1" fmla="val 319"/>
            </a:avLst>
          </a:prstGeom>
          <a:ln>
            <a:tailEnd type="triangle"/>
          </a:ln>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6671775" y="1343451"/>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Access</a:t>
            </a:r>
          </a:p>
        </p:txBody>
      </p:sp>
      <p:sp>
        <p:nvSpPr>
          <p:cNvPr id="104" name="TextBox 103"/>
          <p:cNvSpPr txBox="1"/>
          <p:nvPr/>
        </p:nvSpPr>
        <p:spPr>
          <a:xfrm>
            <a:off x="7351355" y="1695574"/>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latin typeface="Fira Sans" panose="020B0503050000020004" pitchFamily="34" charset="0"/>
              </a:rPr>
              <a:t>5</a:t>
            </a:r>
          </a:p>
        </p:txBody>
      </p:sp>
      <p:cxnSp>
        <p:nvCxnSpPr>
          <p:cNvPr id="106" name="Elbow Connector 105"/>
          <p:cNvCxnSpPr>
            <a:stCxn id="23" idx="0"/>
            <a:endCxn id="96" idx="1"/>
          </p:cNvCxnSpPr>
          <p:nvPr/>
        </p:nvCxnSpPr>
        <p:spPr>
          <a:xfrm rot="5400000" flipH="1" flipV="1">
            <a:off x="3102175" y="1468623"/>
            <a:ext cx="1252725" cy="158243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3598707" y="1750471"/>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latin typeface="Fira Sans" panose="020B0503050000020004" pitchFamily="34" charset="0"/>
              </a:rPr>
              <a:t>3</a:t>
            </a:r>
          </a:p>
        </p:txBody>
      </p:sp>
      <p:sp>
        <p:nvSpPr>
          <p:cNvPr id="111" name="TextBox 110"/>
          <p:cNvSpPr txBox="1"/>
          <p:nvPr/>
        </p:nvSpPr>
        <p:spPr>
          <a:xfrm>
            <a:off x="2869033" y="1351571"/>
            <a:ext cx="1741715" cy="297454"/>
          </a:xfrm>
          <a:prstGeom prst="rect">
            <a:avLst/>
          </a:prstGeom>
          <a:noFill/>
        </p:spPr>
        <p:txBody>
          <a:bodyPr wrap="square" rtlCol="0">
            <a:spAutoFit/>
          </a:bodyPr>
          <a:lstStyle/>
          <a:p>
            <a:pPr algn="ctr"/>
            <a:r>
              <a:rPr lang="en-US" sz="1333" b="1" dirty="0">
                <a:solidFill>
                  <a:srgbClr val="494848"/>
                </a:solidFill>
                <a:latin typeface="Fira Sans" panose="020B0503050000020004" pitchFamily="34" charset="0"/>
                <a:ea typeface="Helvetica Neue" charset="0"/>
                <a:cs typeface="Helvetica Neue" charset="0"/>
              </a:rPr>
              <a:t>Access</a:t>
            </a:r>
          </a:p>
        </p:txBody>
      </p:sp>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1424" y="3043941"/>
            <a:ext cx="406080" cy="329940"/>
          </a:xfrm>
          <a:prstGeom prst="rect">
            <a:avLst/>
          </a:prstGeom>
        </p:spPr>
      </p:pic>
      <p:cxnSp>
        <p:nvCxnSpPr>
          <p:cNvPr id="9" name="Elbow Connector 8"/>
          <p:cNvCxnSpPr>
            <a:endCxn id="31" idx="0"/>
          </p:cNvCxnSpPr>
          <p:nvPr/>
        </p:nvCxnSpPr>
        <p:spPr>
          <a:xfrm>
            <a:off x="3191609" y="3395157"/>
            <a:ext cx="1879103" cy="1204996"/>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flipV="1">
            <a:off x="5507735" y="3395157"/>
            <a:ext cx="3467587" cy="1508543"/>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8611" y="3038805"/>
            <a:ext cx="406080" cy="329940"/>
          </a:xfrm>
          <a:prstGeom prst="rect">
            <a:avLst/>
          </a:prstGeom>
        </p:spPr>
      </p:pic>
      <p:sp>
        <p:nvSpPr>
          <p:cNvPr id="44" name="TextBox 43"/>
          <p:cNvSpPr txBox="1"/>
          <p:nvPr/>
        </p:nvSpPr>
        <p:spPr>
          <a:xfrm>
            <a:off x="2654538" y="4996857"/>
            <a:ext cx="291405" cy="276999"/>
          </a:xfrm>
          <a:prstGeom prst="rect">
            <a:avLst/>
          </a:prstGeom>
          <a:solidFill>
            <a:srgbClr val="2479BE"/>
          </a:solidFill>
          <a:ln>
            <a:solidFill>
              <a:srgbClr val="2479BE"/>
            </a:solidFill>
          </a:ln>
        </p:spPr>
        <p:txBody>
          <a:bodyPr wrap="square" rtlCol="0">
            <a:spAutoFit/>
          </a:bodyPr>
          <a:lstStyle/>
          <a:p>
            <a:r>
              <a:rPr lang="en-US" sz="1200" dirty="0">
                <a:solidFill>
                  <a:schemeClr val="bg1"/>
                </a:solidFill>
                <a:latin typeface="Fira Sans" panose="020B0503050000020004" pitchFamily="34" charset="0"/>
              </a:rPr>
              <a:t>1</a:t>
            </a:r>
          </a:p>
        </p:txBody>
      </p:sp>
      <p:sp>
        <p:nvSpPr>
          <p:cNvPr id="51" name="Rounded Rectangle 13">
            <a:extLst>
              <a:ext uri="{FF2B5EF4-FFF2-40B4-BE49-F238E27FC236}">
                <a16:creationId xmlns:a16="http://schemas.microsoft.com/office/drawing/2014/main" id="{A86EDBB0-51C3-42BA-8F70-545BE9884D15}"/>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52" name="Picture 51" descr="IAM.png">
            <a:extLst>
              <a:ext uri="{FF2B5EF4-FFF2-40B4-BE49-F238E27FC236}">
                <a16:creationId xmlns:a16="http://schemas.microsoft.com/office/drawing/2014/main" id="{48D9747B-0112-4C87-993C-7D936F7230F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117584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dissolve">
                                      <p:cBhvr>
                                        <p:cTn id="14" dur="500"/>
                                        <p:tgtEl>
                                          <p:spTgt spid="40"/>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dissolv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dissolve">
                                      <p:cBhvr>
                                        <p:cTn id="25" dur="500"/>
                                        <p:tgtEl>
                                          <p:spTgt spid="9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dissolve">
                                      <p:cBhvr>
                                        <p:cTn id="28" dur="500"/>
                                        <p:tgtEl>
                                          <p:spTgt spid="10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dissolve">
                                      <p:cBhvr>
                                        <p:cTn id="31" dur="500"/>
                                        <p:tgtEl>
                                          <p:spTgt spid="111"/>
                                        </p:tgtEl>
                                      </p:cBhvr>
                                    </p:animEffect>
                                  </p:childTnLst>
                                </p:cTn>
                              </p:par>
                              <p:par>
                                <p:cTn id="32" presetID="9" presetClass="entr" presetSubtype="0" fill="hold"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dissolve">
                                      <p:cBhvr>
                                        <p:cTn id="34" dur="500"/>
                                        <p:tgtEl>
                                          <p:spTgt spid="9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dissolve">
                                      <p:cBhvr>
                                        <p:cTn id="39" dur="500"/>
                                        <p:tgtEl>
                                          <p:spTgt spid="78"/>
                                        </p:tgtEl>
                                      </p:cBhvr>
                                    </p:animEffect>
                                  </p:childTnLst>
                                </p:cTn>
                              </p:par>
                              <p:par>
                                <p:cTn id="40" presetID="9"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dissolve">
                                      <p:cBhvr>
                                        <p:cTn id="42" dur="500"/>
                                        <p:tgtEl>
                                          <p:spTgt spid="7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dissolve">
                                      <p:cBhvr>
                                        <p:cTn id="45" dur="500"/>
                                        <p:tgtEl>
                                          <p:spTgt spid="100"/>
                                        </p:tgtEl>
                                      </p:cBhvr>
                                    </p:animEffect>
                                  </p:childTnLst>
                                </p:cTn>
                              </p:par>
                              <p:par>
                                <p:cTn id="46" presetID="9"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dissolve">
                                      <p:cBhvr>
                                        <p:cTn id="48" dur="500"/>
                                        <p:tgtEl>
                                          <p:spTgt spid="12"/>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dissolve">
                                      <p:cBhvr>
                                        <p:cTn id="52" dur="10"/>
                                        <p:tgtEl>
                                          <p:spTgt spid="4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dissolve">
                                      <p:cBhvr>
                                        <p:cTn id="60" dur="500"/>
                                        <p:tgtEl>
                                          <p:spTgt spid="10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dissolve">
                                      <p:cBhvr>
                                        <p:cTn id="63" dur="500"/>
                                        <p:tgtEl>
                                          <p:spTgt spid="10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dissolve">
                                      <p:cBhvr>
                                        <p:cTn id="6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7" grpId="0" animBg="1"/>
      <p:bldP spid="78" grpId="0"/>
      <p:bldP spid="95" grpId="0"/>
      <p:bldP spid="99" grpId="0"/>
      <p:bldP spid="100" grpId="0" animBg="1"/>
      <p:bldP spid="103" grpId="0"/>
      <p:bldP spid="104" grpId="0" animBg="1"/>
      <p:bldP spid="108" grpId="0" animBg="1"/>
      <p:bldP spid="1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33E0A2-9A22-49A3-856D-00640D47A788}"/>
              </a:ext>
            </a:extLst>
          </p:cNvPr>
          <p:cNvSpPr txBox="1">
            <a:spLocks/>
          </p:cNvSpPr>
          <p:nvPr/>
        </p:nvSpPr>
        <p:spPr>
          <a:xfrm>
            <a:off x="794586" y="978544"/>
            <a:ext cx="5181600" cy="4351338"/>
          </a:xfrm>
          <a:prstGeom prst="rect">
            <a:avLst/>
          </a:prstGeom>
        </p:spPr>
        <p:txBody>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C027"/>
              </a:buClr>
            </a:pPr>
            <a:r>
              <a:rPr lang="en-US" sz="2400" dirty="0">
                <a:solidFill>
                  <a:srgbClr val="494848"/>
                </a:solidFill>
              </a:rPr>
              <a:t>Use Cases</a:t>
            </a:r>
          </a:p>
          <a:p>
            <a:pPr>
              <a:buClr>
                <a:srgbClr val="F7C027"/>
              </a:buClr>
            </a:pPr>
            <a:r>
              <a:rPr lang="en-US" sz="2400" dirty="0">
                <a:solidFill>
                  <a:srgbClr val="494848"/>
                </a:solidFill>
              </a:rPr>
              <a:t>Cross account access</a:t>
            </a:r>
          </a:p>
          <a:p>
            <a:pPr>
              <a:buClr>
                <a:srgbClr val="F7C027"/>
              </a:buClr>
            </a:pPr>
            <a:r>
              <a:rPr lang="en-US" sz="2400" dirty="0">
                <a:solidFill>
                  <a:srgbClr val="494848"/>
                </a:solidFill>
              </a:rPr>
              <a:t>Federation</a:t>
            </a:r>
          </a:p>
          <a:p>
            <a:pPr>
              <a:buClr>
                <a:srgbClr val="F7C027"/>
              </a:buClr>
            </a:pPr>
            <a:r>
              <a:rPr lang="en-US" sz="2400" dirty="0">
                <a:solidFill>
                  <a:srgbClr val="494848"/>
                </a:solidFill>
              </a:rPr>
              <a:t>Mobile Users </a:t>
            </a:r>
          </a:p>
          <a:p>
            <a:pPr>
              <a:buClr>
                <a:srgbClr val="F7C027"/>
              </a:buClr>
            </a:pPr>
            <a:r>
              <a:rPr lang="en-US" sz="2400" dirty="0">
                <a:solidFill>
                  <a:srgbClr val="494848"/>
                </a:solidFill>
              </a:rPr>
              <a:t>Key rotation for Amazon EC2-based apps</a:t>
            </a:r>
          </a:p>
          <a:p>
            <a:endParaRPr lang="en-US" dirty="0">
              <a:solidFill>
                <a:srgbClr val="494848"/>
              </a:solidFill>
            </a:endParaRPr>
          </a:p>
          <a:p>
            <a:endParaRPr lang="en-US" dirty="0">
              <a:solidFill>
                <a:srgbClr val="494848"/>
              </a:solidFill>
            </a:endParaRPr>
          </a:p>
        </p:txBody>
      </p:sp>
      <p:pic>
        <p:nvPicPr>
          <p:cNvPr id="4" name="Picture 3">
            <a:extLst>
              <a:ext uri="{FF2B5EF4-FFF2-40B4-BE49-F238E27FC236}">
                <a16:creationId xmlns:a16="http://schemas.microsoft.com/office/drawing/2014/main" id="{AEFA277E-417A-464A-A837-03A52CB0FA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0054" y="4923832"/>
            <a:ext cx="1446991" cy="1463848"/>
          </a:xfrm>
          <a:prstGeom prst="rect">
            <a:avLst/>
          </a:prstGeom>
        </p:spPr>
      </p:pic>
      <p:graphicFrame>
        <p:nvGraphicFramePr>
          <p:cNvPr id="5" name="Table 4">
            <a:extLst>
              <a:ext uri="{FF2B5EF4-FFF2-40B4-BE49-F238E27FC236}">
                <a16:creationId xmlns:a16="http://schemas.microsoft.com/office/drawing/2014/main" id="{E18A148C-A655-41AA-A457-BCA2F466201E}"/>
              </a:ext>
            </a:extLst>
          </p:cNvPr>
          <p:cNvGraphicFramePr>
            <a:graphicFrameLocks noGrp="1"/>
          </p:cNvGraphicFramePr>
          <p:nvPr>
            <p:extLst>
              <p:ext uri="{D42A27DB-BD31-4B8C-83A1-F6EECF244321}">
                <p14:modId xmlns:p14="http://schemas.microsoft.com/office/powerpoint/2010/main" val="2870245456"/>
              </p:ext>
            </p:extLst>
          </p:nvPr>
        </p:nvGraphicFramePr>
        <p:xfrm>
          <a:off x="1149792" y="3839478"/>
          <a:ext cx="3786909" cy="2511212"/>
        </p:xfrm>
        <a:graphic>
          <a:graphicData uri="http://schemas.openxmlformats.org/drawingml/2006/table">
            <a:tbl>
              <a:tblPr firstRow="1" bandRow="1">
                <a:tableStyleId>{21E4AEA4-8DFA-4A89-87EB-49C32662AFE0}</a:tableStyleId>
              </a:tblPr>
              <a:tblGrid>
                <a:gridCol w="3786909">
                  <a:extLst>
                    <a:ext uri="{9D8B030D-6E8A-4147-A177-3AD203B41FA5}">
                      <a16:colId xmlns:a16="http://schemas.microsoft.com/office/drawing/2014/main" val="20000"/>
                    </a:ext>
                  </a:extLst>
                </a:gridCol>
              </a:tblGrid>
              <a:tr h="528320">
                <a:tc>
                  <a:txBody>
                    <a:bodyPr/>
                    <a:lstStyle/>
                    <a:p>
                      <a:pPr algn="ctr"/>
                      <a:r>
                        <a:rPr lang="en-US" sz="2700" dirty="0"/>
                        <a:t>Session</a:t>
                      </a:r>
                      <a:endParaRPr lang="en-US" sz="2700" b="0" dirty="0">
                        <a:solidFill>
                          <a:schemeClr val="tx1">
                            <a:lumMod val="50000"/>
                          </a:schemeClr>
                        </a:solidFill>
                        <a:latin typeface="Fira Sans" panose="020B0503050000020004" pitchFamily="34" charset="0"/>
                      </a:endParaRPr>
                    </a:p>
                  </a:txBody>
                  <a:tcPr marL="121920" marR="121920" marT="60960" marB="60960"/>
                </a:tc>
                <a:extLst>
                  <a:ext uri="{0D108BD9-81ED-4DB2-BD59-A6C34878D82A}">
                    <a16:rowId xmlns:a16="http://schemas.microsoft.com/office/drawing/2014/main" val="10000"/>
                  </a:ext>
                </a:extLst>
              </a:tr>
              <a:tr h="494453">
                <a:tc>
                  <a:txBody>
                    <a:bodyPr/>
                    <a:lstStyle/>
                    <a:p>
                      <a:r>
                        <a:rPr lang="en-US" sz="2400" dirty="0"/>
                        <a:t>          Access Key ID</a:t>
                      </a:r>
                      <a:endParaRPr lang="en-US" sz="2400" dirty="0">
                        <a:latin typeface="Fira Sans" panose="020B0503050000020004" pitchFamily="34" charset="0"/>
                      </a:endParaRPr>
                    </a:p>
                  </a:txBody>
                  <a:tcPr marL="121920" marR="121920" marT="60960" marB="60960"/>
                </a:tc>
                <a:extLst>
                  <a:ext uri="{0D108BD9-81ED-4DB2-BD59-A6C34878D82A}">
                    <a16:rowId xmlns:a16="http://schemas.microsoft.com/office/drawing/2014/main" val="10001"/>
                  </a:ext>
                </a:extLst>
              </a:tr>
              <a:tr h="494453">
                <a:tc>
                  <a:txBody>
                    <a:bodyPr/>
                    <a:lstStyle/>
                    <a:p>
                      <a:r>
                        <a:rPr lang="en-US" sz="2400" dirty="0"/>
                        <a:t>          Secret Access Key</a:t>
                      </a:r>
                      <a:endParaRPr lang="en-US" sz="2400" dirty="0">
                        <a:latin typeface="Fira Sans" panose="020B0503050000020004" pitchFamily="34" charset="0"/>
                      </a:endParaRPr>
                    </a:p>
                  </a:txBody>
                  <a:tcPr marL="121920" marR="121920" marT="60960" marB="60960"/>
                </a:tc>
                <a:extLst>
                  <a:ext uri="{0D108BD9-81ED-4DB2-BD59-A6C34878D82A}">
                    <a16:rowId xmlns:a16="http://schemas.microsoft.com/office/drawing/2014/main" val="10002"/>
                  </a:ext>
                </a:extLst>
              </a:tr>
              <a:tr h="494453">
                <a:tc>
                  <a:txBody>
                    <a:bodyPr/>
                    <a:lstStyle/>
                    <a:p>
                      <a:r>
                        <a:rPr lang="en-US" sz="2400" dirty="0"/>
                        <a:t>          Session Token</a:t>
                      </a:r>
                      <a:endParaRPr lang="en-US" sz="2400" dirty="0">
                        <a:latin typeface="Fira Sans" panose="020B0503050000020004" pitchFamily="34" charset="0"/>
                      </a:endParaRPr>
                    </a:p>
                  </a:txBody>
                  <a:tcPr marL="121920" marR="121920" marT="60960" marB="60960"/>
                </a:tc>
                <a:extLst>
                  <a:ext uri="{0D108BD9-81ED-4DB2-BD59-A6C34878D82A}">
                    <a16:rowId xmlns:a16="http://schemas.microsoft.com/office/drawing/2014/main" val="10003"/>
                  </a:ext>
                </a:extLst>
              </a:tr>
              <a:tr h="494453">
                <a:tc>
                  <a:txBody>
                    <a:bodyPr/>
                    <a:lstStyle/>
                    <a:p>
                      <a:r>
                        <a:rPr lang="en-US" sz="2400" dirty="0"/>
                        <a:t>          Expiration</a:t>
                      </a:r>
                      <a:endParaRPr lang="en-US" sz="2400" dirty="0">
                        <a:latin typeface="Fira Sans" panose="020B0503050000020004" pitchFamily="34" charset="0"/>
                      </a:endParaRPr>
                    </a:p>
                  </a:txBody>
                  <a:tcPr marL="121920" marR="121920" marT="60960" marB="60960"/>
                </a:tc>
                <a:extLst>
                  <a:ext uri="{0D108BD9-81ED-4DB2-BD59-A6C34878D82A}">
                    <a16:rowId xmlns:a16="http://schemas.microsoft.com/office/drawing/2014/main" val="10004"/>
                  </a:ext>
                </a:extLst>
              </a:tr>
            </a:tbl>
          </a:graphicData>
        </a:graphic>
      </p:graphicFrame>
      <p:pic>
        <p:nvPicPr>
          <p:cNvPr id="6" name="Picture 5">
            <a:extLst>
              <a:ext uri="{FF2B5EF4-FFF2-40B4-BE49-F238E27FC236}">
                <a16:creationId xmlns:a16="http://schemas.microsoft.com/office/drawing/2014/main" id="{003BDB16-140B-47AA-90A5-B3D1F27A3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190" y="4423377"/>
            <a:ext cx="576239" cy="340504"/>
          </a:xfrm>
          <a:prstGeom prst="rect">
            <a:avLst/>
          </a:prstGeom>
        </p:spPr>
      </p:pic>
      <p:pic>
        <p:nvPicPr>
          <p:cNvPr id="7" name="Picture 6">
            <a:extLst>
              <a:ext uri="{FF2B5EF4-FFF2-40B4-BE49-F238E27FC236}">
                <a16:creationId xmlns:a16="http://schemas.microsoft.com/office/drawing/2014/main" id="{18652D95-4B4A-43AD-832C-7B4B14566003}"/>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292190" y="4923832"/>
            <a:ext cx="576239" cy="340504"/>
          </a:xfrm>
          <a:prstGeom prst="rect">
            <a:avLst/>
          </a:prstGeom>
        </p:spPr>
      </p:pic>
      <p:sp>
        <p:nvSpPr>
          <p:cNvPr id="8" name="Dodecagon 7">
            <a:extLst>
              <a:ext uri="{FF2B5EF4-FFF2-40B4-BE49-F238E27FC236}">
                <a16:creationId xmlns:a16="http://schemas.microsoft.com/office/drawing/2014/main" id="{71E4D842-6EF4-4C1A-8B07-1591AA01DFAA}"/>
              </a:ext>
            </a:extLst>
          </p:cNvPr>
          <p:cNvSpPr/>
          <p:nvPr/>
        </p:nvSpPr>
        <p:spPr>
          <a:xfrm>
            <a:off x="1349398" y="5395427"/>
            <a:ext cx="350981" cy="378007"/>
          </a:xfrm>
          <a:prstGeom prst="dodecagon">
            <a:avLst/>
          </a:prstGeom>
          <a:gradFill>
            <a:gsLst>
              <a:gs pos="100000">
                <a:schemeClr val="accent2">
                  <a:lumMod val="75000"/>
                </a:schemeClr>
              </a:gs>
              <a:gs pos="100000">
                <a:schemeClr val="accent1">
                  <a:tint val="50000"/>
                  <a:shade val="100000"/>
                  <a:satMod val="350000"/>
                </a:schemeClr>
              </a:gs>
            </a:gsLst>
          </a:gra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90CE5487-BADD-47C2-97D1-A9CF20F349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2190" y="5881318"/>
            <a:ext cx="438703" cy="438703"/>
          </a:xfrm>
          <a:prstGeom prst="rect">
            <a:avLst/>
          </a:prstGeom>
        </p:spPr>
      </p:pic>
      <p:sp>
        <p:nvSpPr>
          <p:cNvPr id="10" name="Right Brace 9">
            <a:extLst>
              <a:ext uri="{FF2B5EF4-FFF2-40B4-BE49-F238E27FC236}">
                <a16:creationId xmlns:a16="http://schemas.microsoft.com/office/drawing/2014/main" id="{4D41033A-58BA-4471-8095-F664C10CFB29}"/>
              </a:ext>
            </a:extLst>
          </p:cNvPr>
          <p:cNvSpPr/>
          <p:nvPr/>
        </p:nvSpPr>
        <p:spPr>
          <a:xfrm>
            <a:off x="4936702" y="4386431"/>
            <a:ext cx="554181" cy="1425120"/>
          </a:xfrm>
          <a:prstGeom prst="rightBrac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1" name="TextBox 10">
            <a:extLst>
              <a:ext uri="{FF2B5EF4-FFF2-40B4-BE49-F238E27FC236}">
                <a16:creationId xmlns:a16="http://schemas.microsoft.com/office/drawing/2014/main" id="{4960F5D2-CB8E-4096-A3C1-3557F582F79C}"/>
              </a:ext>
            </a:extLst>
          </p:cNvPr>
          <p:cNvSpPr txBox="1"/>
          <p:nvPr/>
        </p:nvSpPr>
        <p:spPr>
          <a:xfrm>
            <a:off x="5418363" y="4857456"/>
            <a:ext cx="4499987" cy="420564"/>
          </a:xfrm>
          <a:prstGeom prst="rect">
            <a:avLst/>
          </a:prstGeom>
          <a:noFill/>
        </p:spPr>
        <p:txBody>
          <a:bodyPr wrap="square" rtlCol="0">
            <a:spAutoFit/>
          </a:bodyPr>
          <a:lstStyle/>
          <a:p>
            <a:r>
              <a:rPr lang="en-US" sz="2133" dirty="0">
                <a:solidFill>
                  <a:srgbClr val="494848"/>
                </a:solidFill>
                <a:latin typeface="Fira Sans" panose="020B0503050000020004" pitchFamily="34" charset="0"/>
                <a:ea typeface="Helvetica Neue" charset="0"/>
                <a:cs typeface="Helvetica Neue" charset="0"/>
              </a:rPr>
              <a:t>Temporary Security Credentials</a:t>
            </a:r>
          </a:p>
        </p:txBody>
      </p:sp>
      <p:sp>
        <p:nvSpPr>
          <p:cNvPr id="12" name="Right Brace 11">
            <a:extLst>
              <a:ext uri="{FF2B5EF4-FFF2-40B4-BE49-F238E27FC236}">
                <a16:creationId xmlns:a16="http://schemas.microsoft.com/office/drawing/2014/main" id="{2C649751-D398-414C-B09E-D83B7613E973}"/>
              </a:ext>
            </a:extLst>
          </p:cNvPr>
          <p:cNvSpPr/>
          <p:nvPr/>
        </p:nvSpPr>
        <p:spPr>
          <a:xfrm>
            <a:off x="4936702" y="5830024"/>
            <a:ext cx="554180" cy="515587"/>
          </a:xfrm>
          <a:prstGeom prst="rightBrac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3" name="TextBox 12">
            <a:extLst>
              <a:ext uri="{FF2B5EF4-FFF2-40B4-BE49-F238E27FC236}">
                <a16:creationId xmlns:a16="http://schemas.microsoft.com/office/drawing/2014/main" id="{633DD6C1-9544-4399-B97F-CE6DACD43937}"/>
              </a:ext>
            </a:extLst>
          </p:cNvPr>
          <p:cNvSpPr txBox="1"/>
          <p:nvPr/>
        </p:nvSpPr>
        <p:spPr>
          <a:xfrm>
            <a:off x="5396711" y="5833666"/>
            <a:ext cx="3162445" cy="420564"/>
          </a:xfrm>
          <a:prstGeom prst="rect">
            <a:avLst/>
          </a:prstGeom>
          <a:noFill/>
        </p:spPr>
        <p:txBody>
          <a:bodyPr wrap="square" rtlCol="0">
            <a:spAutoFit/>
          </a:bodyPr>
          <a:lstStyle/>
          <a:p>
            <a:r>
              <a:rPr lang="en-US" sz="2133" dirty="0">
                <a:solidFill>
                  <a:srgbClr val="494848"/>
                </a:solidFill>
                <a:latin typeface="Fira Sans" panose="020B0503050000020004" pitchFamily="34" charset="0"/>
              </a:rPr>
              <a:t>15 minutes to 36 hours</a:t>
            </a:r>
            <a:endParaRPr lang="en-US" sz="2133" dirty="0">
              <a:solidFill>
                <a:srgbClr val="494848"/>
              </a:solidFill>
              <a:latin typeface="Fira Sans" panose="020B0503050000020004" pitchFamily="34" charset="0"/>
              <a:ea typeface="Helvetica Neue" charset="0"/>
              <a:cs typeface="Helvetica Neue" charset="0"/>
            </a:endParaRPr>
          </a:p>
        </p:txBody>
      </p:sp>
      <p:sp>
        <p:nvSpPr>
          <p:cNvPr id="14" name="Content Placeholder 2">
            <a:extLst>
              <a:ext uri="{FF2B5EF4-FFF2-40B4-BE49-F238E27FC236}">
                <a16:creationId xmlns:a16="http://schemas.microsoft.com/office/drawing/2014/main" id="{C8719D3F-6419-4604-A467-B99E92BF557A}"/>
              </a:ext>
            </a:extLst>
          </p:cNvPr>
          <p:cNvSpPr txBox="1">
            <a:spLocks/>
          </p:cNvSpPr>
          <p:nvPr/>
        </p:nvSpPr>
        <p:spPr>
          <a:xfrm>
            <a:off x="5976186" y="3768502"/>
            <a:ext cx="6148783" cy="2697495"/>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Tx/>
              <a:buBlip>
                <a:blip r:embed="rId5"/>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2667" dirty="0"/>
          </a:p>
        </p:txBody>
      </p:sp>
      <p:sp>
        <p:nvSpPr>
          <p:cNvPr id="15" name="Rounded Rectangle 13">
            <a:extLst>
              <a:ext uri="{FF2B5EF4-FFF2-40B4-BE49-F238E27FC236}">
                <a16:creationId xmlns:a16="http://schemas.microsoft.com/office/drawing/2014/main" id="{1D370D3A-25D9-4D0F-92D6-06DD83FC3FBC}"/>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6" name="Picture 15" descr="IAM.png">
            <a:extLst>
              <a:ext uri="{FF2B5EF4-FFF2-40B4-BE49-F238E27FC236}">
                <a16:creationId xmlns:a16="http://schemas.microsoft.com/office/drawing/2014/main" id="{5712638D-8356-423F-A31D-E6785F5B281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
        <p:nvSpPr>
          <p:cNvPr id="17" name="Title 1">
            <a:extLst>
              <a:ext uri="{FF2B5EF4-FFF2-40B4-BE49-F238E27FC236}">
                <a16:creationId xmlns:a16="http://schemas.microsoft.com/office/drawing/2014/main" id="{C51D2F09-019E-42D1-B1AD-CDC398276ED0}"/>
              </a:ext>
            </a:extLst>
          </p:cNvPr>
          <p:cNvSpPr>
            <a:spLocks noGrp="1"/>
          </p:cNvSpPr>
          <p:nvPr>
            <p:ph type="title"/>
          </p:nvPr>
        </p:nvSpPr>
        <p:spPr/>
        <p:txBody>
          <a:bodyPr/>
          <a:lstStyle/>
          <a:p>
            <a:r>
              <a:rPr lang="en-US" dirty="0"/>
              <a:t>Temporary Security Credentials (AWS STS)</a:t>
            </a:r>
          </a:p>
        </p:txBody>
      </p:sp>
    </p:spTree>
    <p:extLst>
      <p:ext uri="{BB962C8B-B14F-4D97-AF65-F5344CB8AC3E}">
        <p14:creationId xmlns:p14="http://schemas.microsoft.com/office/powerpoint/2010/main" val="27858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75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par>
                          <p:cTn id="11" fill="hold">
                            <p:stCondLst>
                              <p:cond delay="1250"/>
                            </p:stCondLst>
                            <p:childTnLst>
                              <p:par>
                                <p:cTn id="12" presetID="9" presetClass="entr" presetSubtype="0" fill="hold" grpId="0" nodeType="afterEffect">
                                  <p:stCondLst>
                                    <p:cond delay="75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grpId="0" nodeType="withEffect">
                                  <p:stCondLst>
                                    <p:cond delay="75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par>
                          <p:cTn id="18" fill="hold">
                            <p:stCondLst>
                              <p:cond delay="2500"/>
                            </p:stCondLst>
                            <p:childTnLst>
                              <p:par>
                                <p:cTn id="19" presetID="9"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p:bldP spid="12" grpId="0" animBg="1"/>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Authentication</a:t>
            </a:r>
          </a:p>
        </p:txBody>
      </p:sp>
      <p:sp>
        <p:nvSpPr>
          <p:cNvPr id="4" name="Right Arrow 3"/>
          <p:cNvSpPr/>
          <p:nvPr/>
        </p:nvSpPr>
        <p:spPr>
          <a:xfrm>
            <a:off x="6837402" y="3179806"/>
            <a:ext cx="3296940" cy="5272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sp>
        <p:nvSpPr>
          <p:cNvPr id="5" name="Right Arrow 4"/>
          <p:cNvSpPr/>
          <p:nvPr/>
        </p:nvSpPr>
        <p:spPr>
          <a:xfrm rot="10800000">
            <a:off x="2144039" y="3168814"/>
            <a:ext cx="3223016" cy="5272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052" y="2984213"/>
            <a:ext cx="1005405" cy="1019368"/>
          </a:xfrm>
          <a:prstGeom prst="rect">
            <a:avLst/>
          </a:prstGeom>
        </p:spPr>
      </p:pic>
      <p:sp>
        <p:nvSpPr>
          <p:cNvPr id="7" name="Rounded Rectangle 6"/>
          <p:cNvSpPr/>
          <p:nvPr/>
        </p:nvSpPr>
        <p:spPr>
          <a:xfrm>
            <a:off x="871406" y="2984213"/>
            <a:ext cx="972065" cy="1019368"/>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solidFill>
                <a:srgbClr val="494848"/>
              </a:solidFill>
              <a:latin typeface="Fira Sans" panose="020B0503050000020004" pitchFamily="34" charset="0"/>
            </a:endParaRPr>
          </a:p>
        </p:txBody>
      </p:sp>
      <p:sp>
        <p:nvSpPr>
          <p:cNvPr id="8" name="TextBox 7"/>
          <p:cNvSpPr txBox="1"/>
          <p:nvPr/>
        </p:nvSpPr>
        <p:spPr>
          <a:xfrm>
            <a:off x="5522152" y="4028722"/>
            <a:ext cx="1147697" cy="246221"/>
          </a:xfrm>
          <a:prstGeom prst="rect">
            <a:avLst/>
          </a:prstGeom>
          <a:noFill/>
        </p:spPr>
        <p:txBody>
          <a:bodyPr wrap="square" lIns="0" tIns="0" rIns="0" bIns="0" rtlCol="0">
            <a:spAutoFit/>
          </a:bodyPr>
          <a:lstStyle/>
          <a:p>
            <a:pPr algn="ctr"/>
            <a:r>
              <a:rPr lang="en-US" sz="1600" b="1" dirty="0">
                <a:solidFill>
                  <a:srgbClr val="494848"/>
                </a:solidFill>
                <a:latin typeface="Fira Sans" panose="020B0503050000020004" pitchFamily="34" charset="0"/>
                <a:cs typeface="Helvetica Neue"/>
              </a:rPr>
              <a:t>AWS IAM</a:t>
            </a:r>
          </a:p>
        </p:txBody>
      </p:sp>
      <p:sp>
        <p:nvSpPr>
          <p:cNvPr id="9" name="TextBox 8"/>
          <p:cNvSpPr txBox="1"/>
          <p:nvPr/>
        </p:nvSpPr>
        <p:spPr>
          <a:xfrm>
            <a:off x="10312906" y="4072577"/>
            <a:ext cx="1147697" cy="246221"/>
          </a:xfrm>
          <a:prstGeom prst="rect">
            <a:avLst/>
          </a:prstGeom>
          <a:noFill/>
        </p:spPr>
        <p:txBody>
          <a:bodyPr wrap="square" lIns="0" tIns="0" rIns="0" bIns="0" rtlCol="0">
            <a:spAutoFit/>
          </a:bodyPr>
          <a:lstStyle/>
          <a:p>
            <a:pPr algn="ctr"/>
            <a:r>
              <a:rPr lang="en-US" sz="1600" b="1" dirty="0">
                <a:solidFill>
                  <a:srgbClr val="494848"/>
                </a:solidFill>
                <a:latin typeface="Fira Sans" panose="020B0503050000020004" pitchFamily="34" charset="0"/>
                <a:cs typeface="Helvetica Neue"/>
              </a:rPr>
              <a:t>Application</a:t>
            </a:r>
          </a:p>
        </p:txBody>
      </p:sp>
      <p:sp>
        <p:nvSpPr>
          <p:cNvPr id="10" name="Multiply 9"/>
          <p:cNvSpPr/>
          <p:nvPr/>
        </p:nvSpPr>
        <p:spPr>
          <a:xfrm>
            <a:off x="3064474" y="2593737"/>
            <a:ext cx="1383956" cy="1760379"/>
          </a:xfrm>
          <a:prstGeom prst="mathMultiply">
            <a:avLst/>
          </a:prstGeom>
          <a:gradFill>
            <a:gsLst>
              <a:gs pos="100000">
                <a:srgbClr val="FF0000"/>
              </a:gs>
              <a:gs pos="100000">
                <a:schemeClr val="accent1">
                  <a:tint val="50000"/>
                  <a:shade val="100000"/>
                  <a:satMod val="350000"/>
                </a:schemeClr>
              </a:gs>
            </a:gsLst>
          </a:grad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sp>
        <p:nvSpPr>
          <p:cNvPr id="11" name="Multiply 10"/>
          <p:cNvSpPr/>
          <p:nvPr/>
        </p:nvSpPr>
        <p:spPr>
          <a:xfrm>
            <a:off x="7617262" y="2582749"/>
            <a:ext cx="1383956" cy="1760379"/>
          </a:xfrm>
          <a:prstGeom prst="mathMultiply">
            <a:avLst/>
          </a:prstGeom>
          <a:gradFill>
            <a:gsLst>
              <a:gs pos="100000">
                <a:srgbClr val="FF0000"/>
              </a:gs>
              <a:gs pos="100000">
                <a:schemeClr val="accent1">
                  <a:tint val="50000"/>
                  <a:shade val="100000"/>
                  <a:satMod val="350000"/>
                </a:schemeClr>
              </a:gs>
            </a:gsLst>
          </a:grad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494848"/>
              </a:solidFill>
              <a:latin typeface="Fira Sans" panose="020B0503050000020004" pitchFamily="34" charset="0"/>
            </a:endParaRPr>
          </a:p>
        </p:txBody>
      </p:sp>
      <p:sp>
        <p:nvSpPr>
          <p:cNvPr id="14" name="TextBox 13"/>
          <p:cNvSpPr txBox="1"/>
          <p:nvPr/>
        </p:nvSpPr>
        <p:spPr>
          <a:xfrm>
            <a:off x="3181697" y="2511945"/>
            <a:ext cx="1147697" cy="246221"/>
          </a:xfrm>
          <a:prstGeom prst="rect">
            <a:avLst/>
          </a:prstGeom>
          <a:noFill/>
        </p:spPr>
        <p:txBody>
          <a:bodyPr wrap="square" lIns="0" tIns="0" rIns="0" bIns="0" rtlCol="0">
            <a:spAutoFit/>
          </a:bodyPr>
          <a:lstStyle/>
          <a:p>
            <a:pPr algn="ctr"/>
            <a:r>
              <a:rPr lang="en-US" sz="1600" b="1" dirty="0">
                <a:solidFill>
                  <a:srgbClr val="494848"/>
                </a:solidFill>
                <a:latin typeface="Fira Sans" panose="020B0503050000020004" pitchFamily="34" charset="0"/>
                <a:cs typeface="Helvetica Neue"/>
              </a:rPr>
              <a:t>No Support</a:t>
            </a:r>
          </a:p>
        </p:txBody>
      </p:sp>
      <p:sp>
        <p:nvSpPr>
          <p:cNvPr id="15" name="TextBox 14"/>
          <p:cNvSpPr txBox="1"/>
          <p:nvPr/>
        </p:nvSpPr>
        <p:spPr>
          <a:xfrm>
            <a:off x="7735390" y="2593738"/>
            <a:ext cx="1147697" cy="246221"/>
          </a:xfrm>
          <a:prstGeom prst="rect">
            <a:avLst/>
          </a:prstGeom>
          <a:noFill/>
        </p:spPr>
        <p:txBody>
          <a:bodyPr wrap="square" lIns="0" tIns="0" rIns="0" bIns="0" rtlCol="0">
            <a:spAutoFit/>
          </a:bodyPr>
          <a:lstStyle/>
          <a:p>
            <a:pPr algn="ctr"/>
            <a:r>
              <a:rPr lang="en-US" sz="1600" b="1" dirty="0">
                <a:solidFill>
                  <a:srgbClr val="494848"/>
                </a:solidFill>
                <a:latin typeface="Fira Sans" panose="020B0503050000020004" pitchFamily="34" charset="0"/>
                <a:cs typeface="Helvetica Neue"/>
              </a:rPr>
              <a:t>No Support</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925" y="2905908"/>
            <a:ext cx="552265" cy="1046400"/>
          </a:xfrm>
          <a:prstGeom prst="rect">
            <a:avLst/>
          </a:prstGeom>
        </p:spPr>
      </p:pic>
      <p:sp>
        <p:nvSpPr>
          <p:cNvPr id="17" name="TextBox 16"/>
          <p:cNvSpPr txBox="1"/>
          <p:nvPr/>
        </p:nvSpPr>
        <p:spPr>
          <a:xfrm>
            <a:off x="343563" y="4072577"/>
            <a:ext cx="2027749" cy="246221"/>
          </a:xfrm>
          <a:prstGeom prst="rect">
            <a:avLst/>
          </a:prstGeom>
          <a:noFill/>
        </p:spPr>
        <p:txBody>
          <a:bodyPr wrap="square" lIns="0" tIns="0" rIns="0" bIns="0" rtlCol="0">
            <a:spAutoFit/>
          </a:bodyPr>
          <a:lstStyle/>
          <a:p>
            <a:pPr algn="ctr"/>
            <a:r>
              <a:rPr lang="en-US" sz="1600" b="1" dirty="0">
                <a:latin typeface="Helvetica Neue"/>
                <a:cs typeface="Helvetica Neue"/>
              </a:rPr>
              <a:t>OS</a:t>
            </a:r>
          </a:p>
        </p:txBody>
      </p:sp>
      <p:sp>
        <p:nvSpPr>
          <p:cNvPr id="20" name="Rounded Rectangle 13">
            <a:extLst>
              <a:ext uri="{FF2B5EF4-FFF2-40B4-BE49-F238E27FC236}">
                <a16:creationId xmlns:a16="http://schemas.microsoft.com/office/drawing/2014/main" id="{5023EB17-7AD6-4B2A-A5B1-9523F6FB3B55}"/>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1" name="Picture 20" descr="IAM.png">
            <a:extLst>
              <a:ext uri="{FF2B5EF4-FFF2-40B4-BE49-F238E27FC236}">
                <a16:creationId xmlns:a16="http://schemas.microsoft.com/office/drawing/2014/main" id="{1BC84F81-FF9E-4D15-9E30-019386D991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285323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par>
                          <p:cTn id="25" fill="hold">
                            <p:stCondLst>
                              <p:cond delay="500"/>
                            </p:stCondLst>
                            <p:childTnLst>
                              <p:par>
                                <p:cTn id="26" presetID="32" presetClass="emph" presetSubtype="0" fill="hold" grpId="1" nodeType="afterEffect">
                                  <p:stCondLst>
                                    <p:cond delay="500"/>
                                  </p:stCondLst>
                                  <p:childTnLst>
                                    <p:animRot by="120000">
                                      <p:cBhvr>
                                        <p:cTn id="27" dur="100" fill="hold">
                                          <p:stCondLst>
                                            <p:cond delay="0"/>
                                          </p:stCondLst>
                                        </p:cTn>
                                        <p:tgtEl>
                                          <p:spTgt spid="10"/>
                                        </p:tgtEl>
                                        <p:attrNameLst>
                                          <p:attrName>r</p:attrName>
                                        </p:attrNameLst>
                                      </p:cBhvr>
                                    </p:animRot>
                                    <p:animRot by="-240000">
                                      <p:cBhvr>
                                        <p:cTn id="28" dur="200" fill="hold">
                                          <p:stCondLst>
                                            <p:cond delay="200"/>
                                          </p:stCondLst>
                                        </p:cTn>
                                        <p:tgtEl>
                                          <p:spTgt spid="10"/>
                                        </p:tgtEl>
                                        <p:attrNameLst>
                                          <p:attrName>r</p:attrName>
                                        </p:attrNameLst>
                                      </p:cBhvr>
                                    </p:animRot>
                                    <p:animRot by="240000">
                                      <p:cBhvr>
                                        <p:cTn id="29" dur="200" fill="hold">
                                          <p:stCondLst>
                                            <p:cond delay="400"/>
                                          </p:stCondLst>
                                        </p:cTn>
                                        <p:tgtEl>
                                          <p:spTgt spid="10"/>
                                        </p:tgtEl>
                                        <p:attrNameLst>
                                          <p:attrName>r</p:attrName>
                                        </p:attrNameLst>
                                      </p:cBhvr>
                                    </p:animRot>
                                    <p:animRot by="-240000">
                                      <p:cBhvr>
                                        <p:cTn id="30" dur="200" fill="hold">
                                          <p:stCondLst>
                                            <p:cond delay="600"/>
                                          </p:stCondLst>
                                        </p:cTn>
                                        <p:tgtEl>
                                          <p:spTgt spid="10"/>
                                        </p:tgtEl>
                                        <p:attrNameLst>
                                          <p:attrName>r</p:attrName>
                                        </p:attrNameLst>
                                      </p:cBhvr>
                                    </p:animRot>
                                    <p:animRot by="120000">
                                      <p:cBhvr>
                                        <p:cTn id="31" dur="200" fill="hold">
                                          <p:stCondLst>
                                            <p:cond delay="800"/>
                                          </p:stCondLst>
                                        </p:cTn>
                                        <p:tgtEl>
                                          <p:spTgt spid="10"/>
                                        </p:tgtEl>
                                        <p:attrNameLst>
                                          <p:attrName>r</p:attrName>
                                        </p:attrNameLst>
                                      </p:cBhvr>
                                    </p:animRot>
                                  </p:childTnLst>
                                </p:cTn>
                              </p:par>
                              <p:par>
                                <p:cTn id="32" presetID="32" presetClass="emph" presetSubtype="0" fill="hold" grpId="1" nodeType="withEffect">
                                  <p:stCondLst>
                                    <p:cond delay="500"/>
                                  </p:stCondLst>
                                  <p:childTnLst>
                                    <p:animRot by="120000">
                                      <p:cBhvr>
                                        <p:cTn id="33" dur="100" fill="hold">
                                          <p:stCondLst>
                                            <p:cond delay="0"/>
                                          </p:stCondLst>
                                        </p:cTn>
                                        <p:tgtEl>
                                          <p:spTgt spid="11"/>
                                        </p:tgtEl>
                                        <p:attrNameLst>
                                          <p:attrName>r</p:attrName>
                                        </p:attrNameLst>
                                      </p:cBhvr>
                                    </p:animRot>
                                    <p:animRot by="-240000">
                                      <p:cBhvr>
                                        <p:cTn id="34" dur="200" fill="hold">
                                          <p:stCondLst>
                                            <p:cond delay="200"/>
                                          </p:stCondLst>
                                        </p:cTn>
                                        <p:tgtEl>
                                          <p:spTgt spid="11"/>
                                        </p:tgtEl>
                                        <p:attrNameLst>
                                          <p:attrName>r</p:attrName>
                                        </p:attrNameLst>
                                      </p:cBhvr>
                                    </p:animRot>
                                    <p:animRot by="240000">
                                      <p:cBhvr>
                                        <p:cTn id="35" dur="200" fill="hold">
                                          <p:stCondLst>
                                            <p:cond delay="400"/>
                                          </p:stCondLst>
                                        </p:cTn>
                                        <p:tgtEl>
                                          <p:spTgt spid="11"/>
                                        </p:tgtEl>
                                        <p:attrNameLst>
                                          <p:attrName>r</p:attrName>
                                        </p:attrNameLst>
                                      </p:cBhvr>
                                    </p:animRot>
                                    <p:animRot by="-240000">
                                      <p:cBhvr>
                                        <p:cTn id="36" dur="200" fill="hold">
                                          <p:stCondLst>
                                            <p:cond delay="600"/>
                                          </p:stCondLst>
                                        </p:cTn>
                                        <p:tgtEl>
                                          <p:spTgt spid="11"/>
                                        </p:tgtEl>
                                        <p:attrNameLst>
                                          <p:attrName>r</p:attrName>
                                        </p:attrNameLst>
                                      </p:cBhvr>
                                    </p:animRot>
                                    <p:animRot by="120000">
                                      <p:cBhvr>
                                        <p:cTn id="37"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0" grpId="1" animBg="1"/>
      <p:bldP spid="11" grpId="0" animBg="1"/>
      <p:bldP spid="11" grpId="1" animBg="1"/>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45" y="74590"/>
            <a:ext cx="10940405" cy="726923"/>
          </a:xfrm>
        </p:spPr>
        <p:txBody>
          <a:bodyPr/>
          <a:lstStyle/>
          <a:p>
            <a:r>
              <a:rPr lang="en-US" dirty="0"/>
              <a:t>AWS Global Infrastructure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239" y="516710"/>
            <a:ext cx="10670896" cy="6049921"/>
          </a:xfrm>
          <a:prstGeom prst="rect">
            <a:avLst/>
          </a:prstGeom>
        </p:spPr>
      </p:pic>
    </p:spTree>
    <p:extLst>
      <p:ext uri="{BB962C8B-B14F-4D97-AF65-F5344CB8AC3E}">
        <p14:creationId xmlns:p14="http://schemas.microsoft.com/office/powerpoint/2010/main" val="18672816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334107" y="902543"/>
            <a:ext cx="10515600" cy="4351338"/>
          </a:xfrm>
        </p:spPr>
        <p:txBody>
          <a:bodyPr/>
          <a:lstStyle/>
          <a:p>
            <a:r>
              <a:rPr lang="en-US" dirty="0"/>
              <a:t>Authentication</a:t>
            </a:r>
          </a:p>
          <a:p>
            <a:pPr lvl="1"/>
            <a:r>
              <a:rPr lang="en-US" dirty="0"/>
              <a:t>AWS Management Console </a:t>
            </a:r>
          </a:p>
          <a:p>
            <a:pPr lvl="2"/>
            <a:r>
              <a:rPr lang="en-US" dirty="0"/>
              <a:t>User Name and Password</a:t>
            </a:r>
          </a:p>
          <a:p>
            <a:pPr lvl="1"/>
            <a:r>
              <a:rPr lang="en-US" dirty="0"/>
              <a:t>AWS CLI or SDK API</a:t>
            </a:r>
          </a:p>
          <a:p>
            <a:pPr lvl="2"/>
            <a:r>
              <a:rPr lang="en-US" dirty="0"/>
              <a:t>Access Key and Secret Key</a:t>
            </a:r>
          </a:p>
          <a:p>
            <a:r>
              <a:rPr lang="en-US" dirty="0"/>
              <a:t>Authorization</a:t>
            </a:r>
          </a:p>
          <a:p>
            <a:pPr lvl="1"/>
            <a:r>
              <a:rPr lang="en-US" dirty="0"/>
              <a:t>Policies</a:t>
            </a:r>
          </a:p>
        </p:txBody>
      </p:sp>
      <p:sp>
        <p:nvSpPr>
          <p:cNvPr id="2" name="Title 1"/>
          <p:cNvSpPr>
            <a:spLocks noGrp="1"/>
          </p:cNvSpPr>
          <p:nvPr>
            <p:ph type="title"/>
          </p:nvPr>
        </p:nvSpPr>
        <p:spPr/>
        <p:txBody>
          <a:bodyPr/>
          <a:lstStyle/>
          <a:p>
            <a:r>
              <a:rPr lang="en-US"/>
              <a:t>AWS IAM Authentication and Authorization</a:t>
            </a:r>
            <a:endParaRPr lang="en-US" dirty="0"/>
          </a:p>
        </p:txBody>
      </p:sp>
      <p:pic>
        <p:nvPicPr>
          <p:cNvPr id="13" name="Picture 1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09" y="1374312"/>
            <a:ext cx="975360" cy="975360"/>
          </a:xfrm>
          <a:prstGeom prst="rect">
            <a:avLst/>
          </a:prstGeom>
        </p:spPr>
      </p:pic>
      <p:pic>
        <p:nvPicPr>
          <p:cNvPr id="14" name="Picture 13" descr="Us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2940" y="1363776"/>
            <a:ext cx="975360" cy="975360"/>
          </a:xfrm>
          <a:prstGeom prst="rect">
            <a:avLst/>
          </a:prstGeom>
        </p:spPr>
      </p:pic>
      <p:sp>
        <p:nvSpPr>
          <p:cNvPr id="15" name="TextBox 14"/>
          <p:cNvSpPr txBox="1"/>
          <p:nvPr/>
        </p:nvSpPr>
        <p:spPr>
          <a:xfrm>
            <a:off x="7209141" y="2384965"/>
            <a:ext cx="947895"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User</a:t>
            </a:r>
          </a:p>
        </p:txBody>
      </p:sp>
      <p:sp>
        <p:nvSpPr>
          <p:cNvPr id="16" name="TextBox 15"/>
          <p:cNvSpPr txBox="1"/>
          <p:nvPr/>
        </p:nvSpPr>
        <p:spPr>
          <a:xfrm>
            <a:off x="9390760" y="2384965"/>
            <a:ext cx="1064819"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Group</a:t>
            </a:r>
          </a:p>
        </p:txBody>
      </p:sp>
      <p:sp>
        <p:nvSpPr>
          <p:cNvPr id="10" name="TextBox 9"/>
          <p:cNvSpPr txBox="1"/>
          <p:nvPr/>
        </p:nvSpPr>
        <p:spPr>
          <a:xfrm>
            <a:off x="8159870" y="3517987"/>
            <a:ext cx="1147697" cy="205121"/>
          </a:xfrm>
          <a:prstGeom prst="rect">
            <a:avLst/>
          </a:prstGeom>
          <a:noFill/>
        </p:spPr>
        <p:txBody>
          <a:bodyPr wrap="square" lIns="0" tIns="0" rIns="0" bIns="0" rtlCol="0">
            <a:spAutoFit/>
          </a:bodyPr>
          <a:lstStyle/>
          <a:p>
            <a:pPr algn="ctr"/>
            <a:r>
              <a:rPr lang="en-US" sz="1333" b="1" dirty="0">
                <a:solidFill>
                  <a:srgbClr val="494848"/>
                </a:solidFill>
                <a:latin typeface="Fira Sans" panose="020B0503050000020004" pitchFamily="34" charset="0"/>
                <a:cs typeface="Helvetica Neue"/>
              </a:rPr>
              <a:t>IAM Roles</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959" y="2746770"/>
            <a:ext cx="731520" cy="627017"/>
          </a:xfrm>
          <a:prstGeom prst="rect">
            <a:avLst/>
          </a:prstGeom>
        </p:spPr>
      </p:pic>
      <p:sp>
        <p:nvSpPr>
          <p:cNvPr id="18" name="Rounded Rectangle 13">
            <a:extLst>
              <a:ext uri="{FF2B5EF4-FFF2-40B4-BE49-F238E27FC236}">
                <a16:creationId xmlns:a16="http://schemas.microsoft.com/office/drawing/2014/main" id="{12B3033E-EFA3-474C-8436-D100C4D881FF}"/>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20" name="Picture 19" descr="IAM.png">
            <a:extLst>
              <a:ext uri="{FF2B5EF4-FFF2-40B4-BE49-F238E27FC236}">
                <a16:creationId xmlns:a16="http://schemas.microsoft.com/office/drawing/2014/main" id="{C77EB5B4-B87E-4B57-8A79-796AC6E78BC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22786012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500"/>
                                  </p:stCondLst>
                                  <p:childTnLst>
                                    <p:animClr clrSpc="rgb" dir="cw">
                                      <p:cBhvr override="childStyle">
                                        <p:cTn id="6" dur="250" autoRev="1" fill="remove"/>
                                        <p:tgtEl>
                                          <p:spTgt spid="12">
                                            <p:txEl>
                                              <p:pRg st="0" end="0"/>
                                            </p:txEl>
                                          </p:spTgt>
                                        </p:tgtEl>
                                        <p:attrNameLst>
                                          <p:attrName>style.color</p:attrName>
                                        </p:attrNameLst>
                                      </p:cBhvr>
                                      <p:to>
                                        <a:schemeClr val="bg1"/>
                                      </p:to>
                                    </p:animClr>
                                    <p:animClr clrSpc="rgb" dir="cw">
                                      <p:cBhvr>
                                        <p:cTn id="7" dur="250" autoRev="1" fill="remove"/>
                                        <p:tgtEl>
                                          <p:spTgt spid="12">
                                            <p:txEl>
                                              <p:pRg st="0" end="0"/>
                                            </p:txEl>
                                          </p:spTgt>
                                        </p:tgtEl>
                                        <p:attrNameLst>
                                          <p:attrName>fillcolor</p:attrName>
                                        </p:attrNameLst>
                                      </p:cBhvr>
                                      <p:to>
                                        <a:schemeClr val="bg1"/>
                                      </p:to>
                                    </p:animClr>
                                    <p:set>
                                      <p:cBhvr>
                                        <p:cTn id="8" dur="250" autoRev="1" fill="remove"/>
                                        <p:tgtEl>
                                          <p:spTgt spid="12">
                                            <p:txEl>
                                              <p:pRg st="0" end="0"/>
                                            </p:txEl>
                                          </p:spTgt>
                                        </p:tgtEl>
                                        <p:attrNameLst>
                                          <p:attrName>fill.type</p:attrName>
                                        </p:attrNameLst>
                                      </p:cBhvr>
                                      <p:to>
                                        <p:strVal val="solid"/>
                                      </p:to>
                                    </p:set>
                                    <p:set>
                                      <p:cBhvr>
                                        <p:cTn id="9" dur="250" autoRev="1" fill="remove"/>
                                        <p:tgtEl>
                                          <p:spTgt spid="12">
                                            <p:txEl>
                                              <p:pRg st="0" end="0"/>
                                            </p:txEl>
                                          </p:spTgt>
                                        </p:tgtEl>
                                        <p:attrNameLst>
                                          <p:attrName>fill.on</p:attrName>
                                        </p:attrNameLst>
                                      </p:cBhvr>
                                      <p:to>
                                        <p:strVal val="true"/>
                                      </p:to>
                                    </p:set>
                                  </p:childTnLst>
                                </p:cTn>
                              </p:par>
                              <p:par>
                                <p:cTn id="10" presetID="27" presetClass="emph" presetSubtype="0" fill="remove" nodeType="withEffect">
                                  <p:stCondLst>
                                    <p:cond delay="500"/>
                                  </p:stCondLst>
                                  <p:childTnLst>
                                    <p:animClr clrSpc="rgb" dir="cw">
                                      <p:cBhvr override="childStyle">
                                        <p:cTn id="11" dur="250" autoRev="1" fill="remove"/>
                                        <p:tgtEl>
                                          <p:spTgt spid="12">
                                            <p:txEl>
                                              <p:pRg st="5" end="5"/>
                                            </p:txEl>
                                          </p:spTgt>
                                        </p:tgtEl>
                                        <p:attrNameLst>
                                          <p:attrName>style.color</p:attrName>
                                        </p:attrNameLst>
                                      </p:cBhvr>
                                      <p:to>
                                        <a:schemeClr val="bg1"/>
                                      </p:to>
                                    </p:animClr>
                                    <p:animClr clrSpc="rgb" dir="cw">
                                      <p:cBhvr>
                                        <p:cTn id="12" dur="250" autoRev="1" fill="remove"/>
                                        <p:tgtEl>
                                          <p:spTgt spid="12">
                                            <p:txEl>
                                              <p:pRg st="5" end="5"/>
                                            </p:txEl>
                                          </p:spTgt>
                                        </p:tgtEl>
                                        <p:attrNameLst>
                                          <p:attrName>fillcolor</p:attrName>
                                        </p:attrNameLst>
                                      </p:cBhvr>
                                      <p:to>
                                        <a:schemeClr val="bg1"/>
                                      </p:to>
                                    </p:animClr>
                                    <p:set>
                                      <p:cBhvr>
                                        <p:cTn id="13" dur="250" autoRev="1" fill="remove"/>
                                        <p:tgtEl>
                                          <p:spTgt spid="12">
                                            <p:txEl>
                                              <p:pRg st="5" end="5"/>
                                            </p:txEl>
                                          </p:spTgt>
                                        </p:tgtEl>
                                        <p:attrNameLst>
                                          <p:attrName>fill.type</p:attrName>
                                        </p:attrNameLst>
                                      </p:cBhvr>
                                      <p:to>
                                        <p:strVal val="solid"/>
                                      </p:to>
                                    </p:set>
                                    <p:set>
                                      <p:cBhvr>
                                        <p:cTn id="14" dur="250" autoRev="1" fill="remove"/>
                                        <p:tgtEl>
                                          <p:spTgt spid="12">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07" y="902543"/>
            <a:ext cx="10515600" cy="4351338"/>
          </a:xfrm>
        </p:spPr>
        <p:txBody>
          <a:bodyPr/>
          <a:lstStyle/>
          <a:p>
            <a:r>
              <a:rPr lang="en-US" dirty="0"/>
              <a:t>Delete AWS account (root) access keys.</a:t>
            </a:r>
          </a:p>
          <a:p>
            <a:r>
              <a:rPr lang="en-US" dirty="0"/>
              <a:t>Create individual IAM users.</a:t>
            </a:r>
          </a:p>
          <a:p>
            <a:r>
              <a:rPr lang="en-US" dirty="0"/>
              <a:t>Use groups to assign permissions to IAM users.</a:t>
            </a:r>
          </a:p>
          <a:p>
            <a:r>
              <a:rPr lang="en-US" dirty="0"/>
              <a:t>Grant least privilege.</a:t>
            </a:r>
          </a:p>
          <a:p>
            <a:r>
              <a:rPr lang="en-US" dirty="0"/>
              <a:t>Configure a strong password policy.</a:t>
            </a:r>
          </a:p>
          <a:p>
            <a:r>
              <a:rPr lang="en-US" dirty="0"/>
              <a:t>Enable MFA for privileged users.</a:t>
            </a:r>
          </a:p>
          <a:p>
            <a:endParaRPr lang="en-US" dirty="0"/>
          </a:p>
        </p:txBody>
      </p:sp>
      <p:sp>
        <p:nvSpPr>
          <p:cNvPr id="2" name="Title 1"/>
          <p:cNvSpPr>
            <a:spLocks noGrp="1"/>
          </p:cNvSpPr>
          <p:nvPr>
            <p:ph type="title"/>
          </p:nvPr>
        </p:nvSpPr>
        <p:spPr/>
        <p:txBody>
          <a:bodyPr/>
          <a:lstStyle/>
          <a:p>
            <a:r>
              <a:rPr lang="en-US"/>
              <a:t>AWS IAM Best Practices</a:t>
            </a:r>
            <a:endParaRPr lang="en-US" dirty="0"/>
          </a:p>
        </p:txBody>
      </p:sp>
      <p:sp>
        <p:nvSpPr>
          <p:cNvPr id="10" name="Rounded Rectangle 13">
            <a:extLst>
              <a:ext uri="{FF2B5EF4-FFF2-40B4-BE49-F238E27FC236}">
                <a16:creationId xmlns:a16="http://schemas.microsoft.com/office/drawing/2014/main" id="{721E3A63-9EC8-4BB8-847F-089362306FB6}"/>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pic>
        <p:nvPicPr>
          <p:cNvPr id="11" name="Picture 10" descr="IAM.png">
            <a:extLst>
              <a:ext uri="{FF2B5EF4-FFF2-40B4-BE49-F238E27FC236}">
                <a16:creationId xmlns:a16="http://schemas.microsoft.com/office/drawing/2014/main" id="{1E65945C-B43B-4E68-8B64-D4386BF315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34219566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13">
            <a:extLst>
              <a:ext uri="{FF2B5EF4-FFF2-40B4-BE49-F238E27FC236}">
                <a16:creationId xmlns:a16="http://schemas.microsoft.com/office/drawing/2014/main" id="{00ACB5D3-3429-4961-898C-7D74A3C16F5C}"/>
              </a:ext>
            </a:extLst>
          </p:cNvPr>
          <p:cNvSpPr/>
          <p:nvPr/>
        </p:nvSpPr>
        <p:spPr bwMode="auto">
          <a:xfrm>
            <a:off x="10439224" y="902543"/>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3" name="Content Placeholder 2"/>
          <p:cNvSpPr>
            <a:spLocks noGrp="1"/>
          </p:cNvSpPr>
          <p:nvPr>
            <p:ph idx="1"/>
          </p:nvPr>
        </p:nvSpPr>
        <p:spPr>
          <a:xfrm>
            <a:off x="334107" y="902543"/>
            <a:ext cx="10540370" cy="4351338"/>
          </a:xfrm>
        </p:spPr>
        <p:txBody>
          <a:bodyPr/>
          <a:lstStyle/>
          <a:p>
            <a:r>
              <a:rPr lang="en-US" dirty="0"/>
              <a:t>Use roles for applications that run on Amazon EC2 instances.</a:t>
            </a:r>
          </a:p>
          <a:p>
            <a:r>
              <a:rPr lang="en-US" dirty="0"/>
              <a:t>Delegate by using roles instead of by sharing credentials.</a:t>
            </a:r>
          </a:p>
          <a:p>
            <a:r>
              <a:rPr lang="en-US" dirty="0"/>
              <a:t>Rotate credentials regularly.</a:t>
            </a:r>
          </a:p>
          <a:p>
            <a:r>
              <a:rPr lang="en-US" dirty="0"/>
              <a:t>Remove unnecessary users and credentials.</a:t>
            </a:r>
          </a:p>
          <a:p>
            <a:r>
              <a:rPr lang="en-US" dirty="0"/>
              <a:t>Use policy conditions for extra security.</a:t>
            </a:r>
          </a:p>
          <a:p>
            <a:r>
              <a:rPr lang="en-US" dirty="0"/>
              <a:t>Monitor activity in your AWS account.</a:t>
            </a:r>
          </a:p>
          <a:p>
            <a:endParaRPr lang="en-US" dirty="0"/>
          </a:p>
        </p:txBody>
      </p:sp>
      <p:sp>
        <p:nvSpPr>
          <p:cNvPr id="2" name="Title 1"/>
          <p:cNvSpPr>
            <a:spLocks noGrp="1"/>
          </p:cNvSpPr>
          <p:nvPr>
            <p:ph type="title"/>
          </p:nvPr>
        </p:nvSpPr>
        <p:spPr/>
        <p:txBody>
          <a:bodyPr/>
          <a:lstStyle/>
          <a:p>
            <a:r>
              <a:rPr lang="en-US"/>
              <a:t>AWS IAM Best Practices (cont.)</a:t>
            </a:r>
            <a:endParaRPr lang="en-US" dirty="0"/>
          </a:p>
        </p:txBody>
      </p:sp>
      <p:pic>
        <p:nvPicPr>
          <p:cNvPr id="10" name="Picture 9" descr="IAM.png">
            <a:extLst>
              <a:ext uri="{FF2B5EF4-FFF2-40B4-BE49-F238E27FC236}">
                <a16:creationId xmlns:a16="http://schemas.microsoft.com/office/drawing/2014/main" id="{85744958-55DE-4F6C-9D55-8F77B9C13C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2152" y="1094693"/>
            <a:ext cx="975360" cy="975360"/>
          </a:xfrm>
          <a:prstGeom prst="rect">
            <a:avLst/>
          </a:prstGeom>
        </p:spPr>
      </p:pic>
    </p:spTree>
    <p:extLst>
      <p:ext uri="{BB962C8B-B14F-4D97-AF65-F5344CB8AC3E}">
        <p14:creationId xmlns:p14="http://schemas.microsoft.com/office/powerpoint/2010/main" val="3444556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0640669" y="900418"/>
            <a:ext cx="1461216" cy="1333061"/>
          </a:xfrm>
          <a:prstGeom prst="roundRect">
            <a:avLst>
              <a:gd name="adj" fmla="val 9818"/>
            </a:avLst>
          </a:prstGeom>
          <a:solidFill>
            <a:schemeClr val="bg1"/>
          </a:solidFill>
          <a:ln w="19050">
            <a:solidFill>
              <a:schemeClr val="accent4">
                <a:lumMod val="75000"/>
              </a:schemeClr>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chemeClr val="tx1"/>
              </a:solidFill>
              <a:latin typeface="Arial"/>
              <a:cs typeface="Arial"/>
            </a:endParaRPr>
          </a:p>
        </p:txBody>
      </p:sp>
      <p:sp>
        <p:nvSpPr>
          <p:cNvPr id="3" name="Content Placeholder 2"/>
          <p:cNvSpPr>
            <a:spLocks noGrp="1"/>
          </p:cNvSpPr>
          <p:nvPr>
            <p:ph idx="1"/>
          </p:nvPr>
        </p:nvSpPr>
        <p:spPr>
          <a:xfrm>
            <a:off x="365158" y="900418"/>
            <a:ext cx="10515600" cy="4351338"/>
          </a:xfrm>
        </p:spPr>
        <p:txBody>
          <a:bodyPr/>
          <a:lstStyle/>
          <a:p>
            <a:r>
              <a:rPr lang="en-US" dirty="0"/>
              <a:t>Records AWS API calls for accounts.</a:t>
            </a:r>
          </a:p>
          <a:p>
            <a:r>
              <a:rPr lang="en-US" dirty="0"/>
              <a:t>Delivers log files with information to an Amazon S3 bucket.</a:t>
            </a:r>
          </a:p>
          <a:p>
            <a:r>
              <a:rPr lang="en-US" dirty="0"/>
              <a:t>Makes calls using the AWS Management Console, AWS SDKs, AWS CLI and higher-level AWS services.</a:t>
            </a:r>
          </a:p>
        </p:txBody>
      </p:sp>
      <p:sp>
        <p:nvSpPr>
          <p:cNvPr id="2" name="Title 1"/>
          <p:cNvSpPr>
            <a:spLocks noGrp="1"/>
          </p:cNvSpPr>
          <p:nvPr>
            <p:ph type="title"/>
          </p:nvPr>
        </p:nvSpPr>
        <p:spPr/>
        <p:txBody>
          <a:bodyPr/>
          <a:lstStyle/>
          <a:p>
            <a:r>
              <a:rPr lang="en-US"/>
              <a:t>AWS CloudTrail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58" y="1081976"/>
            <a:ext cx="899415" cy="10792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205" y="3631398"/>
            <a:ext cx="893588" cy="10723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3691" y="3705096"/>
            <a:ext cx="893017" cy="924911"/>
          </a:xfrm>
          <a:prstGeom prst="rect">
            <a:avLst/>
          </a:prstGeom>
        </p:spPr>
      </p:pic>
      <p:cxnSp>
        <p:nvCxnSpPr>
          <p:cNvPr id="8" name="Straight Arrow Connector 7"/>
          <p:cNvCxnSpPr/>
          <p:nvPr/>
        </p:nvCxnSpPr>
        <p:spPr>
          <a:xfrm>
            <a:off x="3434753" y="4167552"/>
            <a:ext cx="3326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806606" y="4748732"/>
            <a:ext cx="2240785" cy="246221"/>
          </a:xfrm>
          <a:prstGeom prst="rect">
            <a:avLst/>
          </a:prstGeom>
          <a:noFill/>
        </p:spPr>
        <p:txBody>
          <a:bodyPr wrap="square" lIns="0" tIns="0" rIns="0" bIns="0" rtlCol="0">
            <a:spAutoFit/>
          </a:bodyPr>
          <a:lstStyle/>
          <a:p>
            <a:pPr algn="ctr"/>
            <a:r>
              <a:rPr lang="en-US" sz="1600" b="1" dirty="0">
                <a:solidFill>
                  <a:srgbClr val="494848"/>
                </a:solidFill>
                <a:latin typeface="Fira Sans" panose="020B0503050000020004" pitchFamily="34" charset="0"/>
                <a:cs typeface="Helvetica Neue"/>
              </a:rPr>
              <a:t>AWS CloudTrail</a:t>
            </a:r>
          </a:p>
        </p:txBody>
      </p:sp>
      <p:sp>
        <p:nvSpPr>
          <p:cNvPr id="10" name="TextBox 9"/>
          <p:cNvSpPr txBox="1"/>
          <p:nvPr/>
        </p:nvSpPr>
        <p:spPr>
          <a:xfrm>
            <a:off x="6189806" y="4745587"/>
            <a:ext cx="2240785" cy="246221"/>
          </a:xfrm>
          <a:prstGeom prst="rect">
            <a:avLst/>
          </a:prstGeom>
          <a:noFill/>
        </p:spPr>
        <p:txBody>
          <a:bodyPr wrap="square" lIns="0" tIns="0" rIns="0" bIns="0" rtlCol="0">
            <a:spAutoFit/>
          </a:bodyPr>
          <a:lstStyle/>
          <a:p>
            <a:pPr algn="ctr"/>
            <a:r>
              <a:rPr lang="en-US" sz="1600" b="1" dirty="0">
                <a:solidFill>
                  <a:srgbClr val="494848"/>
                </a:solidFill>
                <a:latin typeface="Fira Sans" panose="020B0503050000020004" pitchFamily="34" charset="0"/>
                <a:cs typeface="Helvetica Neue"/>
              </a:rPr>
              <a:t>Amazon S3 Bucket</a:t>
            </a:r>
          </a:p>
        </p:txBody>
      </p:sp>
      <p:sp>
        <p:nvSpPr>
          <p:cNvPr id="11" name="TextBox 10"/>
          <p:cNvSpPr txBox="1"/>
          <p:nvPr/>
        </p:nvSpPr>
        <p:spPr>
          <a:xfrm>
            <a:off x="3949020" y="3817538"/>
            <a:ext cx="2240785" cy="246221"/>
          </a:xfrm>
          <a:prstGeom prst="rect">
            <a:avLst/>
          </a:prstGeom>
          <a:noFill/>
        </p:spPr>
        <p:txBody>
          <a:bodyPr wrap="square" lIns="0" tIns="0" rIns="0" bIns="0" rtlCol="0">
            <a:spAutoFit/>
          </a:bodyPr>
          <a:lstStyle/>
          <a:p>
            <a:pPr algn="ctr"/>
            <a:r>
              <a:rPr lang="en-US" sz="1600" b="1" dirty="0">
                <a:solidFill>
                  <a:srgbClr val="494848"/>
                </a:solidFill>
                <a:latin typeface="Fira Sans" panose="020B0503050000020004" pitchFamily="34" charset="0"/>
                <a:cs typeface="Helvetica Neue"/>
              </a:rPr>
              <a:t>Logs</a:t>
            </a:r>
          </a:p>
        </p:txBody>
      </p:sp>
    </p:spTree>
    <p:extLst>
      <p:ext uri="{BB962C8B-B14F-4D97-AF65-F5344CB8AC3E}">
        <p14:creationId xmlns:p14="http://schemas.microsoft.com/office/powerpoint/2010/main" val="36273487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2"/>
          <p:cNvSpPr>
            <a:spLocks noGrp="1"/>
          </p:cNvSpPr>
          <p:nvPr>
            <p:ph idx="1"/>
          </p:nvPr>
        </p:nvSpPr>
        <p:spPr>
          <a:xfrm>
            <a:off x="334107" y="982918"/>
            <a:ext cx="10515600" cy="4351338"/>
          </a:xfrm>
        </p:spPr>
        <p:txBody>
          <a:bodyPr/>
          <a:lstStyle/>
          <a:p>
            <a:r>
              <a:rPr lang="en-US" dirty="0"/>
              <a:t>Q: Your web application needs to read/write an Amazon DynamoDB table and an Amazon S3 bucket. This operation requires AWS credentials and authorization to use AWS services. What IAM entity should be used? </a:t>
            </a:r>
          </a:p>
          <a:p>
            <a:r>
              <a:rPr lang="en-US" dirty="0"/>
              <a:t>	User</a:t>
            </a:r>
          </a:p>
          <a:p>
            <a:r>
              <a:rPr lang="en-US" dirty="0"/>
              <a:t>	Group</a:t>
            </a:r>
          </a:p>
          <a:p>
            <a:r>
              <a:rPr lang="en-US" dirty="0"/>
              <a:t>	Role</a:t>
            </a:r>
          </a:p>
          <a:p>
            <a:r>
              <a:rPr lang="en-US" dirty="0"/>
              <a:t>	Policy</a:t>
            </a:r>
          </a:p>
        </p:txBody>
      </p:sp>
      <p:sp>
        <p:nvSpPr>
          <p:cNvPr id="2" name="Title 1"/>
          <p:cNvSpPr>
            <a:spLocks noGrp="1"/>
          </p:cNvSpPr>
          <p:nvPr>
            <p:ph type="title"/>
          </p:nvPr>
        </p:nvSpPr>
        <p:spPr/>
        <p:txBody>
          <a:bodyPr/>
          <a:lstStyle/>
          <a:p>
            <a:r>
              <a:rPr lang="en-US"/>
              <a:t>Knowledge Check</a:t>
            </a:r>
            <a:endParaRPr lang="en-US" dirty="0"/>
          </a:p>
        </p:txBody>
      </p:sp>
    </p:spTree>
    <p:extLst>
      <p:ext uri="{BB962C8B-B14F-4D97-AF65-F5344CB8AC3E}">
        <p14:creationId xmlns:p14="http://schemas.microsoft.com/office/powerpoint/2010/main" val="40481783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53">
                                            <p:txEl>
                                              <p:pRg st="3" end="3"/>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Instructor Demo</a:t>
            </a:r>
            <a:br>
              <a:rPr lang="en-US" dirty="0"/>
            </a:br>
            <a:r>
              <a:rPr lang="en-US" dirty="0"/>
              <a:t>IAM</a:t>
            </a:r>
          </a:p>
        </p:txBody>
      </p:sp>
    </p:spTree>
    <p:extLst>
      <p:ext uri="{BB962C8B-B14F-4D97-AF65-F5344CB8AC3E}">
        <p14:creationId xmlns:p14="http://schemas.microsoft.com/office/powerpoint/2010/main" val="2479885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Databases</a:t>
            </a:r>
          </a:p>
        </p:txBody>
      </p:sp>
      <p:grpSp>
        <p:nvGrpSpPr>
          <p:cNvPr id="4" name="Group 3"/>
          <p:cNvGrpSpPr/>
          <p:nvPr/>
        </p:nvGrpSpPr>
        <p:grpSpPr>
          <a:xfrm>
            <a:off x="10698866" y="5661037"/>
            <a:ext cx="1279837" cy="505660"/>
            <a:chOff x="7703855" y="4087007"/>
            <a:chExt cx="1386355" cy="547745"/>
          </a:xfrm>
        </p:grpSpPr>
        <p:sp>
          <p:nvSpPr>
            <p:cNvPr id="6" name="Rounded Rectangle 5"/>
            <p:cNvSpPr/>
            <p:nvPr/>
          </p:nvSpPr>
          <p:spPr>
            <a:xfrm>
              <a:off x="7703855" y="4087007"/>
              <a:ext cx="1386355" cy="547745"/>
            </a:xfrm>
            <a:prstGeom prst="roundRect">
              <a:avLst/>
            </a:prstGeom>
            <a:gradFill rotWithShape="1">
              <a:gsLst>
                <a:gs pos="0">
                  <a:srgbClr val="474746">
                    <a:tint val="100000"/>
                    <a:shade val="100000"/>
                    <a:satMod val="130000"/>
                  </a:srgbClr>
                </a:gs>
                <a:gs pos="100000">
                  <a:srgbClr val="474746">
                    <a:tint val="50000"/>
                    <a:shade val="100000"/>
                    <a:satMod val="35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9585">
                <a:defRPr/>
              </a:pPr>
              <a:endParaRPr lang="en-US" sz="2400">
                <a:solidFill>
                  <a:sysClr val="window" lastClr="FFFFFF"/>
                </a:solidFill>
                <a:latin typeface="Arial"/>
              </a:endParaRPr>
            </a:p>
          </p:txBody>
        </p:sp>
        <p:pic>
          <p:nvPicPr>
            <p:cNvPr id="7" name="Picture 6" descr="Banner_logo-v2_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4540" y="4087008"/>
              <a:ext cx="1181100" cy="4762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7"/>
          <p:cNvSpPr txBox="1"/>
          <p:nvPr/>
        </p:nvSpPr>
        <p:spPr>
          <a:xfrm>
            <a:off x="11788202" y="5457272"/>
            <a:ext cx="403799" cy="414881"/>
          </a:xfrm>
          <a:prstGeom prst="star8">
            <a:avLst/>
          </a:prstGeom>
          <a:solidFill>
            <a:schemeClr val="accent2"/>
          </a:solidFill>
          <a:ln>
            <a:solidFill>
              <a:schemeClr val="accent2"/>
            </a:solidFill>
          </a:ln>
          <a:effectLst>
            <a:outerShdw blurRad="50800" dist="38100" dir="8100000" algn="tr" rotWithShape="0">
              <a:prstClr val="black">
                <a:alpha val="40000"/>
              </a:prstClr>
            </a:outerShdw>
          </a:effectLst>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b="1" dirty="0">
                <a:solidFill>
                  <a:schemeClr val="bg2"/>
                </a:solidFill>
              </a:rPr>
              <a:t>2</a:t>
            </a:r>
            <a:endParaRPr lang="en-US" sz="2400" b="1" dirty="0">
              <a:solidFill>
                <a:schemeClr val="bg2"/>
              </a:solidFill>
            </a:endParaRPr>
          </a:p>
        </p:txBody>
      </p:sp>
    </p:spTree>
    <p:extLst>
      <p:ext uri="{BB962C8B-B14F-4D97-AF65-F5344CB8AC3E}">
        <p14:creationId xmlns:p14="http://schemas.microsoft.com/office/powerpoint/2010/main" val="28792172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SQL and NoSQL Databases</a:t>
            </a:r>
            <a:endParaRPr lang="en-US" dirty="0"/>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3351436753"/>
              </p:ext>
            </p:extLst>
          </p:nvPr>
        </p:nvGraphicFramePr>
        <p:xfrm>
          <a:off x="449052" y="1016905"/>
          <a:ext cx="10943166" cy="2831252"/>
        </p:xfrm>
        <a:graphic>
          <a:graphicData uri="http://schemas.openxmlformats.org/drawingml/2006/table">
            <a:tbl>
              <a:tblPr firstRow="1" firstCol="1" bandRow="1">
                <a:tableStyleId>{21E4AEA4-8DFA-4A89-87EB-49C32662AFE0}</a:tableStyleId>
              </a:tblPr>
              <a:tblGrid>
                <a:gridCol w="2760239">
                  <a:extLst>
                    <a:ext uri="{9D8B030D-6E8A-4147-A177-3AD203B41FA5}">
                      <a16:colId xmlns:a16="http://schemas.microsoft.com/office/drawing/2014/main" val="20000"/>
                    </a:ext>
                  </a:extLst>
                </a:gridCol>
                <a:gridCol w="3856135">
                  <a:extLst>
                    <a:ext uri="{9D8B030D-6E8A-4147-A177-3AD203B41FA5}">
                      <a16:colId xmlns:a16="http://schemas.microsoft.com/office/drawing/2014/main" val="20001"/>
                    </a:ext>
                  </a:extLst>
                </a:gridCol>
                <a:gridCol w="4326792">
                  <a:extLst>
                    <a:ext uri="{9D8B030D-6E8A-4147-A177-3AD203B41FA5}">
                      <a16:colId xmlns:a16="http://schemas.microsoft.com/office/drawing/2014/main" val="20002"/>
                    </a:ext>
                  </a:extLst>
                </a:gridCol>
              </a:tblGrid>
              <a:tr h="494453">
                <a:tc>
                  <a:txBody>
                    <a:bodyPr/>
                    <a:lstStyle/>
                    <a:p>
                      <a:endParaRPr lang="en-US" sz="2400" dirty="0"/>
                    </a:p>
                  </a:txBody>
                  <a:tcPr marL="121967" marR="121967" marT="60960" marB="60960"/>
                </a:tc>
                <a:tc>
                  <a:txBody>
                    <a:bodyPr/>
                    <a:lstStyle/>
                    <a:p>
                      <a:pPr algn="ctr"/>
                      <a:r>
                        <a:rPr lang="en-US" sz="2400" dirty="0"/>
                        <a:t>SQL</a:t>
                      </a:r>
                    </a:p>
                  </a:txBody>
                  <a:tcPr marL="121967" marR="121967" marT="60960" marB="60960"/>
                </a:tc>
                <a:tc>
                  <a:txBody>
                    <a:bodyPr/>
                    <a:lstStyle/>
                    <a:p>
                      <a:pPr algn="ctr"/>
                      <a:r>
                        <a:rPr lang="en-US" sz="2400" dirty="0"/>
                        <a:t>NoSQL</a:t>
                      </a:r>
                    </a:p>
                  </a:txBody>
                  <a:tcPr marL="121967" marR="121967" marT="60960" marB="60960"/>
                </a:tc>
                <a:extLst>
                  <a:ext uri="{0D108BD9-81ED-4DB2-BD59-A6C34878D82A}">
                    <a16:rowId xmlns:a16="http://schemas.microsoft.com/office/drawing/2014/main" val="10000"/>
                  </a:ext>
                </a:extLst>
              </a:tr>
              <a:tr h="494453">
                <a:tc>
                  <a:txBody>
                    <a:bodyPr/>
                    <a:lstStyle/>
                    <a:p>
                      <a:pPr marL="0" algn="l" defTabSz="457200" rtl="0" eaLnBrk="1" latinLnBrk="0" hangingPunct="1"/>
                      <a:r>
                        <a:rPr lang="en-US" sz="2400" kern="1200" dirty="0"/>
                        <a:t>Data Storage</a:t>
                      </a:r>
                      <a:endParaRPr lang="en-US" sz="2400" b="1" kern="1200" dirty="0">
                        <a:solidFill>
                          <a:schemeClr val="lt1"/>
                        </a:solidFill>
                        <a:latin typeface="+mn-lt"/>
                        <a:ea typeface="+mn-ea"/>
                        <a:cs typeface="+mn-cs"/>
                      </a:endParaRPr>
                    </a:p>
                  </a:txBody>
                  <a:tcPr marL="121967" marR="121967" marT="60960" marB="60960"/>
                </a:tc>
                <a:tc>
                  <a:txBody>
                    <a:bodyPr/>
                    <a:lstStyle/>
                    <a:p>
                      <a:pPr algn="ctr"/>
                      <a:r>
                        <a:rPr lang="en-US" sz="2400" dirty="0"/>
                        <a:t>Rows</a:t>
                      </a:r>
                      <a:r>
                        <a:rPr lang="en-US" sz="2400" baseline="0" dirty="0"/>
                        <a:t> and Columns</a:t>
                      </a:r>
                      <a:endParaRPr lang="en-US" sz="2400" dirty="0"/>
                    </a:p>
                  </a:txBody>
                  <a:tcPr marL="121967" marR="121967" marT="60960" marB="60960"/>
                </a:tc>
                <a:tc>
                  <a:txBody>
                    <a:bodyPr/>
                    <a:lstStyle/>
                    <a:p>
                      <a:pPr algn="ctr"/>
                      <a:r>
                        <a:rPr lang="en-US" sz="2400" dirty="0"/>
                        <a:t>Key-Value</a:t>
                      </a:r>
                    </a:p>
                  </a:txBody>
                  <a:tcPr marL="121967" marR="121967" marT="60960" marB="60960"/>
                </a:tc>
                <a:extLst>
                  <a:ext uri="{0D108BD9-81ED-4DB2-BD59-A6C34878D82A}">
                    <a16:rowId xmlns:a16="http://schemas.microsoft.com/office/drawing/2014/main" val="10001"/>
                  </a:ext>
                </a:extLst>
              </a:tr>
              <a:tr h="494453">
                <a:tc>
                  <a:txBody>
                    <a:bodyPr/>
                    <a:lstStyle/>
                    <a:p>
                      <a:pPr marL="0" algn="l" defTabSz="457200" rtl="0" eaLnBrk="1" latinLnBrk="0" hangingPunct="1"/>
                      <a:r>
                        <a:rPr lang="en-US" sz="2400" kern="1200" dirty="0"/>
                        <a:t>Schemas</a:t>
                      </a:r>
                      <a:endParaRPr lang="en-US" sz="2400" b="1" kern="1200" dirty="0">
                        <a:solidFill>
                          <a:schemeClr val="lt1"/>
                        </a:solidFill>
                        <a:latin typeface="+mn-lt"/>
                        <a:ea typeface="+mn-ea"/>
                        <a:cs typeface="+mn-cs"/>
                      </a:endParaRPr>
                    </a:p>
                  </a:txBody>
                  <a:tcPr marL="121967" marR="121967" marT="60960" marB="60960"/>
                </a:tc>
                <a:tc>
                  <a:txBody>
                    <a:bodyPr/>
                    <a:lstStyle/>
                    <a:p>
                      <a:pPr algn="ctr"/>
                      <a:r>
                        <a:rPr lang="en-US" sz="2400" dirty="0"/>
                        <a:t>Fixed </a:t>
                      </a:r>
                    </a:p>
                  </a:txBody>
                  <a:tcPr marL="121967" marR="121967" marT="60960" marB="60960"/>
                </a:tc>
                <a:tc>
                  <a:txBody>
                    <a:bodyPr/>
                    <a:lstStyle/>
                    <a:p>
                      <a:pPr algn="ctr"/>
                      <a:r>
                        <a:rPr lang="en-US" sz="2400" dirty="0"/>
                        <a:t>Dynamic</a:t>
                      </a:r>
                    </a:p>
                  </a:txBody>
                  <a:tcPr marL="121967" marR="121967" marT="60960" marB="60960"/>
                </a:tc>
                <a:extLst>
                  <a:ext uri="{0D108BD9-81ED-4DB2-BD59-A6C34878D82A}">
                    <a16:rowId xmlns:a16="http://schemas.microsoft.com/office/drawing/2014/main" val="10002"/>
                  </a:ext>
                </a:extLst>
              </a:tr>
              <a:tr h="853440">
                <a:tc>
                  <a:txBody>
                    <a:bodyPr/>
                    <a:lstStyle/>
                    <a:p>
                      <a:pPr marL="0" algn="l" defTabSz="457200" rtl="0" eaLnBrk="1" latinLnBrk="0" hangingPunct="1"/>
                      <a:r>
                        <a:rPr lang="en-US" sz="2400" kern="1200" dirty="0"/>
                        <a:t>Querying</a:t>
                      </a:r>
                      <a:endParaRPr lang="en-US" sz="2400" b="1" kern="1200" dirty="0">
                        <a:solidFill>
                          <a:schemeClr val="lt1"/>
                        </a:solidFill>
                        <a:latin typeface="+mn-lt"/>
                        <a:ea typeface="+mn-ea"/>
                        <a:cs typeface="+mn-cs"/>
                      </a:endParaRPr>
                    </a:p>
                  </a:txBody>
                  <a:tcPr marL="121967" marR="121967" marT="60960" marB="60960"/>
                </a:tc>
                <a:tc>
                  <a:txBody>
                    <a:bodyPr/>
                    <a:lstStyle/>
                    <a:p>
                      <a:pPr algn="ctr"/>
                      <a:r>
                        <a:rPr lang="en-US" sz="2400" dirty="0"/>
                        <a:t>Using</a:t>
                      </a:r>
                      <a:r>
                        <a:rPr lang="en-US" sz="2400" baseline="0" dirty="0"/>
                        <a:t> SQL</a:t>
                      </a:r>
                      <a:endParaRPr lang="en-US" sz="2400" dirty="0"/>
                    </a:p>
                  </a:txBody>
                  <a:tcPr marL="121967" marR="121967" marT="60960" marB="60960"/>
                </a:tc>
                <a:tc>
                  <a:txBody>
                    <a:bodyPr/>
                    <a:lstStyle/>
                    <a:p>
                      <a:pPr algn="ctr"/>
                      <a:r>
                        <a:rPr lang="en-US" sz="2400" dirty="0"/>
                        <a:t>Focused on collection of documents</a:t>
                      </a:r>
                    </a:p>
                  </a:txBody>
                  <a:tcPr marL="121967" marR="121967" marT="60960" marB="60960"/>
                </a:tc>
                <a:extLst>
                  <a:ext uri="{0D108BD9-81ED-4DB2-BD59-A6C34878D82A}">
                    <a16:rowId xmlns:a16="http://schemas.microsoft.com/office/drawing/2014/main" val="10003"/>
                  </a:ext>
                </a:extLst>
              </a:tr>
              <a:tr h="494453">
                <a:tc>
                  <a:txBody>
                    <a:bodyPr/>
                    <a:lstStyle/>
                    <a:p>
                      <a:pPr marL="0" algn="l" defTabSz="457200" rtl="0" eaLnBrk="1" latinLnBrk="0" hangingPunct="1"/>
                      <a:r>
                        <a:rPr lang="en-US" sz="2400" kern="1200" dirty="0"/>
                        <a:t>Scalability</a:t>
                      </a:r>
                      <a:endParaRPr lang="en-US" sz="2400" b="1" kern="1200" dirty="0">
                        <a:solidFill>
                          <a:schemeClr val="lt1"/>
                        </a:solidFill>
                        <a:latin typeface="+mn-lt"/>
                        <a:ea typeface="+mn-ea"/>
                        <a:cs typeface="+mn-cs"/>
                      </a:endParaRPr>
                    </a:p>
                  </a:txBody>
                  <a:tcPr marL="121967" marR="121967" marT="60960" marB="60960"/>
                </a:tc>
                <a:tc>
                  <a:txBody>
                    <a:bodyPr/>
                    <a:lstStyle/>
                    <a:p>
                      <a:pPr algn="ctr"/>
                      <a:r>
                        <a:rPr lang="en-US" sz="2400" dirty="0"/>
                        <a:t>Vertical</a:t>
                      </a:r>
                    </a:p>
                  </a:txBody>
                  <a:tcPr marL="121967" marR="121967" marT="60960" marB="60960"/>
                </a:tc>
                <a:tc>
                  <a:txBody>
                    <a:bodyPr/>
                    <a:lstStyle/>
                    <a:p>
                      <a:pPr algn="ctr"/>
                      <a:r>
                        <a:rPr lang="en-US" sz="2400" dirty="0"/>
                        <a:t>Horizontal</a:t>
                      </a:r>
                    </a:p>
                  </a:txBody>
                  <a:tcPr marL="121967" marR="121967" marT="60960" marB="60960"/>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244068086"/>
              </p:ext>
            </p:extLst>
          </p:nvPr>
        </p:nvGraphicFramePr>
        <p:xfrm>
          <a:off x="449052" y="4475789"/>
          <a:ext cx="5351384" cy="1629140"/>
        </p:xfrm>
        <a:graphic>
          <a:graphicData uri="http://schemas.openxmlformats.org/drawingml/2006/table">
            <a:tbl>
              <a:tblPr firstRow="1" bandRow="1">
                <a:tableStyleId>{21E4AEA4-8DFA-4A89-87EB-49C32662AFE0}</a:tableStyleId>
              </a:tblPr>
              <a:tblGrid>
                <a:gridCol w="1665056">
                  <a:extLst>
                    <a:ext uri="{9D8B030D-6E8A-4147-A177-3AD203B41FA5}">
                      <a16:colId xmlns:a16="http://schemas.microsoft.com/office/drawing/2014/main" val="20000"/>
                    </a:ext>
                  </a:extLst>
                </a:gridCol>
                <a:gridCol w="1670965">
                  <a:extLst>
                    <a:ext uri="{9D8B030D-6E8A-4147-A177-3AD203B41FA5}">
                      <a16:colId xmlns:a16="http://schemas.microsoft.com/office/drawing/2014/main" val="20001"/>
                    </a:ext>
                  </a:extLst>
                </a:gridCol>
                <a:gridCol w="918395">
                  <a:extLst>
                    <a:ext uri="{9D8B030D-6E8A-4147-A177-3AD203B41FA5}">
                      <a16:colId xmlns:a16="http://schemas.microsoft.com/office/drawing/2014/main" val="20002"/>
                    </a:ext>
                  </a:extLst>
                </a:gridCol>
                <a:gridCol w="1096968">
                  <a:extLst>
                    <a:ext uri="{9D8B030D-6E8A-4147-A177-3AD203B41FA5}">
                      <a16:colId xmlns:a16="http://schemas.microsoft.com/office/drawing/2014/main" val="20003"/>
                    </a:ext>
                  </a:extLst>
                </a:gridCol>
              </a:tblGrid>
              <a:tr h="531860">
                <a:tc>
                  <a:txBody>
                    <a:bodyPr/>
                    <a:lstStyle/>
                    <a:p>
                      <a:r>
                        <a:rPr lang="en-US" sz="1600" dirty="0"/>
                        <a:t>ISBN</a:t>
                      </a:r>
                    </a:p>
                  </a:txBody>
                  <a:tcPr marL="121920" marR="121920" marT="60960" marB="60960"/>
                </a:tc>
                <a:tc>
                  <a:txBody>
                    <a:bodyPr/>
                    <a:lstStyle/>
                    <a:p>
                      <a:r>
                        <a:rPr lang="en-US" sz="1600" dirty="0"/>
                        <a:t>Title</a:t>
                      </a:r>
                    </a:p>
                  </a:txBody>
                  <a:tcPr marL="121920" marR="121920" marT="60960" marB="60960"/>
                </a:tc>
                <a:tc>
                  <a:txBody>
                    <a:bodyPr/>
                    <a:lstStyle/>
                    <a:p>
                      <a:r>
                        <a:rPr lang="en-US" sz="1600" dirty="0"/>
                        <a:t>Author</a:t>
                      </a:r>
                    </a:p>
                  </a:txBody>
                  <a:tcPr marL="121920" marR="121920" marT="60960" marB="60960"/>
                </a:tc>
                <a:tc>
                  <a:txBody>
                    <a:bodyPr/>
                    <a:lstStyle/>
                    <a:p>
                      <a:r>
                        <a:rPr lang="en-US" sz="1600" dirty="0"/>
                        <a:t>Format</a:t>
                      </a:r>
                    </a:p>
                  </a:txBody>
                  <a:tcPr marL="121920" marR="121920" marT="60960" marB="60960"/>
                </a:tc>
                <a:extLst>
                  <a:ext uri="{0D108BD9-81ED-4DB2-BD59-A6C34878D82A}">
                    <a16:rowId xmlns:a16="http://schemas.microsoft.com/office/drawing/2014/main" val="10000"/>
                  </a:ext>
                </a:extLst>
              </a:tr>
              <a:tr h="548640">
                <a:tc>
                  <a:txBody>
                    <a:bodyPr/>
                    <a:lstStyle/>
                    <a:p>
                      <a:pPr algn="l"/>
                      <a:r>
                        <a:rPr lang="en-US" sz="1400" dirty="0"/>
                        <a:t>9182932465265</a:t>
                      </a:r>
                    </a:p>
                  </a:txBody>
                  <a:tcPr marL="121920" marR="121920" marT="60960" marB="60960"/>
                </a:tc>
                <a:tc>
                  <a:txBody>
                    <a:bodyPr/>
                    <a:lstStyle/>
                    <a:p>
                      <a:pPr algn="l"/>
                      <a:r>
                        <a:rPr lang="en-US" sz="1400" dirty="0"/>
                        <a:t>Cloud Computing</a:t>
                      </a:r>
                      <a:r>
                        <a:rPr lang="en-US" sz="1400" baseline="0" dirty="0"/>
                        <a:t> Concepts</a:t>
                      </a:r>
                      <a:endParaRPr lang="en-US" sz="1400" dirty="0"/>
                    </a:p>
                  </a:txBody>
                  <a:tcPr marL="121920" marR="121920" marT="60960" marB="60960"/>
                </a:tc>
                <a:tc>
                  <a:txBody>
                    <a:bodyPr/>
                    <a:lstStyle/>
                    <a:p>
                      <a:pPr algn="l"/>
                      <a:r>
                        <a:rPr lang="en-US" sz="1400" dirty="0"/>
                        <a:t>Wilson, Joe</a:t>
                      </a:r>
                    </a:p>
                  </a:txBody>
                  <a:tcPr marL="121920" marR="121920" marT="60960" marB="60960"/>
                </a:tc>
                <a:tc>
                  <a:txBody>
                    <a:bodyPr/>
                    <a:lstStyle/>
                    <a:p>
                      <a:pPr algn="l"/>
                      <a:r>
                        <a:rPr lang="en-US" sz="1400" dirty="0"/>
                        <a:t>Paperback</a:t>
                      </a:r>
                    </a:p>
                  </a:txBody>
                  <a:tcPr marL="121920" marR="121920" marT="60960" marB="60960"/>
                </a:tc>
                <a:extLst>
                  <a:ext uri="{0D108BD9-81ED-4DB2-BD59-A6C34878D82A}">
                    <a16:rowId xmlns:a16="http://schemas.microsoft.com/office/drawing/2014/main" val="10001"/>
                  </a:ext>
                </a:extLst>
              </a:tr>
              <a:tr h="548640">
                <a:tc>
                  <a:txBody>
                    <a:bodyPr/>
                    <a:lstStyle/>
                    <a:p>
                      <a:pPr marL="0" algn="l" defTabSz="457200" rtl="0" eaLnBrk="1" latinLnBrk="0" hangingPunct="1"/>
                      <a:r>
                        <a:rPr lang="en-US" sz="1400" kern="1200" dirty="0">
                          <a:solidFill>
                            <a:schemeClr val="dk1"/>
                          </a:solidFill>
                          <a:latin typeface="+mn-lt"/>
                          <a:ea typeface="+mn-ea"/>
                          <a:cs typeface="+mn-cs"/>
                        </a:rPr>
                        <a:t>3142536475869</a:t>
                      </a:r>
                    </a:p>
                  </a:txBody>
                  <a:tcPr marL="121920" marR="121920" marT="60960" marB="60960"/>
                </a:tc>
                <a:tc>
                  <a:txBody>
                    <a:bodyPr/>
                    <a:lstStyle/>
                    <a:p>
                      <a:pPr marL="0" algn="l" defTabSz="457200" rtl="0" eaLnBrk="1" latinLnBrk="0" hangingPunct="1"/>
                      <a:r>
                        <a:rPr lang="en-US" sz="1400" kern="1200" dirty="0">
                          <a:solidFill>
                            <a:schemeClr val="dk1"/>
                          </a:solidFill>
                          <a:latin typeface="+mn-lt"/>
                          <a:ea typeface="+mn-ea"/>
                          <a:cs typeface="+mn-cs"/>
                        </a:rPr>
                        <a:t>The Database</a:t>
                      </a:r>
                      <a:r>
                        <a:rPr lang="en-US" sz="1400" kern="1200" baseline="0" dirty="0">
                          <a:solidFill>
                            <a:schemeClr val="dk1"/>
                          </a:solidFill>
                          <a:latin typeface="+mn-lt"/>
                          <a:ea typeface="+mn-ea"/>
                          <a:cs typeface="+mn-cs"/>
                        </a:rPr>
                        <a:t> Guru</a:t>
                      </a:r>
                      <a:endParaRPr lang="en-US" sz="1400" kern="1200" dirty="0">
                        <a:solidFill>
                          <a:schemeClr val="dk1"/>
                        </a:solidFill>
                        <a:latin typeface="+mn-lt"/>
                        <a:ea typeface="+mn-ea"/>
                        <a:cs typeface="+mn-cs"/>
                      </a:endParaRPr>
                    </a:p>
                  </a:txBody>
                  <a:tcPr marL="121920" marR="121920" marT="60960" marB="60960"/>
                </a:tc>
                <a:tc>
                  <a:txBody>
                    <a:bodyPr/>
                    <a:lstStyle/>
                    <a:p>
                      <a:pPr marL="0" algn="l" defTabSz="457200" rtl="0" eaLnBrk="1" latinLnBrk="0" hangingPunct="1"/>
                      <a:r>
                        <a:rPr lang="en-US" sz="1400" kern="1200" dirty="0">
                          <a:solidFill>
                            <a:schemeClr val="dk1"/>
                          </a:solidFill>
                          <a:latin typeface="+mn-lt"/>
                          <a:ea typeface="+mn-ea"/>
                          <a:cs typeface="+mn-cs"/>
                        </a:rPr>
                        <a:t>Gomez,</a:t>
                      </a:r>
                      <a:r>
                        <a:rPr lang="en-US" sz="1400" kern="1200" baseline="0" dirty="0">
                          <a:solidFill>
                            <a:schemeClr val="dk1"/>
                          </a:solidFill>
                          <a:latin typeface="+mn-lt"/>
                          <a:ea typeface="+mn-ea"/>
                          <a:cs typeface="+mn-cs"/>
                        </a:rPr>
                        <a:t> Maria</a:t>
                      </a:r>
                      <a:endParaRPr lang="en-US" sz="1400" kern="1200" dirty="0">
                        <a:solidFill>
                          <a:schemeClr val="dk1"/>
                        </a:solidFill>
                        <a:latin typeface="+mn-lt"/>
                        <a:ea typeface="+mn-ea"/>
                        <a:cs typeface="+mn-cs"/>
                      </a:endParaRPr>
                    </a:p>
                  </a:txBody>
                  <a:tcPr marL="121920" marR="121920" marT="60960" marB="60960"/>
                </a:tc>
                <a:tc>
                  <a:txBody>
                    <a:bodyPr/>
                    <a:lstStyle/>
                    <a:p>
                      <a:pPr marL="0" algn="l" defTabSz="457200" rtl="0" eaLnBrk="1" latinLnBrk="0" hangingPunct="1"/>
                      <a:r>
                        <a:rPr lang="en-US" sz="1400" kern="1200" dirty="0">
                          <a:solidFill>
                            <a:schemeClr val="dk1"/>
                          </a:solidFill>
                          <a:latin typeface="+mn-lt"/>
                          <a:ea typeface="+mn-ea"/>
                          <a:cs typeface="+mn-cs"/>
                        </a:rPr>
                        <a:t>eBook</a:t>
                      </a:r>
                    </a:p>
                  </a:txBody>
                  <a:tcPr marL="121920" marR="121920" marT="60960" marB="60960"/>
                </a:tc>
                <a:extLst>
                  <a:ext uri="{0D108BD9-81ED-4DB2-BD59-A6C34878D82A}">
                    <a16:rowId xmlns:a16="http://schemas.microsoft.com/office/drawing/2014/main" val="10002"/>
                  </a:ext>
                </a:extLst>
              </a:tr>
            </a:tbl>
          </a:graphicData>
        </a:graphic>
      </p:graphicFrame>
      <p:sp>
        <p:nvSpPr>
          <p:cNvPr id="7" name="TextBox 6"/>
          <p:cNvSpPr txBox="1"/>
          <p:nvPr/>
        </p:nvSpPr>
        <p:spPr>
          <a:xfrm>
            <a:off x="2693857" y="3990442"/>
            <a:ext cx="729687" cy="461665"/>
          </a:xfrm>
          <a:prstGeom prst="rect">
            <a:avLst/>
          </a:prstGeom>
          <a:noFill/>
        </p:spPr>
        <p:txBody>
          <a:bodyPr wrap="none" rtlCol="0">
            <a:spAutoFit/>
          </a:bodyPr>
          <a:lstStyle/>
          <a:p>
            <a:r>
              <a:rPr lang="en-US" sz="2400" b="1" dirty="0">
                <a:latin typeface="Fira Sans" panose="020B0503050000020004" pitchFamily="34" charset="0"/>
              </a:rPr>
              <a:t>SQL</a:t>
            </a:r>
          </a:p>
        </p:txBody>
      </p:sp>
      <p:sp>
        <p:nvSpPr>
          <p:cNvPr id="8" name="TextBox 7"/>
          <p:cNvSpPr txBox="1"/>
          <p:nvPr/>
        </p:nvSpPr>
        <p:spPr>
          <a:xfrm>
            <a:off x="8673126" y="3995994"/>
            <a:ext cx="1112805" cy="461665"/>
          </a:xfrm>
          <a:prstGeom prst="rect">
            <a:avLst/>
          </a:prstGeom>
          <a:noFill/>
        </p:spPr>
        <p:txBody>
          <a:bodyPr wrap="none" rtlCol="0">
            <a:spAutoFit/>
          </a:bodyPr>
          <a:lstStyle/>
          <a:p>
            <a:r>
              <a:rPr lang="en-US" sz="2400" b="1" dirty="0">
                <a:latin typeface="Fira Sans" panose="020B0503050000020004" pitchFamily="34" charset="0"/>
              </a:rPr>
              <a:t>NoSQL</a:t>
            </a:r>
          </a:p>
        </p:txBody>
      </p:sp>
      <p:sp>
        <p:nvSpPr>
          <p:cNvPr id="9" name="TextBox 8"/>
          <p:cNvSpPr txBox="1"/>
          <p:nvPr/>
        </p:nvSpPr>
        <p:spPr>
          <a:xfrm>
            <a:off x="7167419" y="4488436"/>
            <a:ext cx="4977645" cy="1672702"/>
          </a:xfrm>
          <a:prstGeom prst="rect">
            <a:avLst/>
          </a:prstGeom>
          <a:noFill/>
          <a:ln w="19050">
            <a:solidFill>
              <a:schemeClr val="tx1"/>
            </a:solidFill>
          </a:ln>
        </p:spPr>
        <p:txBody>
          <a:bodyPr wrap="none" rtlCol="0">
            <a:spAutoFit/>
          </a:bodyPr>
          <a:lstStyle/>
          <a:p>
            <a:r>
              <a:rPr lang="en-US" sz="1467" dirty="0">
                <a:solidFill>
                  <a:srgbClr val="0070C0"/>
                </a:solidFill>
                <a:latin typeface="Lucida Console" panose="020B0609040504020204" pitchFamily="49" charset="0"/>
                <a:cs typeface="Courier New" panose="02070309020205020404" pitchFamily="49" charset="0"/>
              </a:rPr>
              <a:t>{</a:t>
            </a:r>
          </a:p>
          <a:p>
            <a:r>
              <a:rPr lang="en-US" sz="1467" dirty="0">
                <a:solidFill>
                  <a:srgbClr val="0070C0"/>
                </a:solidFill>
                <a:latin typeface="Lucida Console" panose="020B0609040504020204" pitchFamily="49" charset="0"/>
                <a:cs typeface="Courier New" panose="02070309020205020404" pitchFamily="49" charset="0"/>
              </a:rPr>
              <a:t>	ISBN: 9182932465265,</a:t>
            </a:r>
          </a:p>
          <a:p>
            <a:r>
              <a:rPr lang="en-US" sz="1467" dirty="0">
                <a:solidFill>
                  <a:srgbClr val="0070C0"/>
                </a:solidFill>
                <a:latin typeface="Lucida Console" panose="020B0609040504020204" pitchFamily="49" charset="0"/>
                <a:cs typeface="Courier New" panose="02070309020205020404" pitchFamily="49" charset="0"/>
              </a:rPr>
              <a:t>	Title: “Cloud Computing Concepts”,</a:t>
            </a:r>
          </a:p>
          <a:p>
            <a:r>
              <a:rPr lang="en-US" sz="1467" dirty="0">
                <a:solidFill>
                  <a:srgbClr val="0070C0"/>
                </a:solidFill>
                <a:latin typeface="Lucida Console" panose="020B0609040504020204" pitchFamily="49" charset="0"/>
                <a:cs typeface="Courier New" panose="02070309020205020404" pitchFamily="49" charset="0"/>
              </a:rPr>
              <a:t>	Author: “Wilson, Joe”,</a:t>
            </a:r>
          </a:p>
          <a:p>
            <a:r>
              <a:rPr lang="en-US" sz="1467" dirty="0">
                <a:solidFill>
                  <a:srgbClr val="0070C0"/>
                </a:solidFill>
                <a:latin typeface="Lucida Console" panose="020B0609040504020204" pitchFamily="49" charset="0"/>
                <a:cs typeface="Courier New" panose="02070309020205020404" pitchFamily="49" charset="0"/>
              </a:rPr>
              <a:t>	Format: “Paperback”</a:t>
            </a:r>
          </a:p>
          <a:p>
            <a:r>
              <a:rPr lang="en-US" sz="1467" dirty="0">
                <a:solidFill>
                  <a:srgbClr val="0070C0"/>
                </a:solidFill>
                <a:latin typeface="Lucida Console" panose="020B0609040504020204" pitchFamily="49" charset="0"/>
                <a:cs typeface="Courier New" panose="02070309020205020404" pitchFamily="49" charset="0"/>
              </a:rPr>
              <a:t>}</a:t>
            </a:r>
          </a:p>
          <a:p>
            <a:r>
              <a:rPr lang="en-US" sz="1467" dirty="0">
                <a:solidFill>
                  <a:srgbClr val="0070C0"/>
                </a:solidFill>
                <a:latin typeface="Lucida Console" panose="020B0609040504020204" pitchFamily="49" charset="0"/>
                <a:cs typeface="Courier New" panose="02070309020205020404" pitchFamily="49" charset="0"/>
              </a:rPr>
              <a:t> </a:t>
            </a:r>
          </a:p>
        </p:txBody>
      </p:sp>
    </p:spTree>
    <p:extLst>
      <p:ext uri="{BB962C8B-B14F-4D97-AF65-F5344CB8AC3E}">
        <p14:creationId xmlns:p14="http://schemas.microsoft.com/office/powerpoint/2010/main" val="3419333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38325"/>
            <a:ext cx="10515600" cy="4351338"/>
          </a:xfrm>
        </p:spPr>
        <p:txBody>
          <a:bodyPr/>
          <a:lstStyle/>
          <a:p>
            <a:r>
              <a:rPr lang="en-US" dirty="0"/>
              <a:t>No one size fits all.</a:t>
            </a:r>
          </a:p>
          <a:p>
            <a:r>
              <a:rPr lang="en-US" dirty="0"/>
              <a:t>Analyze your data requirements by considering:</a:t>
            </a:r>
          </a:p>
          <a:p>
            <a:pPr lvl="1"/>
            <a:r>
              <a:rPr lang="en-US" dirty="0"/>
              <a:t>Data formats</a:t>
            </a:r>
          </a:p>
          <a:p>
            <a:pPr lvl="1"/>
            <a:r>
              <a:rPr lang="en-US" dirty="0"/>
              <a:t>Data size</a:t>
            </a:r>
          </a:p>
          <a:p>
            <a:pPr lvl="1"/>
            <a:r>
              <a:rPr lang="en-US" dirty="0"/>
              <a:t>Query frequency</a:t>
            </a:r>
          </a:p>
          <a:p>
            <a:pPr lvl="1"/>
            <a:r>
              <a:rPr lang="en-US" dirty="0"/>
              <a:t>Data access speed</a:t>
            </a:r>
          </a:p>
          <a:p>
            <a:pPr lvl="1"/>
            <a:r>
              <a:rPr lang="en-US" dirty="0"/>
              <a:t>Data retention period</a:t>
            </a:r>
          </a:p>
        </p:txBody>
      </p:sp>
      <p:sp>
        <p:nvSpPr>
          <p:cNvPr id="2" name="Title 1"/>
          <p:cNvSpPr>
            <a:spLocks noGrp="1"/>
          </p:cNvSpPr>
          <p:nvPr>
            <p:ph type="title"/>
          </p:nvPr>
        </p:nvSpPr>
        <p:spPr/>
        <p:txBody>
          <a:bodyPr/>
          <a:lstStyle/>
          <a:p>
            <a:r>
              <a:rPr lang="en-US"/>
              <a:t>Data Storage Considerations</a:t>
            </a:r>
            <a:endParaRPr lang="en-US" dirty="0"/>
          </a:p>
        </p:txBody>
      </p:sp>
    </p:spTree>
    <p:extLst>
      <p:ext uri="{BB962C8B-B14F-4D97-AF65-F5344CB8AC3E}">
        <p14:creationId xmlns:p14="http://schemas.microsoft.com/office/powerpoint/2010/main" val="2932379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Managed Database Services</a:t>
            </a:r>
            <a:endParaRPr lang="en-US" dirty="0"/>
          </a:p>
        </p:txBody>
      </p:sp>
      <p:grpSp>
        <p:nvGrpSpPr>
          <p:cNvPr id="4" name="Group 3"/>
          <p:cNvGrpSpPr/>
          <p:nvPr/>
        </p:nvGrpSpPr>
        <p:grpSpPr>
          <a:xfrm>
            <a:off x="1106377" y="1055915"/>
            <a:ext cx="4812879" cy="4965911"/>
            <a:chOff x="2661038" y="926818"/>
            <a:chExt cx="3609659" cy="3724433"/>
          </a:xfrm>
          <a:solidFill>
            <a:srgbClr val="EFF0D2"/>
          </a:solidFill>
        </p:grpSpPr>
        <p:sp>
          <p:nvSpPr>
            <p:cNvPr id="5" name="Rounded Rectangle 4"/>
            <p:cNvSpPr/>
            <p:nvPr/>
          </p:nvSpPr>
          <p:spPr>
            <a:xfrm>
              <a:off x="2661039" y="2439787"/>
              <a:ext cx="1129048" cy="698498"/>
            </a:xfrm>
            <a:prstGeom prst="roundRect">
              <a:avLst>
                <a:gd name="adj" fmla="val 8474"/>
              </a:avLst>
            </a:prstGeom>
            <a:grpFill/>
            <a:ln w="28575" cmpd="sng">
              <a:solidFill>
                <a:srgbClr val="2479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a:r>
                <a:rPr lang="en-US" sz="2133" dirty="0">
                  <a:solidFill>
                    <a:srgbClr val="494848"/>
                  </a:solidFill>
                  <a:latin typeface="Fira Sans" panose="020B0503050000020004" pitchFamily="34" charset="0"/>
                  <a:ea typeface="ヒラギノ角ゴ ProN W3"/>
                  <a:cs typeface="Arial" panose="020B0604020202020204" pitchFamily="34" charset="0"/>
                </a:rPr>
                <a:t>Compute</a:t>
              </a:r>
            </a:p>
          </p:txBody>
        </p:sp>
        <p:sp>
          <p:nvSpPr>
            <p:cNvPr id="6" name="Rounded Rectangle 5"/>
            <p:cNvSpPr/>
            <p:nvPr/>
          </p:nvSpPr>
          <p:spPr>
            <a:xfrm>
              <a:off x="3901343" y="2439787"/>
              <a:ext cx="1129048" cy="698498"/>
            </a:xfrm>
            <a:prstGeom prst="roundRect">
              <a:avLst>
                <a:gd name="adj" fmla="val 8474"/>
              </a:avLst>
            </a:prstGeom>
            <a:grpFill/>
            <a:ln w="28575" cmpd="sng">
              <a:solidFill>
                <a:srgbClr val="2479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a:r>
                <a:rPr lang="en-US" sz="2133" dirty="0">
                  <a:solidFill>
                    <a:srgbClr val="494848"/>
                  </a:solidFill>
                  <a:latin typeface="Fira Sans" panose="020B0503050000020004" pitchFamily="34" charset="0"/>
                  <a:ea typeface="ヒラギノ角ゴ ProN W3"/>
                  <a:cs typeface="Arial" panose="020B0604020202020204" pitchFamily="34" charset="0"/>
                </a:rPr>
                <a:t>Storage</a:t>
              </a:r>
            </a:p>
          </p:txBody>
        </p:sp>
        <p:sp>
          <p:nvSpPr>
            <p:cNvPr id="7" name="Rounded Rectangle 6"/>
            <p:cNvSpPr/>
            <p:nvPr/>
          </p:nvSpPr>
          <p:spPr>
            <a:xfrm>
              <a:off x="2661038" y="4042368"/>
              <a:ext cx="3609658" cy="608883"/>
            </a:xfrm>
            <a:prstGeom prst="roundRect">
              <a:avLst>
                <a:gd name="adj" fmla="val 13292"/>
              </a:avLst>
            </a:prstGeom>
            <a:grpFill/>
            <a:ln w="28575" cmpd="sng">
              <a:solidFill>
                <a:srgbClr val="2479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a:r>
                <a:rPr lang="en-US" sz="2133" dirty="0">
                  <a:solidFill>
                    <a:srgbClr val="494848"/>
                  </a:solidFill>
                  <a:latin typeface="Fira Sans" panose="020B0503050000020004" pitchFamily="34" charset="0"/>
                  <a:ea typeface="ヒラギノ角ゴ ProN W3"/>
                  <a:cs typeface="Arial" panose="020B0604020202020204" pitchFamily="34" charset="0"/>
                </a:rPr>
                <a:t>AWS Global Infrastructure</a:t>
              </a:r>
            </a:p>
          </p:txBody>
        </p:sp>
        <p:sp>
          <p:nvSpPr>
            <p:cNvPr id="8" name="Rounded Rectangle 7"/>
            <p:cNvSpPr/>
            <p:nvPr/>
          </p:nvSpPr>
          <p:spPr>
            <a:xfrm>
              <a:off x="5141648" y="2439787"/>
              <a:ext cx="1129048" cy="698498"/>
            </a:xfrm>
            <a:prstGeom prst="roundRect">
              <a:avLst>
                <a:gd name="adj" fmla="val 8474"/>
              </a:avLst>
            </a:prstGeom>
            <a:grpFill/>
            <a:ln w="28575" cmpd="sng">
              <a:solidFill>
                <a:srgbClr val="2479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a:r>
                <a:rPr lang="en-US" sz="2133" dirty="0">
                  <a:solidFill>
                    <a:srgbClr val="494848"/>
                  </a:solidFill>
                  <a:latin typeface="Fira Sans" panose="020B0503050000020004" pitchFamily="34" charset="0"/>
                  <a:ea typeface="ヒラギノ角ゴ ProN W3"/>
                  <a:cs typeface="Arial" panose="020B0604020202020204" pitchFamily="34" charset="0"/>
                </a:rPr>
                <a:t>Database</a:t>
              </a:r>
            </a:p>
          </p:txBody>
        </p:sp>
        <p:sp>
          <p:nvSpPr>
            <p:cNvPr id="9" name="Rounded Rectangle 8"/>
            <p:cNvSpPr/>
            <p:nvPr/>
          </p:nvSpPr>
          <p:spPr>
            <a:xfrm>
              <a:off x="2661038" y="1683302"/>
              <a:ext cx="3609658" cy="608883"/>
            </a:xfrm>
            <a:prstGeom prst="roundRect">
              <a:avLst>
                <a:gd name="adj" fmla="val 13292"/>
              </a:avLst>
            </a:prstGeom>
            <a:grpFill/>
            <a:ln w="28575" cmpd="sng">
              <a:solidFill>
                <a:srgbClr val="2479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a:r>
                <a:rPr lang="en-US" sz="2133" dirty="0">
                  <a:solidFill>
                    <a:srgbClr val="494848"/>
                  </a:solidFill>
                  <a:latin typeface="Fira Sans" panose="020B0503050000020004" pitchFamily="34" charset="0"/>
                  <a:ea typeface="ヒラギノ角ゴ ProN W3"/>
                  <a:cs typeface="Arial" panose="020B0604020202020204" pitchFamily="34" charset="0"/>
                </a:rPr>
                <a:t>App Services</a:t>
              </a:r>
            </a:p>
          </p:txBody>
        </p:sp>
        <p:sp>
          <p:nvSpPr>
            <p:cNvPr id="10" name="Rounded Rectangle 9"/>
            <p:cNvSpPr/>
            <p:nvPr/>
          </p:nvSpPr>
          <p:spPr>
            <a:xfrm>
              <a:off x="2661039" y="926818"/>
              <a:ext cx="3609658" cy="608883"/>
            </a:xfrm>
            <a:prstGeom prst="roundRect">
              <a:avLst>
                <a:gd name="adj" fmla="val 13292"/>
              </a:avLst>
            </a:prstGeom>
            <a:grpFill/>
            <a:ln w="28575" cmpd="sng">
              <a:solidFill>
                <a:srgbClr val="2479B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defTabSz="457158"/>
              <a:r>
                <a:rPr lang="en-US" sz="2133" dirty="0">
                  <a:solidFill>
                    <a:srgbClr val="494848"/>
                  </a:solidFill>
                  <a:latin typeface="Fira Sans" panose="020B0503050000020004" pitchFamily="34" charset="0"/>
                  <a:ea typeface="ヒラギノ角ゴ ProN W3"/>
                  <a:cs typeface="Arial" panose="020B0604020202020204" pitchFamily="34" charset="0"/>
                </a:rPr>
                <a:t>Deployment and Administration</a:t>
              </a:r>
            </a:p>
          </p:txBody>
        </p:sp>
        <p:sp>
          <p:nvSpPr>
            <p:cNvPr id="11" name="Rounded Rectangle 10"/>
            <p:cNvSpPr/>
            <p:nvPr/>
          </p:nvSpPr>
          <p:spPr>
            <a:xfrm>
              <a:off x="2661038" y="3285886"/>
              <a:ext cx="3609658" cy="608883"/>
            </a:xfrm>
            <a:prstGeom prst="roundRect">
              <a:avLst>
                <a:gd name="adj" fmla="val 13292"/>
              </a:avLst>
            </a:prstGeom>
            <a:grpFill/>
            <a:ln w="28575" cmpd="sng">
              <a:solidFill>
                <a:srgbClr val="2479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a:r>
                <a:rPr lang="en-US" sz="2133" dirty="0">
                  <a:solidFill>
                    <a:srgbClr val="494848"/>
                  </a:solidFill>
                  <a:latin typeface="Fira Sans" panose="020B0503050000020004" pitchFamily="34" charset="0"/>
                  <a:ea typeface="ヒラギノ角ゴ ProN W3"/>
                  <a:cs typeface="Arial" panose="020B0604020202020204" pitchFamily="34" charset="0"/>
                </a:rPr>
                <a:t>Networking</a:t>
              </a:r>
            </a:p>
          </p:txBody>
        </p:sp>
      </p:grpSp>
      <p:pic>
        <p:nvPicPr>
          <p:cNvPr id="14" name="Picture 13" descr="RedShif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6470" y="3855757"/>
            <a:ext cx="534655" cy="534655"/>
          </a:xfrm>
          <a:prstGeom prst="rect">
            <a:avLst/>
          </a:prstGeom>
        </p:spPr>
      </p:pic>
      <p:pic>
        <p:nvPicPr>
          <p:cNvPr id="16" name="Picture 15" descr="RD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6839" y="3282488"/>
            <a:ext cx="420525" cy="420525"/>
          </a:xfrm>
          <a:prstGeom prst="rect">
            <a:avLst/>
          </a:prstGeom>
        </p:spPr>
      </p:pic>
      <p:sp>
        <p:nvSpPr>
          <p:cNvPr id="17" name="TextBox 16"/>
          <p:cNvSpPr txBox="1"/>
          <p:nvPr/>
        </p:nvSpPr>
        <p:spPr>
          <a:xfrm>
            <a:off x="9163942" y="2042226"/>
            <a:ext cx="1843113" cy="225767"/>
          </a:xfrm>
          <a:prstGeom prst="rect">
            <a:avLst/>
          </a:prstGeom>
          <a:noFill/>
        </p:spPr>
        <p:txBody>
          <a:bodyPr wrap="square" lIns="0" tIns="0" rIns="0" bIns="0" rtlCol="0">
            <a:spAutoFit/>
          </a:bodyPr>
          <a:lstStyle/>
          <a:p>
            <a:r>
              <a:rPr lang="en-US" sz="1467" dirty="0">
                <a:solidFill>
                  <a:srgbClr val="494848"/>
                </a:solidFill>
                <a:latin typeface="Fira Sans" panose="020B0503050000020004" pitchFamily="34" charset="0"/>
                <a:ea typeface="Verdana" panose="020B0604030504040204" pitchFamily="34" charset="0"/>
                <a:cs typeface="Verdana" panose="020B0604030504040204" pitchFamily="34" charset="0"/>
              </a:rPr>
              <a:t>Amazon DynamoDB</a:t>
            </a:r>
          </a:p>
        </p:txBody>
      </p:sp>
      <p:sp>
        <p:nvSpPr>
          <p:cNvPr id="18" name="TextBox 17"/>
          <p:cNvSpPr txBox="1"/>
          <p:nvPr/>
        </p:nvSpPr>
        <p:spPr>
          <a:xfrm>
            <a:off x="9178657" y="2744464"/>
            <a:ext cx="1843113" cy="225767"/>
          </a:xfrm>
          <a:prstGeom prst="rect">
            <a:avLst/>
          </a:prstGeom>
          <a:noFill/>
        </p:spPr>
        <p:txBody>
          <a:bodyPr wrap="square" lIns="0" tIns="0" rIns="0" bIns="0" rtlCol="0">
            <a:spAutoFit/>
          </a:bodyPr>
          <a:lstStyle/>
          <a:p>
            <a:r>
              <a:rPr lang="en-US" sz="1467" dirty="0">
                <a:solidFill>
                  <a:srgbClr val="494848"/>
                </a:solidFill>
                <a:latin typeface="Fira Sans" panose="020B0503050000020004" pitchFamily="34" charset="0"/>
                <a:ea typeface="Verdana" panose="020B0604030504040204" pitchFamily="34" charset="0"/>
                <a:cs typeface="Verdana" panose="020B0604030504040204" pitchFamily="34" charset="0"/>
              </a:rPr>
              <a:t>Amazon </a:t>
            </a:r>
            <a:r>
              <a:rPr lang="en-US" sz="1467" dirty="0" err="1">
                <a:solidFill>
                  <a:srgbClr val="494848"/>
                </a:solidFill>
                <a:latin typeface="Fira Sans" panose="020B0503050000020004" pitchFamily="34" charset="0"/>
                <a:ea typeface="Verdana" panose="020B0604030504040204" pitchFamily="34" charset="0"/>
                <a:cs typeface="Verdana" panose="020B0604030504040204" pitchFamily="34" charset="0"/>
              </a:rPr>
              <a:t>ElastiCache</a:t>
            </a:r>
            <a:endParaRPr lang="en-US" sz="1467" dirty="0">
              <a:solidFill>
                <a:srgbClr val="494848"/>
              </a:solidFill>
              <a:latin typeface="Fira Sans" panose="020B0503050000020004" pitchFamily="34" charset="0"/>
              <a:ea typeface="Verdana" panose="020B0604030504040204" pitchFamily="34" charset="0"/>
              <a:cs typeface="Verdana" panose="020B0604030504040204" pitchFamily="34" charset="0"/>
            </a:endParaRPr>
          </a:p>
        </p:txBody>
      </p:sp>
      <p:sp>
        <p:nvSpPr>
          <p:cNvPr id="19" name="TextBox 18"/>
          <p:cNvSpPr txBox="1"/>
          <p:nvPr/>
        </p:nvSpPr>
        <p:spPr>
          <a:xfrm>
            <a:off x="9178657" y="3379899"/>
            <a:ext cx="1843113" cy="225767"/>
          </a:xfrm>
          <a:prstGeom prst="rect">
            <a:avLst/>
          </a:prstGeom>
          <a:noFill/>
        </p:spPr>
        <p:txBody>
          <a:bodyPr wrap="square" lIns="0" tIns="0" rIns="0" bIns="0" rtlCol="0">
            <a:spAutoFit/>
          </a:bodyPr>
          <a:lstStyle/>
          <a:p>
            <a:r>
              <a:rPr lang="en-US" sz="1467" dirty="0">
                <a:solidFill>
                  <a:srgbClr val="494848"/>
                </a:solidFill>
                <a:latin typeface="Fira Sans" panose="020B0503050000020004" pitchFamily="34" charset="0"/>
                <a:ea typeface="Verdana" panose="020B0604030504040204" pitchFamily="34" charset="0"/>
                <a:cs typeface="Verdana" panose="020B0604030504040204" pitchFamily="34" charset="0"/>
              </a:rPr>
              <a:t>Amazon RDS</a:t>
            </a:r>
          </a:p>
        </p:txBody>
      </p:sp>
      <p:sp>
        <p:nvSpPr>
          <p:cNvPr id="20" name="TextBox 19"/>
          <p:cNvSpPr txBox="1"/>
          <p:nvPr/>
        </p:nvSpPr>
        <p:spPr>
          <a:xfrm>
            <a:off x="9178657" y="3975637"/>
            <a:ext cx="1843113" cy="225767"/>
          </a:xfrm>
          <a:prstGeom prst="rect">
            <a:avLst/>
          </a:prstGeom>
          <a:noFill/>
        </p:spPr>
        <p:txBody>
          <a:bodyPr wrap="square" lIns="0" tIns="0" rIns="0" bIns="0" rtlCol="0">
            <a:spAutoFit/>
          </a:bodyPr>
          <a:lstStyle/>
          <a:p>
            <a:r>
              <a:rPr lang="en-US" sz="1467" dirty="0">
                <a:solidFill>
                  <a:srgbClr val="494848"/>
                </a:solidFill>
                <a:latin typeface="Fira Sans" panose="020B0503050000020004" pitchFamily="34" charset="0"/>
                <a:ea typeface="Verdana" panose="020B0604030504040204" pitchFamily="34" charset="0"/>
                <a:cs typeface="Verdana" panose="020B0604030504040204" pitchFamily="34" charset="0"/>
              </a:rPr>
              <a:t>Amazon Redshift</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524" y="4540092"/>
            <a:ext cx="420525" cy="473091"/>
          </a:xfrm>
          <a:prstGeom prst="rect">
            <a:avLst/>
          </a:prstGeom>
        </p:spPr>
      </p:pic>
      <p:sp>
        <p:nvSpPr>
          <p:cNvPr id="23" name="Right Arrow 22"/>
          <p:cNvSpPr/>
          <p:nvPr/>
        </p:nvSpPr>
        <p:spPr>
          <a:xfrm rot="10800000">
            <a:off x="6114663" y="3326884"/>
            <a:ext cx="1346200" cy="423977"/>
          </a:xfrm>
          <a:prstGeom prst="rightArrow">
            <a:avLst/>
          </a:prstGeom>
          <a:solidFill>
            <a:srgbClr val="2479BE"/>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2400"/>
          </a:p>
        </p:txBody>
      </p:sp>
      <p:sp>
        <p:nvSpPr>
          <p:cNvPr id="24" name="Left Brace 23"/>
          <p:cNvSpPr/>
          <p:nvPr/>
        </p:nvSpPr>
        <p:spPr>
          <a:xfrm>
            <a:off x="7637049" y="2161526"/>
            <a:ext cx="653212" cy="275468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2400">
              <a:solidFill>
                <a:srgbClr val="494848"/>
              </a:solidFill>
              <a:latin typeface="Fira Sans" panose="020B0503050000020004" pitchFamily="34" charset="0"/>
            </a:endParaRPr>
          </a:p>
        </p:txBody>
      </p:sp>
      <p:sp>
        <p:nvSpPr>
          <p:cNvPr id="25" name="TextBox 24"/>
          <p:cNvSpPr txBox="1"/>
          <p:nvPr/>
        </p:nvSpPr>
        <p:spPr>
          <a:xfrm>
            <a:off x="9178656" y="4595668"/>
            <a:ext cx="2846067" cy="225767"/>
          </a:xfrm>
          <a:prstGeom prst="rect">
            <a:avLst/>
          </a:prstGeom>
          <a:noFill/>
        </p:spPr>
        <p:txBody>
          <a:bodyPr wrap="square" lIns="0" tIns="0" rIns="0" bIns="0" rtlCol="0">
            <a:spAutoFit/>
          </a:bodyPr>
          <a:lstStyle/>
          <a:p>
            <a:r>
              <a:rPr lang="en-US" sz="1467" dirty="0">
                <a:solidFill>
                  <a:srgbClr val="494848"/>
                </a:solidFill>
                <a:latin typeface="Fira Sans" panose="020B0503050000020004" pitchFamily="34" charset="0"/>
                <a:ea typeface="Verdana" panose="020B0604030504040204" pitchFamily="34" charset="0"/>
                <a:cs typeface="Verdana" panose="020B0604030504040204" pitchFamily="34" charset="0"/>
              </a:rPr>
              <a:t>AWS Database Migration Service</a:t>
            </a:r>
          </a:p>
        </p:txBody>
      </p:sp>
      <p:pic>
        <p:nvPicPr>
          <p:cNvPr id="26" name="Picture 25" descr="Dynamo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9153" y="1965120"/>
            <a:ext cx="455897" cy="455897"/>
          </a:xfrm>
          <a:prstGeom prst="rect">
            <a:avLst/>
          </a:prstGeom>
        </p:spPr>
      </p:pic>
      <p:pic>
        <p:nvPicPr>
          <p:cNvPr id="27" name="Picture 26" descr="ElasticCach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2105" y="2589990"/>
            <a:ext cx="534655" cy="534655"/>
          </a:xfrm>
          <a:prstGeom prst="rect">
            <a:avLst/>
          </a:prstGeom>
        </p:spPr>
      </p:pic>
    </p:spTree>
    <p:extLst>
      <p:ext uri="{BB962C8B-B14F-4D97-AF65-F5344CB8AC3E}">
        <p14:creationId xmlns:p14="http://schemas.microsoft.com/office/powerpoint/2010/main" val="29209872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6&quot;/&gt;&lt;lineCharCount val=&quot;13&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quot;/&gt;&lt;lineCharCount val=&quot;9&quot;/&gt;&lt;/TableIndex&gt;&lt;/ShapeText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10&quot;/&gt;&lt;/TableIndex&gt;&lt;/ShapeTextInfo&gt;"/>
</p:tagLst>
</file>

<file path=ppt/tags/tag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1&quot;/&gt;&lt;/TableIndex&gt;&lt;/ShapeTextInfo&gt;"/>
</p:tagLst>
</file>

<file path=ppt/tags/tag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ShapeTextInfo&gt;"/>
</p:tagLst>
</file>

<file path=ppt/tags/tag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Lst>
</file>

<file path=ppt/tags/tag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3&quot;/&gt;&lt;/TableIndex&gt;&lt;/ShapeTextInfo&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10&quot;/&gt;&lt;lineCharCount val=&quot;3&quot;/&gt;&lt;lineCharCount val=&quot;6&quot;/&gt;&lt;/TableIndex&gt;&lt;/ShapeTextInfo&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8&quot;/&gt;&lt;lineCharCount val=&quot;21&quot;/&gt;&lt;/TableIndex&gt;&lt;/ShapeTextInfo&gt;"/>
</p:tagLst>
</file>

<file path=ppt/tags/tag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1&quot;/&gt;&lt;lineCharCount val=&quot;21&quot;/&gt;&lt;/TableIndex&gt;&lt;/ShapeTextInfo&gt;"/>
</p:tagLst>
</file>

<file path=ppt/tags/tag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8&quot;/&gt;&lt;lineCharCount val=&quot;12&quot;/&gt;&lt;/TableIndex&gt;&lt;/ShapeTextInfo&gt;"/>
</p:tagLst>
</file>

<file path=ppt/tags/tag69.xml><?xml version="1.0" encoding="utf-8"?>
<p:tagLst xmlns:a="http://schemas.openxmlformats.org/drawingml/2006/main" xmlns:r="http://schemas.openxmlformats.org/officeDocument/2006/relationships" xmlns:p="http://schemas.openxmlformats.org/presentationml/2006/main">
  <p:tag name="PRESENTER_SHAPEINFO" val="&lt;ThreeDShapeInfo&gt;&lt;uuid val=&quot;{F7B33D7A-8B93-4527-9F7C-81D467454BA5}&quot;/&gt;&lt;isInvalidForFieldText val=&quot;0&quot;/&gt;&lt;Image&gt;&lt;filename val=&quot;C:\Users\oliverr\AppData\Local\Temp\CP6788114267159Session\CPTrustFolder6788114267159\PPTImport6788116857712\data\asimages\{F7B33D7A-8B93-4527-9F7C-81D467454BA5}_34.png&quot;/&gt;&lt;left val=&quot;191&quot;/&gt;&lt;top val=&quot;225&quot;/&gt;&lt;width val=&quot;301&quot;/&gt;&lt;height val=&quot;314&quot;/&gt;&lt;hasText val=&quot;1&quot;/&gt;&lt;/Image&gt;&lt;/ThreeDShapeInfo&gt;"/>
  <p:tag name="PRESENTER_SHAPETEXTINFO" val="&lt;ShapeTextInfo&gt;&lt;TableIndex row=&quot;-1&quot; col=&quot;-1&quot;&gt;&lt;linesCount val=&quot;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0.xml><?xml version="1.0" encoding="utf-8"?>
<p:tagLst xmlns:a="http://schemas.openxmlformats.org/drawingml/2006/main" xmlns:r="http://schemas.openxmlformats.org/officeDocument/2006/relationships" xmlns:p="http://schemas.openxmlformats.org/presentationml/2006/main">
  <p:tag name="PRESENTER_SHAPEINFO" val="&lt;ThreeDShapeInfo&gt;&lt;uuid val=&quot;{3FC25D6E-0E66-41EC-88AD-A7B024506396}&quot;/&gt;&lt;isInvalidForFieldText val=&quot;0&quot;/&gt;&lt;Image&gt;&lt;filename val=&quot;C:\Users\oliverr\AppData\Local\Temp\CP6788114267159Session\CPTrustFolder6788114267159\PPTImport6788116857712\data\asimages\{3FC25D6E-0E66-41EC-88AD-A7B024506396}_34.png&quot;/&gt;&lt;left val=&quot;168&quot;/&gt;&lt;top val=&quot;326&quot;/&gt;&lt;width val=&quot;82&quot;/&gt;&lt;height val=&quot;43&quot;/&gt;&lt;hasText val=&quot;1&quot;/&gt;&lt;/Image&gt;&lt;/ThreeDShapeInfo&gt;"/>
  <p:tag name="PRESENTER_SHAPETEXTINFO" val="&lt;ShapeTextInfo&gt;&lt;TableIndex row=&quot;-1&quot; col=&quot;-1&quot;&gt;&lt;linesCount val=&quot;0&quot;/&gt;&lt;/TableIndex&gt;&lt;/ShapeTextInfo&gt;"/>
</p:tagLst>
</file>

<file path=ppt/tags/tag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6&quot;/&gt;&lt;lineCharCount val=&quot;12&quot;/&gt;&lt;/TableIndex&gt;&lt;/ShapeTextInfo&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3.xml><?xml version="1.0" encoding="utf-8"?>
<p:tagLst xmlns:a="http://schemas.openxmlformats.org/drawingml/2006/main" xmlns:r="http://schemas.openxmlformats.org/officeDocument/2006/relationships" xmlns:p="http://schemas.openxmlformats.org/presentationml/2006/main">
  <p:tag name="DVSHAPEID" val="MJS7qYcXXYM9S26a3Wueod"/>
</p:tagLst>
</file>

<file path=ppt/tags/tag74.xml><?xml version="1.0" encoding="utf-8"?>
<p:tagLst xmlns:a="http://schemas.openxmlformats.org/drawingml/2006/main" xmlns:r="http://schemas.openxmlformats.org/officeDocument/2006/relationships" xmlns:p="http://schemas.openxmlformats.org/presentationml/2006/main">
  <p:tag name="DVSHAPEID" val="VoRkUM1n5myNqZVATtOmci"/>
</p:tagLst>
</file>

<file path=ppt/tags/tag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4&quot;/&gt;&lt;lineCharCount val=&quot;11&quot;/&gt;&lt;/TableIndex&gt;&lt;/ShapeTextInfo&gt;"/>
</p:tagLst>
</file>

<file path=ppt/tags/tag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2&quot;/&gt;&lt;lineCharCount val=&quot;6&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2&quot;/&gt;&lt;lineCharCount val=&quot;12&quot;/&gt;&lt;/TableIndex&gt;&lt;/ShapeTextInfo&gt;"/>
</p:tagLst>
</file>

<file path=ppt/tags/tag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8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8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0.xml><?xml version="1.0" encoding="utf-8"?>
<p:tagLst xmlns:a="http://schemas.openxmlformats.org/drawingml/2006/main" xmlns:r="http://schemas.openxmlformats.org/officeDocument/2006/relationships" xmlns:p="http://schemas.openxmlformats.org/presentationml/2006/main">
  <p:tag name="PRESENTER_SHAPEINFO" val="&lt;ThreeDShapeInfo&gt;&lt;uuid val=&quot;{E86B8719-8655-47A9-B8AC-F73C68C5BB50}&quot;/&gt;&lt;isInvalidForFieldText val=&quot;0&quot;/&gt;&lt;Image&gt;&lt;filename val=&quot;C:\Users\oliverr\AppData\Local\Temp\CP6788114267159Session\CPTrustFolder6788114267159\PPTImport6788116857712\data\asimages\{E86B8719-8655-47A9-B8AC-F73C68C5BB50}_39.png&quot;/&gt;&lt;left val=&quot;54&quot;/&gt;&lt;top val=&quot;180&quot;/&gt;&lt;width val=&quot;589&quot;/&gt;&lt;height val=&quot;328&quot;/&gt;&lt;hasText val=&quot;1&quot;/&gt;&lt;/Image&gt;&lt;/ThreeDShapeInfo&gt;"/>
  <p:tag name="PRESENTER_SHAPETEXTINFO" val="&lt;ShapeTextInfo&gt;&lt;TableIndex row=&quot;1&quot; col=&quot;1&quot;&gt;&lt;linesCount val=&quot;1&quot;/&gt;&lt;lineCharCount val=&quot;7&quot;/&gt;&lt;/TableIndex&gt;&lt;TableIndex row=&quot;1&quot; col=&quot;2&quot;&gt;&lt;linesCount val=&quot;1&quot;/&gt;&lt;lineCharCount val=&quot;16&quot;/&gt;&lt;/TableIndex&gt;&lt;TableIndex row=&quot;1&quot; col=&quot;3&quot;&gt;&lt;linesCount val=&quot;1&quot;/&gt;&lt;lineCharCount val=&quot;16&quot;/&gt;&lt;/TableIndex&gt;&lt;TableIndex row=&quot;2&quot; col=&quot;1&quot;&gt;&lt;linesCount val=&quot;1&quot;/&gt;&lt;lineCharCount val=&quot;16&quot;/&gt;&lt;/TableIndex&gt;&lt;TableIndex row=&quot;2&quot; col=&quot;2&quot;&gt;&lt;linesCount val=&quot;5&quot;/&gt;&lt;lineCharCount val=&quot;23&quot;/&gt;&lt;lineCharCount val=&quot;30&quot;/&gt;&lt;lineCharCount val=&quot;1&quot;/&gt;&lt;lineCharCount val=&quot;37&quot;/&gt;&lt;lineCharCount val=&quot;32&quot;/&gt;&lt;/TableIndex&gt;&lt;TableIndex row=&quot;2&quot; col=&quot;3&quot;&gt;&lt;linesCount val=&quot;5&quot;/&gt;&lt;lineCharCount val=&quot;27&quot;/&gt;&lt;lineCharCount val=&quot;34&quot;/&gt;&lt;lineCharCount val=&quot;1&quot;/&gt;&lt;lineCharCount val=&quot;44&quot;/&gt;&lt;lineCharCount val=&quot;33&quot;/&gt;&lt;/TableIndex&gt;&lt;TableIndex row=&quot;3&quot; col=&quot;1&quot;&gt;&lt;linesCount val=&quot;2&quot;/&gt;&lt;lineCharCount val=&quot;12&quot;/&gt;&lt;lineCharCount val=&quot;15&quot;/&gt;&lt;/TableIndex&gt;&lt;TableIndex row=&quot;3&quot; col=&quot;2&quot;&gt;&lt;linesCount val=&quot;2&quot;/&gt;&lt;lineCharCount val=&quot;37&quot;/&gt;&lt;lineCharCount val=&quot;34&quot;/&gt;&lt;/TableIndex&gt;&lt;TableIndex row=&quot;3&quot; col=&quot;3&quot;&gt;&lt;linesCount val=&quot;2&quot;/&gt;&lt;lineCharCount val=&quot;33&quot;/&gt;&lt;lineCharCount val=&quot;29&quot;/&gt;&lt;/TableIndex&gt;&lt;TableIndex row=&quot;4&quot; col=&quot;1&quot;&gt;&lt;linesCount val=&quot;1&quot;/&gt;&lt;lineCharCount val=&quot;7&quot;/&gt;&lt;/TableIndex&gt;&lt;TableIndex row=&quot;4&quot; col=&quot;2&quot;&gt;&lt;linesCount val=&quot;2&quot;/&gt;&lt;lineCharCount val=&quot;31&quot;/&gt;&lt;lineCharCount val=&quot;34&quot;/&gt;&lt;/TableIndex&gt;&lt;TableIndex row=&quot;4&quot; col=&quot;3&quot;&gt;&lt;linesCount val=&quot;2&quot;/&gt;&lt;lineCharCount val=&quot;44&quot;/&gt;&lt;lineCharCount val=&quot;5&quot;/&gt;&lt;/TableIndex&gt;&lt;TableIndex row=&quot;5&quot; col=&quot;1&quot;&gt;&lt;linesCount val=&quot;1&quot;/&gt;&lt;lineCharCount val=&quot;3&quot;/&gt;&lt;/TableIndex&gt;&lt;TableIndex row=&quot;5&quot; col=&quot;2&quot;&gt;&lt;linesCount val=&quot;5&quot;/&gt;&lt;lineCharCount val=&quot;30&quot;/&gt;&lt;lineCharCount val=&quot;36&quot;/&gt;&lt;lineCharCount val=&quot;13&quot;/&gt;&lt;lineCharCount val=&quot;31&quot;/&gt;&lt;lineCharCount val=&quot;28&quot;/&gt;&lt;/TableIndex&gt;&lt;TableIndex row=&quot;5&quot; col=&quot;3&quot;&gt;&lt;linesCount val=&quot;4&quot;/&gt;&lt;lineCharCount val=&quot;41&quot;/&gt;&lt;lineCharCount val=&quot;11&quot;/&gt;&lt;lineCharCount val=&quot;39&quot;/&gt;&lt;lineCharCount val=&quot;20&quot;/&gt;&lt;/TableIndex&gt;&lt;TableIndex row=&quot;6&quot; col=&quot;1&quot;&gt;&lt;linesCount val=&quot;1&quot;/&gt;&lt;lineCharCount val=&quot;9&quot;/&gt;&lt;/TableIndex&gt;&lt;TableIndex row=&quot;6&quot; col=&quot;2&quot;&gt;&lt;linesCount val=&quot;2&quot;/&gt;&lt;lineCharCount val=&quot;36&quot;/&gt;&lt;lineCharCount val=&quot;21&quot;/&gt;&lt;/TableIndex&gt;&lt;TableIndex row=&quot;6&quot; col=&quot;3&quot;&gt;&lt;linesCount val=&quot;2&quot;/&gt;&lt;lineCharCount val=&quot;40&quot;/&gt;&lt;lineCharCount val=&quot;34&quot;/&gt;&lt;/TableIndex&gt;&lt;/ShapeTextInfo&gt;"/>
</p:tagLst>
</file>

<file path=ppt/tags/tag91.xml><?xml version="1.0" encoding="utf-8"?>
<p:tagLst xmlns:a="http://schemas.openxmlformats.org/drawingml/2006/main" xmlns:r="http://schemas.openxmlformats.org/officeDocument/2006/relationships" xmlns:p="http://schemas.openxmlformats.org/presentationml/2006/main">
  <p:tag name="PRESENTER_SHAPEINFO" val="&lt;ThreeDShapeInfo&gt;&lt;uuid val=&quot;{4E596B9A-37A5-4590-8881-846FC67A8E23}&quot;/&gt;&lt;isInvalidForFieldText val=&quot;0&quot;/&gt;&lt;Image&gt;&lt;filename val=&quot;C:\Users\oliverr\AppData\Local\Temp\CP6788114267159Session\CPTrustFolder6788114267159\PPTImport6788116857712\data\asimages\{4E596B9A-37A5-4590-8881-846FC67A8E23}_38.png&quot;/&gt;&lt;left val=&quot;90&quot;/&gt;&lt;top val=&quot;195&quot;/&gt;&lt;width val=&quot;517&quot;/&gt;&lt;height val=&quot;284&quot;/&gt;&lt;hasText val=&quot;1&quot;/&gt;&lt;/Image&gt;&lt;/ThreeDShapeInfo&gt;"/>
  <p:tag name="PRESENTER_SHAPETEXTINFO" val="&lt;ShapeTextInfo&gt;&lt;TableIndex row=&quot;1&quot; col=&quot;1&quot;&gt;&lt;linesCount val=&quot;1&quot;/&gt;&lt;lineCharCount val=&quot;11&quot;/&gt;&lt;/TableIndex&gt;&lt;TableIndex row=&quot;1&quot; col=&quot;2&quot;&gt;&lt;linesCount val=&quot;1&quot;/&gt;&lt;lineCharCount val=&quot;14&quot;/&gt;&lt;/TableIndex&gt;&lt;TableIndex row=&quot;2&quot; col=&quot;1&quot;&gt;&lt;linesCount val=&quot;3&quot;/&gt;&lt;lineCharCount val=&quot;1&quot;/&gt;&lt;lineCharCount val=&quot;43&quot;/&gt;&lt;lineCharCount val=&quot;14&quot;/&gt;&lt;/TableIndex&gt;&lt;TableIndex row=&quot;2&quot; col=&quot;2&quot;&gt;&lt;linesCount val=&quot;5&quot;/&gt;&lt;lineCharCount val=&quot;1&quot;/&gt;&lt;lineCharCount val=&quot;42&quot;/&gt;&lt;lineCharCount val=&quot;47&quot;/&gt;&lt;lineCharCount val=&quot;43&quot;/&gt;&lt;lineCharCount val=&quot;31&quot;/&gt;&lt;/TableIndex&gt;&lt;TableIndex row=&quot;3&quot; col=&quot;1&quot;&gt;&lt;linesCount val=&quot;3&quot;/&gt;&lt;lineCharCount val=&quot;1&quot;/&gt;&lt;lineCharCount val=&quot;39&quot;/&gt;&lt;lineCharCount val=&quot;7&quot;/&gt;&lt;/TableIndex&gt;&lt;TableIndex row=&quot;3&quot; col=&quot;2&quot;&gt;&lt;linesCount val=&quot;5&quot;/&gt;&lt;lineCharCount val=&quot;1&quot;/&gt;&lt;lineCharCount val=&quot;41&quot;/&gt;&lt;lineCharCount val=&quot;40&quot;/&gt;&lt;lineCharCount val=&quot;51&quot;/&gt;&lt;lineCharCount val=&quot;5&quot;/&gt;&lt;/TableIndex&gt;&lt;TableIndex row=&quot;4&quot; col=&quot;1&quot;&gt;&lt;linesCount val=&quot;3&quot;/&gt;&lt;lineCharCount val=&quot;1&quot;/&gt;&lt;lineCharCount val=&quot;40&quot;/&gt;&lt;lineCharCount val=&quot;8&quot;/&gt;&lt;/TableIndex&gt;&lt;TableIndex row=&quot;4&quot; col=&quot;2&quot;&gt;&lt;linesCount val=&quot;5&quot;/&gt;&lt;lineCharCount val=&quot;1&quot;/&gt;&lt;lineCharCount val=&quot;45&quot;/&gt;&lt;lineCharCount val=&quot;44&quot;/&gt;&lt;lineCharCount val=&quot;46&quot;/&gt;&lt;lineCharCount val=&quot;5&quot;/&gt;&lt;/TableIndex&gt;&lt;/ShapeTextInfo&gt;"/>
</p:tagLst>
</file>

<file path=ppt/tags/tag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heme/theme1.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TotalTime>
  <Words>30716</Words>
  <Application>Microsoft Office PowerPoint</Application>
  <PresentationFormat>Widescreen</PresentationFormat>
  <Paragraphs>2844</Paragraphs>
  <Slides>217</Slides>
  <Notes>214</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217</vt:i4>
      </vt:variant>
    </vt:vector>
  </HeadingPairs>
  <TitlesOfParts>
    <vt:vector size="238" baseType="lpstr">
      <vt:lpstr>ＭＳ Ｐゴシック</vt:lpstr>
      <vt:lpstr>Arial</vt:lpstr>
      <vt:lpstr>Calibri</vt:lpstr>
      <vt:lpstr>Calibri Light</vt:lpstr>
      <vt:lpstr>Chalkduster</vt:lpstr>
      <vt:lpstr>Consolas</vt:lpstr>
      <vt:lpstr>Courier</vt:lpstr>
      <vt:lpstr>Courier New</vt:lpstr>
      <vt:lpstr>Fira Sans</vt:lpstr>
      <vt:lpstr>Frutiger 45 Light</vt:lpstr>
      <vt:lpstr>Helvetica Neue</vt:lpstr>
      <vt:lpstr>HelveticaNeue</vt:lpstr>
      <vt:lpstr>Lucida Console</vt:lpstr>
      <vt:lpstr>Tahoma</vt:lpstr>
      <vt:lpstr>Times New Roman</vt:lpstr>
      <vt:lpstr>Vardana</vt:lpstr>
      <vt:lpstr>Verdana</vt:lpstr>
      <vt:lpstr>Wingdings</vt:lpstr>
      <vt:lpstr>ヒラギノ角ゴ Pro W3</vt:lpstr>
      <vt:lpstr>ヒラギノ角ゴ ProN W3</vt:lpstr>
      <vt:lpstr>1_Office Theme</vt:lpstr>
      <vt:lpstr>PowerPoint Presentation</vt:lpstr>
      <vt:lpstr>Agenda</vt:lpstr>
      <vt:lpstr>Advantages and Benefits of AWS Cloud Computing</vt:lpstr>
      <vt:lpstr>AWS Core Infrastructure and Services</vt:lpstr>
      <vt:lpstr>PowerPoint Presentation</vt:lpstr>
      <vt:lpstr>PowerPoint Presentation</vt:lpstr>
      <vt:lpstr>PowerPoint Presentation</vt:lpstr>
      <vt:lpstr>AWS Global Infrastructure</vt:lpstr>
      <vt:lpstr>AWS Global Infrastructure</vt:lpstr>
      <vt:lpstr>AWS Global Infrastructure</vt:lpstr>
      <vt:lpstr> AWS Foundational Services</vt:lpstr>
      <vt:lpstr>Amazon Elastic Compute Cloud (EC2)</vt:lpstr>
      <vt:lpstr>Amazon Elastic Compute Cloud (EC2)</vt:lpstr>
      <vt:lpstr>Amazon EC2 Facts</vt:lpstr>
      <vt:lpstr>Launching an Amazon EC2 Instance via the Management Console</vt:lpstr>
      <vt:lpstr>Amazon Machine Image (AMI) Details</vt:lpstr>
      <vt:lpstr>Instances and AMIs</vt:lpstr>
      <vt:lpstr>Amazon EC2 Instances </vt:lpstr>
      <vt:lpstr>Instance Lifecycle</vt:lpstr>
      <vt:lpstr>AWS Marketplace – IT Software Optimized for the Cloud</vt:lpstr>
      <vt:lpstr>AWS Marketplace</vt:lpstr>
      <vt:lpstr>Choosing the Right Amazon EC2 Instance</vt:lpstr>
      <vt:lpstr>X1 Instance  - Tons of Memory</vt:lpstr>
      <vt:lpstr>AWS EC2 Instances with Intel® Technologies</vt:lpstr>
      <vt:lpstr>Current Generation Instances</vt:lpstr>
      <vt:lpstr>Instance Metadata</vt:lpstr>
      <vt:lpstr>Retrieving Instance Metadata</vt:lpstr>
      <vt:lpstr>Instance User Data</vt:lpstr>
      <vt:lpstr>Adding User Data</vt:lpstr>
      <vt:lpstr>User Data Example Linux</vt:lpstr>
      <vt:lpstr>User Data Example Windows</vt:lpstr>
      <vt:lpstr>Retrieving User Data</vt:lpstr>
      <vt:lpstr>Amazon EC2 Purchasing Options</vt:lpstr>
      <vt:lpstr>Networking Amazon VPC</vt:lpstr>
      <vt:lpstr>Amazon Virtual Private Cloud (VPC)</vt:lpstr>
      <vt:lpstr>VPCs and Subnets</vt:lpstr>
      <vt:lpstr>Amazon VPC Example</vt:lpstr>
      <vt:lpstr>Security in Your VPC</vt:lpstr>
      <vt:lpstr>VPN Connections</vt:lpstr>
      <vt:lpstr>Storage Services Amazon S3 and Amazon EBS</vt:lpstr>
      <vt:lpstr>Amazon Simple Storage Service (S3)</vt:lpstr>
      <vt:lpstr>Amazon S3 Facts</vt:lpstr>
      <vt:lpstr>Common Use Scenarios</vt:lpstr>
      <vt:lpstr>Amazon S3 Concepts </vt:lpstr>
      <vt:lpstr>Object Keys</vt:lpstr>
      <vt:lpstr>Amazon S3 Security</vt:lpstr>
      <vt:lpstr>Amazon S3 Versioning</vt:lpstr>
      <vt:lpstr>Amazon S3 Object Lifecycle</vt:lpstr>
      <vt:lpstr>Amazon S3 Pricing</vt:lpstr>
      <vt:lpstr>Amazon Glacier</vt:lpstr>
      <vt:lpstr>Amazon S3 Storage Classes</vt:lpstr>
      <vt:lpstr>Instructor Demo Amazon S3</vt:lpstr>
      <vt:lpstr>Amazon Elastic Block Store (EBS)</vt:lpstr>
      <vt:lpstr>Amazon EBS Lifecycle</vt:lpstr>
      <vt:lpstr>Amazon EBS Volume Types</vt:lpstr>
      <vt:lpstr>Amazon EBS Volume Types</vt:lpstr>
      <vt:lpstr>Amazon EBS Facts</vt:lpstr>
      <vt:lpstr>Amazon EBS Use Cases</vt:lpstr>
      <vt:lpstr>Amazon EBS Pricing</vt:lpstr>
      <vt:lpstr>Amazon EBS Scope</vt:lpstr>
      <vt:lpstr>Amazon EBS and Amazon S3</vt:lpstr>
      <vt:lpstr>Amazon EC2 Instance Storage</vt:lpstr>
      <vt:lpstr>Amazon EBS vs. Amazon EC2 Instance Store </vt:lpstr>
      <vt:lpstr>Reboot vs. Stop vs. Terminate</vt:lpstr>
      <vt:lpstr>Knowledge Check</vt:lpstr>
      <vt:lpstr> Security, Identity, and Access Management </vt:lpstr>
      <vt:lpstr>AWS Shared Responsibility Model</vt:lpstr>
      <vt:lpstr>Physical Security</vt:lpstr>
      <vt:lpstr>Hardware, Software, and Network</vt:lpstr>
      <vt:lpstr>Certifications and Accreditations</vt:lpstr>
      <vt:lpstr>SSL Endpoints</vt:lpstr>
      <vt:lpstr>Security Groups</vt:lpstr>
      <vt:lpstr>AWS Multi-Tier Security Groups</vt:lpstr>
      <vt:lpstr>Amazon Virtual Private Cloud (VPC)</vt:lpstr>
      <vt:lpstr>AWS Identity and Access Management (IAM)</vt:lpstr>
      <vt:lpstr>AWS IAM Authentication</vt:lpstr>
      <vt:lpstr>AWS IAM Authentication</vt:lpstr>
      <vt:lpstr>AWS IAM User Management - Groups</vt:lpstr>
      <vt:lpstr>AWS IAM Authorization</vt:lpstr>
      <vt:lpstr>AWS IAM Policy Elements</vt:lpstr>
      <vt:lpstr>AWS IAM Policy Assignment</vt:lpstr>
      <vt:lpstr>AWS IAM Policy Assignment</vt:lpstr>
      <vt:lpstr>AWS IAM Roles</vt:lpstr>
      <vt:lpstr>AWS IAM Policy Assignment</vt:lpstr>
      <vt:lpstr>Example: Application Access to AWS Resources</vt:lpstr>
      <vt:lpstr>AWS IAM Roles - Instance Profiles</vt:lpstr>
      <vt:lpstr>AWS IAM Roles – Assume Role</vt:lpstr>
      <vt:lpstr>Temporary Security Credentials (AWS STS)</vt:lpstr>
      <vt:lpstr>Application Authentication</vt:lpstr>
      <vt:lpstr>AWS IAM Authentication and Authorization</vt:lpstr>
      <vt:lpstr>AWS IAM Best Practices</vt:lpstr>
      <vt:lpstr>AWS IAM Best Practices (cont.)</vt:lpstr>
      <vt:lpstr>AWS CloudTrail</vt:lpstr>
      <vt:lpstr>Knowledge Check</vt:lpstr>
      <vt:lpstr>Instructor Demo IAM</vt:lpstr>
      <vt:lpstr>Databases</vt:lpstr>
      <vt:lpstr>SQL and NoSQL Databases</vt:lpstr>
      <vt:lpstr>Data Storage Considerations</vt:lpstr>
      <vt:lpstr>AWS Managed Database Services</vt:lpstr>
      <vt:lpstr>Amazon Relational Database Service (RDS)</vt:lpstr>
      <vt:lpstr>Amazon RDS</vt:lpstr>
      <vt:lpstr>DB Instances</vt:lpstr>
      <vt:lpstr>How Amazon RDS Backups Work</vt:lpstr>
      <vt:lpstr>Cross-Region Snapshots</vt:lpstr>
      <vt:lpstr>Amazon RDS Security</vt:lpstr>
      <vt:lpstr>A Simple Application Architecture</vt:lpstr>
      <vt:lpstr>Multi-AZ RDS Deployment</vt:lpstr>
      <vt:lpstr>A Resilient, Durable Application Architecture</vt:lpstr>
      <vt:lpstr>Amazon RDS Best Practices</vt:lpstr>
      <vt:lpstr>Amazon DynamoDB</vt:lpstr>
      <vt:lpstr>DynamoDB Data Model</vt:lpstr>
      <vt:lpstr>Primary Keys</vt:lpstr>
      <vt:lpstr>Provisioned Throughput</vt:lpstr>
      <vt:lpstr>Supported Operations</vt:lpstr>
      <vt:lpstr>Simple Application Architecture</vt:lpstr>
      <vt:lpstr>Amazon RDS and Amazon DynamoDB</vt:lpstr>
      <vt:lpstr>Database Considerations</vt:lpstr>
      <vt:lpstr>Knowledge Check</vt:lpstr>
      <vt:lpstr> AWS Elasticity and  Management Tools</vt:lpstr>
      <vt:lpstr>Triad of Services</vt:lpstr>
      <vt:lpstr>Elastic Load Balancing</vt:lpstr>
      <vt:lpstr>Classic Load Balancer - How It Works</vt:lpstr>
      <vt:lpstr>Application Load Balancer – How It Works</vt:lpstr>
      <vt:lpstr>Load Balancer Comparison</vt:lpstr>
      <vt:lpstr>Amazon CloudWatch</vt:lpstr>
      <vt:lpstr>Amazon CloudWatch Facts</vt:lpstr>
      <vt:lpstr>Amazon CloudWatch Architecture</vt:lpstr>
      <vt:lpstr>CloudWatch Metrics Examples </vt:lpstr>
      <vt:lpstr>Auto Scaling</vt:lpstr>
      <vt:lpstr>Auto Scaling Benefits</vt:lpstr>
      <vt:lpstr>Launch Configurations</vt:lpstr>
      <vt:lpstr>Auto Scaling Groups</vt:lpstr>
      <vt:lpstr>Dynamic Scaling</vt:lpstr>
      <vt:lpstr>Auto Scaling Basic Lifecycle</vt:lpstr>
      <vt:lpstr>AWS Trusted Advisor</vt:lpstr>
      <vt:lpstr>Cost Optimization</vt:lpstr>
      <vt:lpstr>Security</vt:lpstr>
      <vt:lpstr>Fault Tolerance</vt:lpstr>
      <vt:lpstr>Performance Improvement</vt:lpstr>
      <vt:lpstr>Knowledge Check</vt:lpstr>
      <vt:lpstr>Learning Path</vt:lpstr>
      <vt:lpstr>Expand Your Cloud Skills with AWS</vt:lpstr>
      <vt:lpstr>Self-Paced Labs</vt:lpstr>
      <vt:lpstr>AWS ILT Training Courses</vt:lpstr>
      <vt:lpstr>AWS Certification</vt:lpstr>
      <vt:lpstr>Benefits of AWS Certification</vt:lpstr>
      <vt:lpstr>Preparing for AWS Certification</vt:lpstr>
      <vt:lpstr>AWS Support</vt:lpstr>
      <vt:lpstr>Support Options</vt:lpstr>
      <vt:lpstr>Support Options</vt:lpstr>
      <vt:lpstr>Support Comparison</vt:lpstr>
      <vt:lpstr>Module 7  Course Appendix </vt:lpstr>
      <vt:lpstr> Module 1 Appendix AWS Introduction and History   </vt:lpstr>
      <vt:lpstr>Cloud Computing Concepts</vt:lpstr>
      <vt:lpstr>What is cloud computing?</vt:lpstr>
      <vt:lpstr>Essential Characteristics of Cloud Computing</vt:lpstr>
      <vt:lpstr>On-Demand Self Services &amp; Broad Network Access</vt:lpstr>
      <vt:lpstr>Resource Pooling</vt:lpstr>
      <vt:lpstr>Rapid Elasticity</vt:lpstr>
      <vt:lpstr>Measured Service</vt:lpstr>
      <vt:lpstr>What Does My AWS Cloud Look Like?</vt:lpstr>
      <vt:lpstr>Module 2 Appendix AWS Foundational Services</vt:lpstr>
      <vt:lpstr>Data Center Design Models</vt:lpstr>
      <vt:lpstr>Application Design Model</vt:lpstr>
      <vt:lpstr>Web Services Model</vt:lpstr>
      <vt:lpstr>Amazon EC2</vt:lpstr>
      <vt:lpstr>AMI Types - Storage for the Root Device</vt:lpstr>
      <vt:lpstr>Storage Concepts and Solutions</vt:lpstr>
      <vt:lpstr>Block and File Level Storage</vt:lpstr>
      <vt:lpstr>Storage Technologies</vt:lpstr>
      <vt:lpstr>Amazon S3</vt:lpstr>
      <vt:lpstr>Amazon S3 Buckets</vt:lpstr>
      <vt:lpstr>Amazon S3 Region Considerations</vt:lpstr>
      <vt:lpstr>Amazon S3 Objects</vt:lpstr>
      <vt:lpstr>Amazon S3 + Amazon Glacier</vt:lpstr>
      <vt:lpstr>Amazon EBS</vt:lpstr>
      <vt:lpstr>EBS Performance</vt:lpstr>
      <vt:lpstr>Amazon CloudFront</vt:lpstr>
      <vt:lpstr>Amazon CloudFront</vt:lpstr>
      <vt:lpstr>How You Configure CloudFront to Deliver  Your Content</vt:lpstr>
      <vt:lpstr>How CloudFront Delivers Content to Your Users</vt:lpstr>
      <vt:lpstr>Networking Concepts</vt:lpstr>
      <vt:lpstr>What is a Network?</vt:lpstr>
      <vt:lpstr>Physical vs. Logical Topology</vt:lpstr>
      <vt:lpstr>Physical Network Hardware/Devices</vt:lpstr>
      <vt:lpstr>Amazon VPC</vt:lpstr>
      <vt:lpstr>Networking in Your VPC</vt:lpstr>
      <vt:lpstr>Module 3 Appendix Security, Identity, and Access Management</vt:lpstr>
      <vt:lpstr>Data Center Security</vt:lpstr>
      <vt:lpstr>Physical &amp; Environmental Security</vt:lpstr>
      <vt:lpstr>Network Security</vt:lpstr>
      <vt:lpstr>AWS IAM Advanced Concepts</vt:lpstr>
      <vt:lpstr>AWS Resource-Based Policies</vt:lpstr>
      <vt:lpstr>Access to AWS Resources</vt:lpstr>
      <vt:lpstr>AWS Services support for IAM Roles</vt:lpstr>
      <vt:lpstr>Module 4 Appendix Databases</vt:lpstr>
      <vt:lpstr>Security Groups</vt:lpstr>
      <vt:lpstr>DB Parameter &amp; Option Groups</vt:lpstr>
      <vt:lpstr>Supported Operations</vt:lpstr>
      <vt:lpstr>Local Secondary Index</vt:lpstr>
      <vt:lpstr>Global Secondary Index</vt:lpstr>
      <vt:lpstr>Module 5 Appendix AWS Elasticity and Management Tools </vt:lpstr>
      <vt:lpstr>AutoScaling Advanced Concepts</vt:lpstr>
      <vt:lpstr>Scaling Plans</vt:lpstr>
      <vt:lpstr>Elastic Load Balancing Advanced Concepts</vt:lpstr>
      <vt:lpstr>Load Balancer Types</vt:lpstr>
      <vt:lpstr>Request Routing</vt:lpstr>
      <vt:lpstr>Listeners</vt:lpstr>
      <vt:lpstr>Back-end Instances for Your Load Balancer</vt:lpstr>
      <vt:lpstr>CloudWatch Advanced Concepts</vt:lpstr>
      <vt:lpstr>CloudWatch Alarms</vt:lpstr>
      <vt:lpstr>Supported AWS Services</vt:lpstr>
      <vt:lpstr>Module 6 Appendix Course Wrap-Up</vt:lpstr>
      <vt:lpstr>AWS Support</vt:lpstr>
      <vt:lpstr>Case Severity &amp; Response Times</vt:lpstr>
      <vt:lpstr>Pricing</vt:lpstr>
      <vt:lpstr>Pricing Examples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Idan Tohami</dc:creator>
  <cp:lastModifiedBy>Ajay Kumar Lodha</cp:lastModifiedBy>
  <cp:revision>25</cp:revision>
  <dcterms:created xsi:type="dcterms:W3CDTF">2017-06-28T07:24:51Z</dcterms:created>
  <dcterms:modified xsi:type="dcterms:W3CDTF">2018-06-25T08:02:52Z</dcterms:modified>
</cp:coreProperties>
</file>